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activeX/activeX2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3.xml" ContentType="application/vnd.ms-office.activeX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ctiveX/activeX4.xml" ContentType="application/vnd.ms-office.activeX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activeX/activeX5.xml" ContentType="application/vnd.ms-office.activeX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activeX/activeX6.xml" ContentType="application/vnd.ms-office.activeX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8.xml" ContentType="application/vnd.openxmlformats-officedocument.drawingml.chartshapes+xml"/>
  <Override PartName="/ppt/activeX/activeX7.xml" ContentType="application/vnd.ms-office.activeX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activeX/activeX8.xml" ContentType="application/vnd.ms-office.activeX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9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9.xml" ContentType="application/vnd.openxmlformats-officedocument.presentationml.notesSlide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0.xml" ContentType="application/vnd.openxmlformats-officedocument.drawingml.chartshapes+xml"/>
  <Override PartName="/ppt/activeX/activeX9.xml" ContentType="application/vnd.ms-office.activeX+xml"/>
  <Override PartName="/ppt/notesSlides/notesSlide20.xml" ContentType="application/vnd.openxmlformats-officedocument.presentationml.notesSlide+xml"/>
  <Override PartName="/ppt/charts/chart1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1.xml" ContentType="application/vnd.openxmlformats-officedocument.presentationml.notesSlide+xml"/>
  <Override PartName="/ppt/charts/chart1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1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1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2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2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3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21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14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22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5.xml" ContentType="application/vnd.openxmlformats-officedocument.drawingml.chartshapes+xml"/>
  <Override PartName="/ppt/notesSlides/notesSlide26.xml" ContentType="application/vnd.openxmlformats-officedocument.presentationml.notesSlide+xml"/>
  <Override PartName="/ppt/charts/chart23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16.xml" ContentType="application/vnd.openxmlformats-officedocument.drawingml.chartshapes+xml"/>
  <Override PartName="/ppt/notesSlides/notesSlide27.xml" ContentType="application/vnd.openxmlformats-officedocument.presentationml.notesSlide+xml"/>
  <Override PartName="/ppt/charts/chart24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17.xml" ContentType="application/vnd.openxmlformats-officedocument.drawingml.chartshapes+xml"/>
  <Override PartName="/ppt/notesSlides/notesSlide28.xml" ContentType="application/vnd.openxmlformats-officedocument.presentationml.notesSlide+xml"/>
  <Override PartName="/ppt/charts/chart25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9.xml" ContentType="application/vnd.openxmlformats-officedocument.presentationml.notesSlide+xml"/>
  <Override PartName="/ppt/charts/chart26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30.xml" ContentType="application/vnd.openxmlformats-officedocument.presentationml.notesSlide+xml"/>
  <Override PartName="/ppt/charts/chart27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18.xml" ContentType="application/vnd.openxmlformats-officedocument.drawingml.chartshapes+xml"/>
  <Override PartName="/ppt/notesSlides/notesSlide31.xml" ContentType="application/vnd.openxmlformats-officedocument.presentationml.notesSlide+xml"/>
  <Override PartName="/ppt/charts/chart28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19.xml" ContentType="application/vnd.openxmlformats-officedocument.drawingml.chartshapes+xml"/>
  <Override PartName="/ppt/notesSlides/notesSlide32.xml" ContentType="application/vnd.openxmlformats-officedocument.presentationml.notesSlide+xml"/>
  <Override PartName="/ppt/charts/chart29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20.xml" ContentType="application/vnd.openxmlformats-officedocument.drawingml.chartshape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30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drawings/drawing21.xml" ContentType="application/vnd.openxmlformats-officedocument.drawingml.chartshapes+xml"/>
  <Override PartName="/ppt/activeX/activeX10.xml" ContentType="application/vnd.ms-office.activeX+xml"/>
  <Override PartName="/ppt/notesSlides/notesSlide35.xml" ContentType="application/vnd.openxmlformats-officedocument.presentationml.notesSlide+xml"/>
  <Override PartName="/ppt/charts/chart31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36.xml" ContentType="application/vnd.openxmlformats-officedocument.presentationml.notesSlide+xml"/>
  <Override PartName="/ppt/activeX/activeX11.xml" ContentType="application/vnd.ms-office.activeX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32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41.xml" ContentType="application/vnd.openxmlformats-officedocument.presentationml.notesSlide+xml"/>
  <Override PartName="/ppt/charts/chart33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drawings/drawing22.xml" ContentType="application/vnd.openxmlformats-officedocument.drawingml.chartshapes+xml"/>
  <Override PartName="/ppt/notesSlides/notesSlide42.xml" ContentType="application/vnd.openxmlformats-officedocument.presentationml.notesSlide+xml"/>
  <Override PartName="/ppt/charts/chart34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43.xml" ContentType="application/vnd.openxmlformats-officedocument.presentationml.notesSlide+xml"/>
  <Override PartName="/ppt/charts/chart35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44.xml" ContentType="application/vnd.openxmlformats-officedocument.presentationml.notesSlide+xml"/>
  <Override PartName="/ppt/charts/chart36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45.xml" ContentType="application/vnd.openxmlformats-officedocument.presentationml.notesSlide+xml"/>
  <Override PartName="/ppt/charts/chart37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drawings/drawing23.xml" ContentType="application/vnd.openxmlformats-officedocument.drawingml.chartshapes+xml"/>
  <Override PartName="/ppt/notesSlides/notesSlide46.xml" ContentType="application/vnd.openxmlformats-officedocument.presentationml.notesSlide+xml"/>
  <Override PartName="/ppt/charts/chart38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47.xml" ContentType="application/vnd.openxmlformats-officedocument.presentationml.notesSlide+xml"/>
  <Override PartName="/ppt/charts/chart39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drawings/drawing24.xml" ContentType="application/vnd.openxmlformats-officedocument.drawingml.chartshapes+xml"/>
  <Override PartName="/ppt/notesSlides/notesSlide48.xml" ContentType="application/vnd.openxmlformats-officedocument.presentationml.notesSlide+xml"/>
  <Override PartName="/ppt/charts/chart40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49.xml" ContentType="application/vnd.openxmlformats-officedocument.presentationml.notesSlide+xml"/>
  <Override PartName="/ppt/charts/chart41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50.xml" ContentType="application/vnd.openxmlformats-officedocument.presentationml.notesSlide+xml"/>
  <Override PartName="/ppt/charts/chart42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51.xml" ContentType="application/vnd.openxmlformats-officedocument.presentationml.notesSlide+xml"/>
  <Override PartName="/ppt/charts/chart43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drawings/drawing25.xml" ContentType="application/vnd.openxmlformats-officedocument.drawingml.chartshapes+xml"/>
  <Override PartName="/ppt/notesSlides/notesSlide52.xml" ContentType="application/vnd.openxmlformats-officedocument.presentationml.notesSlide+xml"/>
  <Override PartName="/ppt/charts/chart44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drawings/drawing26.xml" ContentType="application/vnd.openxmlformats-officedocument.drawingml.chartshapes+xml"/>
  <Override PartName="/ppt/notesSlides/notesSlide53.xml" ContentType="application/vnd.openxmlformats-officedocument.presentationml.notesSlide+xml"/>
  <Override PartName="/ppt/charts/chart45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drawings/drawing27.xml" ContentType="application/vnd.openxmlformats-officedocument.drawingml.chartshapes+xml"/>
  <Override PartName="/ppt/notesSlides/notesSlide54.xml" ContentType="application/vnd.openxmlformats-officedocument.presentationml.notesSlide+xml"/>
  <Override PartName="/ppt/charts/chart46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drawings/drawing28.xml" ContentType="application/vnd.openxmlformats-officedocument.drawingml.chartshapes+xml"/>
  <Override PartName="/ppt/notesSlides/notesSlide55.xml" ContentType="application/vnd.openxmlformats-officedocument.presentationml.notesSlide+xml"/>
  <Override PartName="/ppt/charts/chart47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drawings/drawing29.xml" ContentType="application/vnd.openxmlformats-officedocument.drawingml.chartshapes+xml"/>
  <Override PartName="/ppt/notesSlides/notesSlide56.xml" ContentType="application/vnd.openxmlformats-officedocument.presentationml.notesSlide+xml"/>
  <Override PartName="/ppt/charts/chart48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notesSlides/notesSlide5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8.xml" ContentType="application/vnd.openxmlformats-officedocument.presentationml.notesSlide+xml"/>
  <Override PartName="/ppt/charts/chart49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handoutMasterIdLst>
    <p:handoutMasterId r:id="rId63"/>
  </p:handoutMasterIdLst>
  <p:sldIdLst>
    <p:sldId id="347" r:id="rId2"/>
    <p:sldId id="452" r:id="rId3"/>
    <p:sldId id="453" r:id="rId4"/>
    <p:sldId id="492" r:id="rId5"/>
    <p:sldId id="493" r:id="rId6"/>
    <p:sldId id="397" r:id="rId7"/>
    <p:sldId id="463" r:id="rId8"/>
    <p:sldId id="519" r:id="rId9"/>
    <p:sldId id="459" r:id="rId10"/>
    <p:sldId id="522" r:id="rId11"/>
    <p:sldId id="523" r:id="rId12"/>
    <p:sldId id="464" r:id="rId13"/>
    <p:sldId id="400" r:id="rId14"/>
    <p:sldId id="531" r:id="rId15"/>
    <p:sldId id="526" r:id="rId16"/>
    <p:sldId id="527" r:id="rId17"/>
    <p:sldId id="528" r:id="rId18"/>
    <p:sldId id="529" r:id="rId19"/>
    <p:sldId id="530" r:id="rId20"/>
    <p:sldId id="465" r:id="rId21"/>
    <p:sldId id="466" r:id="rId22"/>
    <p:sldId id="481" r:id="rId23"/>
    <p:sldId id="482" r:id="rId24"/>
    <p:sldId id="483" r:id="rId25"/>
    <p:sldId id="484" r:id="rId26"/>
    <p:sldId id="485" r:id="rId27"/>
    <p:sldId id="486" r:id="rId28"/>
    <p:sldId id="487" r:id="rId29"/>
    <p:sldId id="488" r:id="rId30"/>
    <p:sldId id="489" r:id="rId31"/>
    <p:sldId id="490" r:id="rId32"/>
    <p:sldId id="491" r:id="rId33"/>
    <p:sldId id="404" r:id="rId34"/>
    <p:sldId id="495" r:id="rId35"/>
    <p:sldId id="497" r:id="rId36"/>
    <p:sldId id="524" r:id="rId37"/>
    <p:sldId id="421" r:id="rId38"/>
    <p:sldId id="498" r:id="rId39"/>
    <p:sldId id="499" r:id="rId40"/>
    <p:sldId id="500" r:id="rId41"/>
    <p:sldId id="501" r:id="rId42"/>
    <p:sldId id="502" r:id="rId43"/>
    <p:sldId id="503" r:id="rId44"/>
    <p:sldId id="504" r:id="rId45"/>
    <p:sldId id="505" r:id="rId46"/>
    <p:sldId id="506" r:id="rId47"/>
    <p:sldId id="507" r:id="rId48"/>
    <p:sldId id="508" r:id="rId49"/>
    <p:sldId id="509" r:id="rId50"/>
    <p:sldId id="510" r:id="rId51"/>
    <p:sldId id="511" r:id="rId52"/>
    <p:sldId id="512" r:id="rId53"/>
    <p:sldId id="513" r:id="rId54"/>
    <p:sldId id="514" r:id="rId55"/>
    <p:sldId id="515" r:id="rId56"/>
    <p:sldId id="516" r:id="rId57"/>
    <p:sldId id="517" r:id="rId58"/>
    <p:sldId id="518" r:id="rId59"/>
    <p:sldId id="480" r:id="rId60"/>
    <p:sldId id="382" r:id="rId61"/>
  </p:sldIdLst>
  <p:sldSz cx="6858000" cy="12192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EF"/>
    <a:srgbClr val="00B8A0"/>
    <a:srgbClr val="D6E1F1"/>
    <a:srgbClr val="FF9E40"/>
    <a:srgbClr val="2E75B6"/>
    <a:srgbClr val="5CD2C2"/>
    <a:srgbClr val="70309F"/>
    <a:srgbClr val="7737A6"/>
    <a:srgbClr val="FFFF00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1" autoAdjust="0"/>
    <p:restoredTop sz="94660"/>
  </p:normalViewPr>
  <p:slideViewPr>
    <p:cSldViewPr snapToGrid="0">
      <p:cViewPr varScale="1">
        <p:scale>
          <a:sx n="66" d="100"/>
          <a:sy n="66" d="100"/>
        </p:scale>
        <p:origin x="36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0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1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3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14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5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16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17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6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7.xlsx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18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8.xlsx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19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9.xlsx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0.xlsx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chartUserShapes" Target="../drawings/drawing21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1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2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3.xlsx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chartUserShapes" Target="../drawings/drawing22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4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5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6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7.xlsx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chartUserShapes" Target="../drawings/drawing23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8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9.xlsx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chartUserShapes" Target="../drawings/drawing2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1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0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1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2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3.xlsx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chartUserShapes" Target="../drawings/drawing25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4.xlsx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chartUserShapes" Target="../drawings/drawing26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5.xlsx"/><Relationship Id="rId2" Type="http://schemas.microsoft.com/office/2011/relationships/chartColorStyle" Target="colors40.xml"/><Relationship Id="rId1" Type="http://schemas.microsoft.com/office/2011/relationships/chartStyle" Target="style40.xml"/><Relationship Id="rId4" Type="http://schemas.openxmlformats.org/officeDocument/2006/relationships/chartUserShapes" Target="../drawings/drawing27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6.xlsx"/><Relationship Id="rId2" Type="http://schemas.microsoft.com/office/2011/relationships/chartColorStyle" Target="colors41.xml"/><Relationship Id="rId1" Type="http://schemas.microsoft.com/office/2011/relationships/chartStyle" Target="style41.xml"/><Relationship Id="rId4" Type="http://schemas.openxmlformats.org/officeDocument/2006/relationships/chartUserShapes" Target="../drawings/drawing28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7.xlsx"/><Relationship Id="rId2" Type="http://schemas.microsoft.com/office/2011/relationships/chartColorStyle" Target="colors42.xml"/><Relationship Id="rId1" Type="http://schemas.microsoft.com/office/2011/relationships/chartStyle" Target="style42.xml"/><Relationship Id="rId4" Type="http://schemas.openxmlformats.org/officeDocument/2006/relationships/chartUserShapes" Target="../drawings/drawing29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8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9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4319588351749622E-2"/>
          <c:y val="6.1883919215947686E-2"/>
          <c:w val="0.96870867394662263"/>
          <c:h val="0.664086566139115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38100"/>
              <a:bevelB w="3810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-1.4223330024262537E-3"/>
                  <c:y val="-4.4956878429629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5339980145575749E-3"/>
                  <c:y val="-6.2247985517948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9868993050951434E-2"/>
                  <c:y val="-3.4582214176638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13409.8</c:v>
                </c:pt>
                <c:pt idx="1">
                  <c:v>14310.5</c:v>
                </c:pt>
                <c:pt idx="2">
                  <c:v>15670.7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68136176"/>
        <c:axId val="368136720"/>
        <c:axId val="0"/>
      </c:bar3DChart>
      <c:catAx>
        <c:axId val="36813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68136720"/>
        <c:crosses val="autoZero"/>
        <c:auto val="1"/>
        <c:lblAlgn val="ctr"/>
        <c:lblOffset val="100"/>
        <c:noMultiLvlLbl val="0"/>
      </c:catAx>
      <c:valAx>
        <c:axId val="36813672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368136176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w="6350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Исполнение</a:t>
            </a:r>
            <a:r>
              <a:rPr lang="ru-RU" baseline="0" dirty="0" smtClean="0"/>
              <a:t> з</a:t>
            </a:r>
            <a:r>
              <a:rPr lang="ru-RU" dirty="0" smtClean="0"/>
              <a:t>а </a:t>
            </a:r>
            <a:r>
              <a:rPr lang="ru-RU" dirty="0"/>
              <a:t>2019 год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6554166666666662"/>
          <c:w val="0.77353484656126104"/>
          <c:h val="0.405742454068241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2019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explosion val="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4552316068737933"/>
                  <c:y val="-9.297989558123460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742145820115219E-2"/>
                  <c:y val="-8.06473680919755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3290826623774793E-2"/>
                  <c:y val="-3.029174938973073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204571435614429E-3"/>
                  <c:y val="-5.676086260982034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9444393089231737E-2"/>
                  <c:y val="-6.72485207951983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6334947941220875E-2"/>
                  <c:y val="-2.40568131844845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 </c:v>
                </c:pt>
                <c:pt idx="1">
                  <c:v>Доходы от продажи имущества</c:v>
                </c:pt>
                <c:pt idx="2">
                  <c:v>Штрафы, санкции и возмещение ущерба </c:v>
                </c:pt>
                <c:pt idx="3">
                  <c:v>Платежи при пользовании природными ресурсами </c:v>
                </c:pt>
                <c:pt idx="4">
                  <c:v>Доходы от оказании платных услуг 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1953.3</c:v>
                </c:pt>
                <c:pt idx="1">
                  <c:v>1036.5</c:v>
                </c:pt>
                <c:pt idx="2">
                  <c:v>314.60000000000002</c:v>
                </c:pt>
                <c:pt idx="3">
                  <c:v>24.4</c:v>
                </c:pt>
                <c:pt idx="4">
                  <c:v>68.599999999999994</c:v>
                </c:pt>
                <c:pt idx="5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312515984309957"/>
          <c:y val="0.16207930269591078"/>
          <c:w val="0.36737538923698237"/>
          <c:h val="0.595382545931758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13267110005781"/>
          <c:y val="6.7336406202271368E-2"/>
          <c:w val="0.67058938520183753"/>
          <c:h val="0.943914578948298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9525"/>
          </c:spPr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15670.75</c:v>
                </c:pt>
                <c:pt idx="1">
                  <c:v>20235.25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0"/>
        <c:holeSize val="5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389857828124839E-2"/>
          <c:y val="6.2405942011463746E-2"/>
          <c:w val="0.82380270449424609"/>
          <c:h val="0.85059076636994713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00"/>
        <c:holeSize val="5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389857828124839E-2"/>
          <c:y val="6.2405942011463746E-2"/>
          <c:w val="0.82380270449424609"/>
          <c:h val="0.8505907663699471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Pt>
            <c:idx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22583296542141798"/>
                  <c:y val="8.7961386840304148E-2"/>
                </c:manualLayout>
              </c:layout>
              <c:tx>
                <c:rich>
                  <a:bodyPr/>
                  <a:lstStyle/>
                  <a:p>
                    <a:fld id="{9CE82BAA-B7BE-4F01-B25B-D5FAA0689519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,4</a:t>
                    </a:r>
                    <a:r>
                      <a:rPr lang="en-US" baseline="0" dirty="0"/>
                      <a:t>
</a:t>
                    </a:r>
                    <a:fld id="{48C0E913-A6FD-48BD-A14C-6C9A4181BE66}" type="PERCENTAGE">
                      <a:rPr lang="en-US" baseline="0"/>
                      <a:pPr/>
                      <a:t>[ПРОЦЕНТ]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370297734745159"/>
                      <c:h val="0.2516152013912222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5736057014775057"/>
                  <c:y val="-0.22382804062445147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7 053,8</a:t>
                    </a:r>
                    <a:r>
                      <a:rPr lang="en-US" baseline="0" dirty="0"/>
                      <a:t>
</a:t>
                    </a:r>
                    <a:fld id="{8BC7EF93-90FE-456D-B8C2-2C8B935F1338}" type="PERCENTAGE">
                      <a:rPr lang="en-US" baseline="0"/>
                      <a:pPr/>
                      <a:t>[ПРОЦЕНТ]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22153797522215077"/>
                  <c:y val="-3.752924445676349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9407,9</a:t>
                    </a:r>
                  </a:p>
                  <a:p>
                    <a:pPr>
                      <a:defRPr sz="20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1F3C0675-85DF-4BAF-9BEF-2C94467A7CAF}" type="PERCENTAGE">
                      <a:rPr lang="en-US" baseline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442280310707692"/>
                      <c:h val="0.3050685725214204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30493524776860742"/>
                  <c:y val="4.7603522593392671E-2"/>
                </c:manualLayout>
              </c:layout>
              <c:tx>
                <c:rich>
                  <a:bodyPr/>
                  <a:lstStyle/>
                  <a:p>
                    <a:fld id="{A3D9613A-52D1-4381-8477-F3F5824742FC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,3</a:t>
                    </a:r>
                    <a:r>
                      <a:rPr lang="en-US" baseline="0" dirty="0"/>
                      <a:t>
</a:t>
                    </a:r>
                    <a:fld id="{738A9620-B32F-43C4-8A89-82E63500B403}" type="PERCENTAGE">
                      <a:rPr lang="en-US" baseline="0" dirty="0"/>
                      <a:pPr/>
                      <a:t>[ПРОЦЕНТ]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472646853710115"/>
                      <c:h val="0.25161520139122223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378</c:v>
                </c:pt>
                <c:pt idx="1">
                  <c:v>7054</c:v>
                </c:pt>
                <c:pt idx="2">
                  <c:v>9408</c:v>
                </c:pt>
                <c:pt idx="3">
                  <c:v>3442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0"/>
        <c:holeSize val="5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286594725920797E-2"/>
          <c:y val="0.11975485014320005"/>
          <c:w val="0.9367134052740792"/>
          <c:h val="0.3042512839739567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Лист1!$B$13:$B$23</c:f>
              <c:strCache>
                <c:ptCount val="11"/>
                <c:pt idx="0">
                  <c:v>1,55% Субсидии бюджетам на реализацию мероприятий по обеспечению жильем молодых семей</c:v>
                </c:pt>
                <c:pt idx="1">
                  <c:v>36,18% Субсидии на реализацию федеральных целевых программ</c:v>
                </c:pt>
                <c:pt idx="2">
                  <c:v>10,4% Субсидии бюджетам на софинансирование капитальных вложений в объекты муниципальной собственности</c:v>
                </c:pt>
                <c:pt idx="3">
                  <c:v>27,31% Субсидии бюджетам городских округов на осуществление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подъездов к дворовым территориям многок</c:v>
                </c:pt>
                <c:pt idx="4">
                  <c:v>3,21% Субсидии на обеспечение мероприятий по переселению граждан из аварийного жилья с учетом развития малоэтажного строительства</c:v>
                </c:pt>
                <c:pt idx="5">
                  <c:v>0,09% Субсидия бюджетам городских округов на поддержку отрасли культуры</c:v>
                </c:pt>
                <c:pt idx="6">
                  <c:v>0,09% Субсидии бюджетам на реализацию мероприятий программы РФ и муниципальных программ формирования современной городской среды</c:v>
                </c:pt>
                <c:pt idx="7">
                  <c:v>0,38% Субсидии бюджетам городских округов на финансовое обеспечение отдельных полномочий</c:v>
                </c:pt>
                <c:pt idx="8">
                  <c:v>8,12% Субсидии бюджетам на организацию бесплатного горячего питания обучающихся, получающих начальное общее образование в муниципальных образовательных организациях</c:v>
                </c:pt>
                <c:pt idx="9">
                  <c:v>0,03% Субсидии бюджетам на создание новых мест в образовательных организациях различных типов для реализации дополнительных общеразвивающих программ всех направленностей</c:v>
                </c:pt>
                <c:pt idx="10">
                  <c:v>12,74% Прочие субсидии</c:v>
                </c:pt>
              </c:strCache>
            </c:strRef>
          </c:cat>
          <c:val>
            <c:numRef>
              <c:f>Лист1!$C$13:$C$23</c:f>
              <c:numCache>
                <c:formatCode>#,##0.00</c:formatCode>
                <c:ptCount val="11"/>
                <c:pt idx="0" formatCode="General">
                  <c:v>109.1</c:v>
                </c:pt>
                <c:pt idx="1">
                  <c:v>2552</c:v>
                </c:pt>
                <c:pt idx="2" formatCode="General">
                  <c:v>733.8</c:v>
                </c:pt>
                <c:pt idx="3" formatCode="General">
                  <c:v>1926.2</c:v>
                </c:pt>
                <c:pt idx="4" formatCode="General">
                  <c:v>220.3</c:v>
                </c:pt>
                <c:pt idx="5" formatCode="General">
                  <c:v>6.2</c:v>
                </c:pt>
                <c:pt idx="6" formatCode="General">
                  <c:v>6</c:v>
                </c:pt>
                <c:pt idx="7" formatCode="General">
                  <c:v>26.8</c:v>
                </c:pt>
                <c:pt idx="8" formatCode="General">
                  <c:v>572.70000000000005</c:v>
                </c:pt>
                <c:pt idx="9" formatCode="General">
                  <c:v>2.1</c:v>
                </c:pt>
                <c:pt idx="10" formatCode="General">
                  <c:v>898.6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Лист1!$B$13:$B$23</c:f>
              <c:strCache>
                <c:ptCount val="11"/>
                <c:pt idx="0">
                  <c:v>1,55% Субсидии бюджетам на реализацию мероприятий по обеспечению жильем молодых семей</c:v>
                </c:pt>
                <c:pt idx="1">
                  <c:v>36,18% Субсидии на реализацию федеральных целевых программ</c:v>
                </c:pt>
                <c:pt idx="2">
                  <c:v>10,4% Субсидии бюджетам на софинансирование капитальных вложений в объекты муниципальной собственности</c:v>
                </c:pt>
                <c:pt idx="3">
                  <c:v>27,31% Субсидии бюджетам городских округов на осуществление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подъездов к дворовым территориям многок</c:v>
                </c:pt>
                <c:pt idx="4">
                  <c:v>3,21% Субсидии на обеспечение мероприятий по переселению граждан из аварийного жилья с учетом развития малоэтажного строительства</c:v>
                </c:pt>
                <c:pt idx="5">
                  <c:v>0,09% Субсидия бюджетам городских округов на поддержку отрасли культуры</c:v>
                </c:pt>
                <c:pt idx="6">
                  <c:v>0,09% Субсидии бюджетам на реализацию мероприятий программы РФ и муниципальных программ формирования современной городской среды</c:v>
                </c:pt>
                <c:pt idx="7">
                  <c:v>0,38% Субсидии бюджетам городских округов на финансовое обеспечение отдельных полномочий</c:v>
                </c:pt>
                <c:pt idx="8">
                  <c:v>8,12% Субсидии бюджетам на организацию бесплатного горячего питания обучающихся, получающих начальное общее образование в муниципальных образовательных организациях</c:v>
                </c:pt>
                <c:pt idx="9">
                  <c:v>0,03% Субсидии бюджетам на создание новых мест в образовательных организациях различных типов для реализации дополнительных общеразвивающих программ всех направленностей</c:v>
                </c:pt>
                <c:pt idx="10">
                  <c:v>12,74% Прочие субсидии</c:v>
                </c:pt>
              </c:strCache>
            </c:strRef>
          </c:cat>
          <c:val>
            <c:numRef>
              <c:f>Лист1!$D$13:$D$23</c:f>
              <c:numCache>
                <c:formatCode>0.00</c:formatCode>
                <c:ptCount val="11"/>
                <c:pt idx="0">
                  <c:v>1.5466840568204372</c:v>
                </c:pt>
                <c:pt idx="1">
                  <c:v>36.179080779154496</c:v>
                </c:pt>
                <c:pt idx="2">
                  <c:v>10.402903399586039</c:v>
                </c:pt>
                <c:pt idx="3">
                  <c:v>27.30726700501857</c:v>
                </c:pt>
                <c:pt idx="4">
                  <c:v>3.1231393008024044</c:v>
                </c:pt>
                <c:pt idx="5">
                  <c:v>8.7895885905469387E-2</c:v>
                </c:pt>
                <c:pt idx="6">
                  <c:v>8.5060534747228439E-2</c:v>
                </c:pt>
                <c:pt idx="7">
                  <c:v>0.37993705520428706</c:v>
                </c:pt>
                <c:pt idx="8">
                  <c:v>8.1190280416229559</c:v>
                </c:pt>
                <c:pt idx="9">
                  <c:v>2.9771187161529954E-2</c:v>
                </c:pt>
                <c:pt idx="10">
                  <c:v>12.73923275397658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553575744090225E-2"/>
          <c:y val="0.10034610624816338"/>
          <c:w val="0.9397321322645058"/>
          <c:h val="0.4651198740634662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Лист3!$A$8:$A$13</c:f>
              <c:strCache>
                <c:ptCount val="5"/>
                <c:pt idx="0">
                  <c:v>96,6% Субвенции бюджетам городских округов на выполнение передаваемых полномочий субъектов Российской Федерации</c:v>
                </c:pt>
                <c:pt idx="1">
                  <c:v>2,4% Субвенции бюджетам городских округов на компенсацию части родительской платы за содержание ребенка в муниципальных образовательных учреждениях, реализующих основную общеобразовательную программу дошкольного образования</c:v>
                </c:pt>
                <c:pt idx="2">
                  <c:v>0,7% Субвенции бюджетам городских округов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c:v>
                </c:pt>
                <c:pt idx="3">
                  <c:v>0,1% Субвенции бюджетам на выплату единовременного пособия при всех формах устройства детей, лишенных родительского попечения, в семью</c:v>
                </c:pt>
                <c:pt idx="4">
                  <c:v>0,2% Субвенции бюджетам городских округов на проведение Всероссийской переписи населения 2020 года</c:v>
                </c:pt>
              </c:strCache>
            </c:strRef>
          </c:cat>
          <c:val>
            <c:numRef>
              <c:f>Лист3!$B$8:$B$13</c:f>
              <c:numCache>
                <c:formatCode>General</c:formatCode>
                <c:ptCount val="5"/>
                <c:pt idx="0" formatCode="#,##0.00">
                  <c:v>9088.2999999999993</c:v>
                </c:pt>
                <c:pt idx="1">
                  <c:v>229.3</c:v>
                </c:pt>
                <c:pt idx="2">
                  <c:v>67.400000000000006</c:v>
                </c:pt>
                <c:pt idx="3">
                  <c:v>4.9000000000000004</c:v>
                </c:pt>
                <c:pt idx="4">
                  <c:v>17.5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Лист3!$A$8:$A$13</c:f>
              <c:strCache>
                <c:ptCount val="5"/>
                <c:pt idx="0">
                  <c:v>96,6% Субвенции бюджетам городских округов на выполнение передаваемых полномочий субъектов Российской Федерации</c:v>
                </c:pt>
                <c:pt idx="1">
                  <c:v>2,4% Субвенции бюджетам городских округов на компенсацию части родительской платы за содержание ребенка в муниципальных образовательных учреждениях, реализующих основную общеобразовательную программу дошкольного образования</c:v>
                </c:pt>
                <c:pt idx="2">
                  <c:v>0,7% Субвенции бюджетам городских округов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c:v>
                </c:pt>
                <c:pt idx="3">
                  <c:v>0,1% Субвенции бюджетам на выплату единовременного пособия при всех формах устройства детей, лишенных родительского попечения, в семью</c:v>
                </c:pt>
                <c:pt idx="4">
                  <c:v>0,2% Субвенции бюджетам городских округов на проведение Всероссийской переписи населения 2020 года</c:v>
                </c:pt>
              </c:strCache>
            </c:strRef>
          </c:cat>
          <c:val>
            <c:numRef>
              <c:f>Лист3!$C$8:$C$13</c:f>
              <c:numCache>
                <c:formatCode>0.0</c:formatCode>
                <c:ptCount val="5"/>
                <c:pt idx="0">
                  <c:v>96.612097374295729</c:v>
                </c:pt>
                <c:pt idx="1">
                  <c:v>2.4375465079196341</c:v>
                </c:pt>
                <c:pt idx="2">
                  <c:v>0.71648772190921661</c:v>
                </c:pt>
                <c:pt idx="3">
                  <c:v>5.2088869990432662E-2</c:v>
                </c:pt>
                <c:pt idx="4">
                  <c:v>0.18603167853725949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6395139622318E-2"/>
          <c:y val="0.56419363577193282"/>
          <c:w val="0.87828997224327254"/>
          <c:h val="0.408867920635967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32546780059245E-2"/>
          <c:y val="0.19577822896272704"/>
          <c:w val="0.95145778412316551"/>
          <c:h val="0.39340244272027342"/>
        </c:manualLayout>
      </c:layout>
      <c:pieChart>
        <c:varyColors val="1"/>
        <c:ser>
          <c:idx val="0"/>
          <c:order val="0"/>
          <c:cat>
            <c:strRef>
              <c:f>Лист2!$A$3:$A$7</c:f>
              <c:strCache>
                <c:ptCount val="3"/>
                <c:pt idx="0">
                  <c:v>12,1 % Межбюджетные трансферты, передаваемые бюджетам городских округов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c:v>
                </c:pt>
                <c:pt idx="1">
                  <c:v>27,3% Межбюджетные трансферты, передаваемые бюджетам городских округов на финансовое обеспечение дорожной деятельности в рамках реализации национального проекта «Безопасные качественные дороги»</c:v>
                </c:pt>
                <c:pt idx="2">
                  <c:v>60,6% Прочие межбюджетные трансферты, передаваемые бюджетам городских округов </c:v>
                </c:pt>
              </c:strCache>
            </c:strRef>
          </c:cat>
          <c:val>
            <c:numRef>
              <c:f>Лист2!$B$3:$B$7</c:f>
            </c:numRef>
          </c:val>
        </c:ser>
        <c:ser>
          <c:idx val="1"/>
          <c:order val="1"/>
          <c:cat>
            <c:strRef>
              <c:f>Лист2!$A$3:$A$7</c:f>
              <c:strCache>
                <c:ptCount val="3"/>
                <c:pt idx="0">
                  <c:v>12,1 % Межбюджетные трансферты, передаваемые бюджетам городских округов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c:v>
                </c:pt>
                <c:pt idx="1">
                  <c:v>27,3% Межбюджетные трансферты, передаваемые бюджетам городских округов на финансовое обеспечение дорожной деятельности в рамках реализации национального проекта «Безопасные качественные дороги»</c:v>
                </c:pt>
                <c:pt idx="2">
                  <c:v>60,6% Прочие межбюджетные трансферты, передаваемые бюджетам городских округов </c:v>
                </c:pt>
              </c:strCache>
            </c:strRef>
          </c:cat>
          <c:val>
            <c:numRef>
              <c:f>Лист2!$C$3:$C$7</c:f>
            </c:numRef>
          </c:val>
        </c:ser>
        <c:ser>
          <c:idx val="2"/>
          <c:order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Лист2!$A$3:$A$7</c:f>
              <c:strCache>
                <c:ptCount val="3"/>
                <c:pt idx="0">
                  <c:v>12,1 % Межбюджетные трансферты, передаваемые бюджетам городских округов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c:v>
                </c:pt>
                <c:pt idx="1">
                  <c:v>27,3% Межбюджетные трансферты, передаваемые бюджетам городских округов на финансовое обеспечение дорожной деятельности в рамках реализации национального проекта «Безопасные качественные дороги»</c:v>
                </c:pt>
                <c:pt idx="2">
                  <c:v>60,6% Прочие межбюджетные трансферты, передаваемые бюджетам городских округов </c:v>
                </c:pt>
              </c:strCache>
            </c:strRef>
          </c:cat>
          <c:val>
            <c:numRef>
              <c:f>Лист2!$D$3:$D$7</c:f>
              <c:numCache>
                <c:formatCode>General</c:formatCode>
                <c:ptCount val="3"/>
                <c:pt idx="0">
                  <c:v>415.9</c:v>
                </c:pt>
                <c:pt idx="1">
                  <c:v>940</c:v>
                </c:pt>
                <c:pt idx="2">
                  <c:v>2086.5</c:v>
                </c:pt>
              </c:numCache>
            </c:numRef>
          </c:val>
        </c:ser>
        <c:ser>
          <c:idx val="3"/>
          <c:order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Лист2!$A$3:$A$7</c:f>
              <c:strCache>
                <c:ptCount val="3"/>
                <c:pt idx="0">
                  <c:v>12,1 % Межбюджетные трансферты, передаваемые бюджетам городских округов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c:v>
                </c:pt>
                <c:pt idx="1">
                  <c:v>27,3% Межбюджетные трансферты, передаваемые бюджетам городских округов на финансовое обеспечение дорожной деятельности в рамках реализации национального проекта «Безопасные качественные дороги»</c:v>
                </c:pt>
                <c:pt idx="2">
                  <c:v>60,6% Прочие межбюджетные трансферты, передаваемые бюджетам городских округов </c:v>
                </c:pt>
              </c:strCache>
            </c:strRef>
          </c:cat>
          <c:val>
            <c:numRef>
              <c:f>Лист2!$E$3:$E$7</c:f>
              <c:numCache>
                <c:formatCode>#\ ##0.0\ _₽</c:formatCode>
                <c:ptCount val="3"/>
                <c:pt idx="0">
                  <c:v>12.082038172152339</c:v>
                </c:pt>
                <c:pt idx="1">
                  <c:v>27.307323591784563</c:v>
                </c:pt>
                <c:pt idx="2">
                  <c:v>60.613543270487753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5.8556211953436348E-2"/>
          <c:y val="0.6000498240796649"/>
          <c:w val="0.88288735125655537"/>
          <c:h val="0.391845496199238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параметров бюджета</a:t>
            </a:r>
            <a:endPara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601928277292037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5CD2C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33 044,0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34835138544521294"/>
                  <c:y val="-5.7262007490761232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33 257,0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35 906,0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33044</c:v>
                </c:pt>
                <c:pt idx="1">
                  <c:v>33257</c:v>
                </c:pt>
                <c:pt idx="2">
                  <c:v>35906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D6E1F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32 378,0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2290262009366871E-2"/>
                  <c:y val="-6.246836616693613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31</a:t>
                    </a:r>
                    <a:r>
                      <a:rPr lang="en-US" baseline="0" dirty="0" smtClean="0"/>
                      <a:t> 962,0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 35 863,0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32378</c:v>
                </c:pt>
                <c:pt idx="1">
                  <c:v>31961.599999999999</c:v>
                </c:pt>
                <c:pt idx="2">
                  <c:v>35863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8139984"/>
        <c:axId val="368149232"/>
      </c:barChart>
      <c:catAx>
        <c:axId val="368139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68149232"/>
        <c:crosses val="autoZero"/>
        <c:auto val="1"/>
        <c:lblAlgn val="ctr"/>
        <c:lblOffset val="100"/>
        <c:noMultiLvlLbl val="0"/>
      </c:catAx>
      <c:valAx>
        <c:axId val="368149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813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34194088268398"/>
          <c:y val="3.989466673574233E-2"/>
          <c:w val="0.49551592485040657"/>
          <c:h val="0.835027465624991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dPt>
            <c:idx val="0"/>
            <c:bubble3D val="0"/>
            <c:explosion val="11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2.5539178642672812E-3"/>
                  <c:y val="-3.90727019568530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950284489776819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0.99199999999999999</c:v>
                </c:pt>
                <c:pt idx="1">
                  <c:v>8.0000000000000002E-3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90"/>
        <c:holeSize val="7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18518518518517E-2"/>
          <c:y val="0.17335008447996891"/>
          <c:w val="0.3306065908428113"/>
          <c:h val="0.4139646283264786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Лист1!$A$2:$A$7</c:f>
              <c:strCache>
                <c:ptCount val="6"/>
                <c:pt idx="0">
                  <c:v>1,6% Функционирование законодательных (представительных) органов государственной власти и представительных органов муниципальных образований</c:v>
                </c:pt>
                <c:pt idx="1">
                  <c:v>56% 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c:v>
                </c:pt>
                <c:pt idx="2">
                  <c:v>0,0% Судебная система</c:v>
                </c:pt>
                <c:pt idx="3">
                  <c:v>7% Обеспечение проведения выборов и референдумов</c:v>
                </c:pt>
                <c:pt idx="4">
                  <c:v>0% Резервные фонды</c:v>
                </c:pt>
                <c:pt idx="5">
                  <c:v>35,4% Другие общегосударственные вопросы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42.5</c:v>
                </c:pt>
                <c:pt idx="1">
                  <c:v>1421.5</c:v>
                </c:pt>
                <c:pt idx="2">
                  <c:v>0.5</c:v>
                </c:pt>
                <c:pt idx="3">
                  <c:v>166.5</c:v>
                </c:pt>
                <c:pt idx="4">
                  <c:v>0</c:v>
                </c:pt>
                <c:pt idx="5">
                  <c:v>899.7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35464377369495481"/>
          <c:y val="5.7157719190555185E-2"/>
          <c:w val="0.64345013123359585"/>
          <c:h val="0.873279133721548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ДОХОДЫ, МЛН. РУБЛЕЙ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527684456109652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0" h="63500"/>
            </a:sp3d>
          </c:spPr>
          <c:invertIfNegative val="0"/>
          <c:dLbls>
            <c:dLbl>
              <c:idx val="0"/>
              <c:layout>
                <c:manualLayout>
                  <c:x val="2.592592592592589E-2"/>
                  <c:y val="-0.351657583924029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222222222222223E-2"/>
                  <c:y val="-0.353031525496495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9629629629629631E-2"/>
                  <c:y val="-0.395804496028779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Лист1!$A$4:$A$6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Лист1!$B$4:$B$6</c:f>
              <c:numCache>
                <c:formatCode>#,##0.0</c:formatCode>
                <c:ptCount val="3"/>
                <c:pt idx="0">
                  <c:v>9997.2999999999993</c:v>
                </c:pt>
                <c:pt idx="1">
                  <c:v>10853</c:v>
                </c:pt>
                <c:pt idx="2">
                  <c:v>12227.5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8145424"/>
        <c:axId val="368149776"/>
        <c:axId val="0"/>
      </c:bar3DChart>
      <c:catAx>
        <c:axId val="36814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68149776"/>
        <c:crosses val="autoZero"/>
        <c:auto val="1"/>
        <c:lblAlgn val="ctr"/>
        <c:lblOffset val="100"/>
        <c:noMultiLvlLbl val="0"/>
      </c:catAx>
      <c:valAx>
        <c:axId val="368149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368145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943632480120446E-2"/>
          <c:y val="0.12930654923484047"/>
          <c:w val="0.34743716320977158"/>
          <c:h val="0.5199124136038049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Лист1!$A$2:$A$4</c:f>
              <c:strCache>
                <c:ptCount val="3"/>
                <c:pt idx="0">
                  <c:v>25% Защита населения и территории от чрезвычайных ситуаций природного и техногенного характера, гражданская оборона</c:v>
                </c:pt>
                <c:pt idx="1">
                  <c:v>44% Обеспечение пожарной безопасности</c:v>
                </c:pt>
                <c:pt idx="2">
                  <c:v>31% Другие вопросы в области национальной безопасности и правоохранительной деятельности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212.6</c:v>
                </c:pt>
                <c:pt idx="1">
                  <c:v>374.8</c:v>
                </c:pt>
                <c:pt idx="2">
                  <c:v>262.7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0656523598688393"/>
          <c:y val="0.10056189095872059"/>
          <c:w val="0.55016528342009441"/>
          <c:h val="0.796075215130674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91726168250101E-2"/>
          <c:y val="0.15804844877496366"/>
          <c:w val="0.33164603771682011"/>
          <c:h val="0.4276292045705895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Лист1!$A$2:$A$8</c:f>
              <c:strCache>
                <c:ptCount val="7"/>
                <c:pt idx="0">
                  <c:v>0,0% Топливно-энергетический комплекс</c:v>
                </c:pt>
                <c:pt idx="1">
                  <c:v>0,3% Сельское хозяйство и рыболовство</c:v>
                </c:pt>
                <c:pt idx="2">
                  <c:v>1,4% Водное хозяйство</c:v>
                </c:pt>
                <c:pt idx="3">
                  <c:v>10% Транспорт</c:v>
                </c:pt>
                <c:pt idx="4">
                  <c:v>84,3% Дорожное хозяйство (дорожные фонды)</c:v>
                </c:pt>
                <c:pt idx="5">
                  <c:v>1,6% Связь и информатика</c:v>
                </c:pt>
                <c:pt idx="6">
                  <c:v>2,4% Другие вопросы в области национальной экономики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2.6</c:v>
                </c:pt>
                <c:pt idx="1">
                  <c:v>23.9</c:v>
                </c:pt>
                <c:pt idx="2">
                  <c:v>117.6</c:v>
                </c:pt>
                <c:pt idx="3">
                  <c:v>815.6</c:v>
                </c:pt>
                <c:pt idx="4" formatCode="#,##0.00">
                  <c:v>7061.5</c:v>
                </c:pt>
                <c:pt idx="5">
                  <c:v>137.80000000000001</c:v>
                </c:pt>
                <c:pt idx="6">
                  <c:v>213.7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0087553473383675"/>
          <c:y val="6.4711379314148387E-2"/>
          <c:w val="0.59150041842209833"/>
          <c:h val="0.822237221776385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85714457233898E-2"/>
          <c:y val="0.17624598336544828"/>
          <c:w val="0.34498811969393356"/>
          <c:h val="0.4164888793465036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9% Жилищное хозяйство</c:v>
                </c:pt>
                <c:pt idx="1">
                  <c:v>43% Коммунальное хозяйство</c:v>
                </c:pt>
                <c:pt idx="2">
                  <c:v>28% Благоустройство</c:v>
                </c:pt>
                <c:pt idx="3">
                  <c:v>20%Другие вопросы в области жилищно-коммунального хозяйства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563.1</c:v>
                </c:pt>
                <c:pt idx="1">
                  <c:v>2670</c:v>
                </c:pt>
                <c:pt idx="2" formatCode="#,##0.00">
                  <c:v>1739.5</c:v>
                </c:pt>
                <c:pt idx="3" formatCode="#,##0.00">
                  <c:v>1275.2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0659356986688544"/>
          <c:y val="0.11434700642389752"/>
          <c:w val="0.59150041842209833"/>
          <c:h val="0.648645509749086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929279673374164E-2"/>
          <c:y val="0.17854702689774943"/>
          <c:w val="0.3351851851851852"/>
          <c:h val="0.4164888793465036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</c:f>
              <c:strCache>
                <c:ptCount val="1"/>
                <c:pt idx="0">
                  <c:v>100 % Охрана объектов растительного и животного мира и среды их обитания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33.799999999999997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0659361329833771"/>
          <c:y val="7.2928222842477269E-2"/>
          <c:w val="0.59150041842209833"/>
          <c:h val="0.522088115472524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508311461067367E-2"/>
          <c:y val="0.16856977557417907"/>
          <c:w val="0.33752653834937302"/>
          <c:h val="0.4263611696894825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Лист1!$A$2:$A$6</c:f>
              <c:strCache>
                <c:ptCount val="5"/>
                <c:pt idx="0">
                  <c:v>33% Дошкольное образование</c:v>
                </c:pt>
                <c:pt idx="1">
                  <c:v>50,7% Общее образование</c:v>
                </c:pt>
                <c:pt idx="2">
                  <c:v>9,8% Дополнительное образование детей</c:v>
                </c:pt>
                <c:pt idx="3">
                  <c:v>2,8% Молодежная политика</c:v>
                </c:pt>
                <c:pt idx="4">
                  <c:v>3,7% Другие вопросы в области образования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4923.8</c:v>
                </c:pt>
                <c:pt idx="1">
                  <c:v>7591.9</c:v>
                </c:pt>
                <c:pt idx="2">
                  <c:v>1469.6</c:v>
                </c:pt>
                <c:pt idx="3" formatCode="General">
                  <c:v>421</c:v>
                </c:pt>
                <c:pt idx="4" formatCode="General">
                  <c:v>576.9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0643102945465148"/>
          <c:y val="0.14643811063309031"/>
          <c:w val="0.59150041842209833"/>
          <c:h val="0.540102878949158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719194948678752E-2"/>
          <c:y val="5.2675136708271557E-2"/>
          <c:w val="0.33959275583479709"/>
          <c:h val="0.7955166296462706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90,7% Культура</c:v>
                </c:pt>
                <c:pt idx="1">
                  <c:v>9,3% Другие вопросы в области культуры, кинематографии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.00">
                  <c:v>719.1</c:v>
                </c:pt>
                <c:pt idx="1">
                  <c:v>73.599999999999994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333022568379294"/>
          <c:y val="0.1961638010137893"/>
          <c:w val="0.48476376260519083"/>
          <c:h val="0.549334160227649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943632480120446E-2"/>
          <c:y val="7.8593609487012467E-2"/>
          <c:w val="0.34689413140494973"/>
          <c:h val="0.6540601019942127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Лист1!$A$2:$A$6</c:f>
              <c:strCache>
                <c:ptCount val="5"/>
                <c:pt idx="0">
                  <c:v>3,8% Пенсионное обеспечение</c:v>
                </c:pt>
                <c:pt idx="1">
                  <c:v>1,6% Социальное обслуживание населения</c:v>
                </c:pt>
                <c:pt idx="2">
                  <c:v>10,2%Социальное обеспечение населения</c:v>
                </c:pt>
                <c:pt idx="3">
                  <c:v>84% Охрана семьи и детства</c:v>
                </c:pt>
                <c:pt idx="4">
                  <c:v>0,4% Другие вопросы в области социальной политики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#,##0.00">
                  <c:v>35.200000000000003</c:v>
                </c:pt>
                <c:pt idx="1">
                  <c:v>15</c:v>
                </c:pt>
                <c:pt idx="2">
                  <c:v>92.8</c:v>
                </c:pt>
                <c:pt idx="3">
                  <c:v>762.1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0659356986688544"/>
          <c:y val="1.3101010038127567E-2"/>
          <c:w val="0.59150041842209833"/>
          <c:h val="0.986898950131233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43422478357761E-2"/>
          <c:y val="5.4419782588791731E-2"/>
          <c:w val="0.34814809738289626"/>
          <c:h val="0.644849562560481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1,6%Физическая культура</c:v>
                </c:pt>
                <c:pt idx="1">
                  <c:v>88,1% Массовый спорт</c:v>
                </c:pt>
                <c:pt idx="2">
                  <c:v>6,9% Спорт высших достижений</c:v>
                </c:pt>
                <c:pt idx="3">
                  <c:v>3,4% Другие вопросы в области физической культуры и спорта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12.5</c:v>
                </c:pt>
                <c:pt idx="1">
                  <c:v>670.2</c:v>
                </c:pt>
                <c:pt idx="2">
                  <c:v>52.7</c:v>
                </c:pt>
                <c:pt idx="3">
                  <c:v>24.9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8855213056982638"/>
          <c:y val="0.22576405733424548"/>
          <c:w val="0.5095419148484015"/>
          <c:h val="0.6061631802135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14158646835812E-2"/>
          <c:y val="3.560708175917548E-3"/>
          <c:w val="0.32068387284922717"/>
          <c:h val="0.7731918894042915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54,3% Телевидение и радиовещание</c:v>
                </c:pt>
                <c:pt idx="1">
                  <c:v>45,7% Периодическая печать и издательства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45.4</c:v>
                </c:pt>
                <c:pt idx="1">
                  <c:v>38.200000000000003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9045808515159844"/>
          <c:y val="0.24527822954614334"/>
          <c:w val="0.50763590313738527"/>
          <c:h val="0.558264056324440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993438320209974E-2"/>
          <c:y val="8.8394721095438084E-2"/>
          <c:w val="0.29846165062700497"/>
          <c:h val="0.7196125128235417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Лист1!$A$2:$A$2</c:f>
              <c:strCache>
                <c:ptCount val="1"/>
                <c:pt idx="0">
                  <c:v>100% Обслуживание государственного (муниципального) внутреннего долга</c:v>
                </c:pt>
              </c:strCache>
            </c:strRef>
          </c:cat>
          <c:val>
            <c:numRef>
              <c:f>Лист1!$B$2:$B$2</c:f>
              <c:numCache>
                <c:formatCode>General</c:formatCode>
                <c:ptCount val="1"/>
                <c:pt idx="0">
                  <c:v>600.6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4045815106445019"/>
          <c:y val="0.1202596841910604"/>
          <c:w val="0.52615441819772524"/>
          <c:h val="0.558264056324440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ДОХОДЫ, МЛН. РУБЛЕЙ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1018051910177896"/>
          <c:y val="1.43718077187923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0" h="63500"/>
            </a:sp3d>
          </c:spPr>
          <c:invertIfNegative val="0"/>
          <c:dLbls>
            <c:dLbl>
              <c:idx val="0"/>
              <c:layout>
                <c:manualLayout>
                  <c:x val="1.6666666666666632E-2"/>
                  <c:y val="-0.194678583573476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5925925925925859E-2"/>
                  <c:y val="-0.396683394168327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7777777777777776E-2"/>
                  <c:y val="-0.334707802477043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Лист1!$A$4:$A$6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Лист1!$B$4:$B$6</c:f>
              <c:numCache>
                <c:formatCode>#,##0.0</c:formatCode>
                <c:ptCount val="3"/>
                <c:pt idx="0">
                  <c:v>3412.5</c:v>
                </c:pt>
                <c:pt idx="1">
                  <c:v>3457.5</c:v>
                </c:pt>
                <c:pt idx="2">
                  <c:v>3443.2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8146512"/>
        <c:axId val="368141616"/>
        <c:axId val="0"/>
      </c:bar3DChart>
      <c:catAx>
        <c:axId val="36814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68141616"/>
        <c:crosses val="autoZero"/>
        <c:auto val="1"/>
        <c:lblAlgn val="ctr"/>
        <c:lblOffset val="100"/>
        <c:noMultiLvlLbl val="0"/>
      </c:catAx>
      <c:valAx>
        <c:axId val="3681416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368146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533571075703578E-2"/>
          <c:y val="1.9725089407626989E-2"/>
          <c:w val="0.88864519483208559"/>
          <c:h val="0.742673314184430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 (без доп.норматива по НДФЛ)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#,##0.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12527</c:v>
                </c:pt>
                <c:pt idx="1">
                  <c:v>13034.8</c:v>
                </c:pt>
                <c:pt idx="2">
                  <c:v>14382.1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Муниципальный долг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#,##0.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10292.5</c:v>
                </c:pt>
                <c:pt idx="1">
                  <c:v>10292.5</c:v>
                </c:pt>
                <c:pt idx="2">
                  <c:v>9992.5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8140528"/>
        <c:axId val="368141072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47625" cap="rnd">
              <a:solidFill>
                <a:schemeClr val="accent2">
                  <a:lumMod val="75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Pt>
            <c:idx val="1"/>
            <c:marker>
              <c:symbol val="none"/>
            </c:marker>
            <c:bubble3D val="0"/>
          </c:dPt>
          <c:dLbls>
            <c:dLbl>
              <c:idx val="0"/>
              <c:layout>
                <c:manualLayout>
                  <c:x val="-5.5980221629819839E-2"/>
                  <c:y val="-2.863437095667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014981308443866E-2"/>
                  <c:y val="-7.8969592926661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5901687262812676E-2"/>
                  <c:y val="2.5836512384690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583333333333333E-2"/>
                  <c:y val="6.2499999999998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tx2">
                  <a:alpha val="28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Лист1!$D$2:$D$4</c:f>
              <c:numCache>
                <c:formatCode>0.0%</c:formatCode>
                <c:ptCount val="3"/>
                <c:pt idx="0">
                  <c:v>0.82199999999999995</c:v>
                </c:pt>
                <c:pt idx="1">
                  <c:v>0.79</c:v>
                </c:pt>
                <c:pt idx="2">
                  <c:v>0.69499999999999995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8142704"/>
        <c:axId val="368137808"/>
      </c:lineChart>
      <c:catAx>
        <c:axId val="36814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68141072"/>
        <c:crosses val="autoZero"/>
        <c:auto val="1"/>
        <c:lblAlgn val="ctr"/>
        <c:lblOffset val="100"/>
        <c:noMultiLvlLbl val="0"/>
      </c:catAx>
      <c:valAx>
        <c:axId val="36814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alpha val="3000"/>
                  </a:schemeClr>
                </a:solidFill>
                <a:latin typeface="Raleway"/>
                <a:ea typeface="+mn-ea"/>
                <a:cs typeface="+mn-cs"/>
              </a:defRPr>
            </a:pPr>
            <a:endParaRPr lang="ru-RU"/>
          </a:p>
        </c:txPr>
        <c:crossAx val="368140528"/>
        <c:crosses val="autoZero"/>
        <c:crossBetween val="between"/>
      </c:valAx>
      <c:valAx>
        <c:axId val="368137808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Raleway"/>
                <a:ea typeface="+mn-ea"/>
                <a:cs typeface="+mn-cs"/>
              </a:defRPr>
            </a:pPr>
            <a:endParaRPr lang="ru-RU"/>
          </a:p>
        </c:txPr>
        <c:crossAx val="368142704"/>
        <c:crosses val="max"/>
        <c:crossBetween val="between"/>
      </c:valAx>
      <c:catAx>
        <c:axId val="3681427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1378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2.2358719625654205E-2"/>
          <c:y val="0.87287041210208471"/>
          <c:w val="0.9625014599708438"/>
          <c:h val="0.125816838800003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Raleway"/>
        </a:defRPr>
      </a:pPr>
      <a:endParaRPr lang="ru-RU"/>
    </a:p>
  </c:txPr>
  <c:externalData r:id="rId3">
    <c:autoUpdate val="0"/>
  </c:externalData>
  <c:userShapes r:id="rId4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110571899912209E-2"/>
          <c:y val="6.2244558379759441E-3"/>
          <c:w val="0.80091020636345822"/>
          <c:h val="0.9731868086626782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4">
                    <a:lumMod val="40000"/>
                    <a:lumOff val="60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B0F0"/>
              </a:solidFill>
              <a:ln w="9525" cap="flat" cmpd="sng" algn="ctr">
                <a:solidFill>
                  <a:srgbClr val="00B0F0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cat>
            <c:strRef>
              <c:f>Лист1!$A$2:$A$6</c:f>
              <c:strCache>
                <c:ptCount val="5"/>
                <c:pt idx="0">
                  <c:v>Демография</c:v>
                </c:pt>
                <c:pt idx="1">
                  <c:v>Образование</c:v>
                </c:pt>
                <c:pt idx="2">
                  <c:v>Жилье и городская среда</c:v>
                </c:pt>
                <c:pt idx="3">
                  <c:v>Культура</c:v>
                </c:pt>
                <c:pt idx="4">
                  <c:v>Безопасные и качественные автомобильные дороги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52.7</c:v>
                </c:pt>
                <c:pt idx="1">
                  <c:v>5.5</c:v>
                </c:pt>
                <c:pt idx="2">
                  <c:v>2761.7</c:v>
                </c:pt>
                <c:pt idx="3">
                  <c:v>12.2</c:v>
                </c:pt>
                <c:pt idx="4">
                  <c:v>3024.9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9"/>
        <c:holeSize val="6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212714599449718E-2"/>
          <c:y val="0.15787210347280037"/>
          <c:w val="0.35282887416591419"/>
          <c:h val="0.632690579498403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Лист1!$A$2:$A$6</c:f>
              <c:strCache>
                <c:ptCount val="5"/>
                <c:pt idx="0">
                  <c:v>87,9% Муниципальная подпрограмма «Развитие систем дошкольного и общего образования в городском округе город Уфа Республики Башкортостан»</c:v>
                </c:pt>
                <c:pt idx="1">
                  <c:v>1,4% Муниципальная подпрограмма «Организация и обеспечение отдыха, оздоровления и занятости детей, подростков и молодежи в городском округе город Уфа Республики Башкортостан»</c:v>
                </c:pt>
                <c:pt idx="2">
                  <c:v>6,4% Муниципальная подпрограмма «Социальная поддержка детей из социально-незащищенных и многодетных малоимущих семей»</c:v>
                </c:pt>
                <c:pt idx="3">
                  <c:v>4,0% Муниципальная подпрограмма «Обеспечение реализации муниципальной программы «Развитие образования в городском округе город Уфа Республики Башкортостан»</c:v>
                </c:pt>
                <c:pt idx="4">
                  <c:v>0,3% Муниципальная подпрограмма «Комплексный капиатальный ремонт общеобразовательных организаций городского округа город Уфа Республики Башкортостан»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#,##0.00">
                  <c:v>12613.6</c:v>
                </c:pt>
                <c:pt idx="1">
                  <c:v>199</c:v>
                </c:pt>
                <c:pt idx="2">
                  <c:v>915.4</c:v>
                </c:pt>
                <c:pt idx="3">
                  <c:v>571.4</c:v>
                </c:pt>
                <c:pt idx="4">
                  <c:v>45.7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Лист1!$A$2:$A$6</c:f>
              <c:strCache>
                <c:ptCount val="5"/>
                <c:pt idx="0">
                  <c:v>87,9% Муниципальная подпрограмма «Развитие систем дошкольного и общего образования в городском округе город Уфа Республики Башкортостан»</c:v>
                </c:pt>
                <c:pt idx="1">
                  <c:v>1,4% Муниципальная подпрограмма «Организация и обеспечение отдыха, оздоровления и занятости детей, подростков и молодежи в городском округе город Уфа Республики Башкортостан»</c:v>
                </c:pt>
                <c:pt idx="2">
                  <c:v>6,4% Муниципальная подпрограмма «Социальная поддержка детей из социально-незащищенных и многодетных малоимущих семей»</c:v>
                </c:pt>
                <c:pt idx="3">
                  <c:v>4,0% Муниципальная подпрограмма «Обеспечение реализации муниципальной программы «Развитие образования в городском округе город Уфа Республики Башкортостан»</c:v>
                </c:pt>
                <c:pt idx="4">
                  <c:v>0,3% Муниципальная подпрограмма «Комплексный капиатальный ремонт общеобразовательных организаций городского округа город Уфа Республики Башкортостан»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6192999074869187"/>
          <c:y val="0"/>
          <c:w val="0.62813615195388917"/>
          <c:h val="0.971501976502500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640132493457638E-2"/>
          <c:y val="9.6376560296869127E-2"/>
          <c:w val="0.37584082470703195"/>
          <c:h val="0.6690550898228463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44,4% Муниципальная подпрограмма «Развитие  культурно-просветительской деятельности и профессионального  искусства в городском округе город Уфа Республики Башкортостан»</c:v>
                </c:pt>
                <c:pt idx="1">
                  <c:v>43,0% Муниципальная подпрограмма  «Организация предоставления дополнительного образования в городском округе город Уфа Республики Башкортостан»</c:v>
                </c:pt>
                <c:pt idx="2">
                  <c:v>7,5% Муниципальная подпрограмма «Сохранение и развитие муниципальных парков культуры и отдыха в городском округе город Уфа Республики Башкортостан»</c:v>
                </c:pt>
                <c:pt idx="3">
                  <c:v>5,1% Муниципальная подпрограмма «Обеспечение реализации муниципальной программы «Развитие культуры и искусства в  городском округе  город Уфа Республики Башкортостан»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615.79999999999995</c:v>
                </c:pt>
                <c:pt idx="1">
                  <c:v>597.20000000000005</c:v>
                </c:pt>
                <c:pt idx="2">
                  <c:v>104.4</c:v>
                </c:pt>
                <c:pt idx="3">
                  <c:v>71.3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44,4% Муниципальная подпрограмма «Развитие  культурно-просветительской деятельности и профессионального  искусства в городском округе город Уфа Республики Башкортостан»</c:v>
                </c:pt>
                <c:pt idx="1">
                  <c:v>43,0% Муниципальная подпрограмма  «Организация предоставления дополнительного образования в городском округе город Уфа Республики Башкортостан»</c:v>
                </c:pt>
                <c:pt idx="2">
                  <c:v>7,5% Муниципальная подпрограмма «Сохранение и развитие муниципальных парков культуры и отдыха в городском округе город Уфа Республики Башкортостан»</c:v>
                </c:pt>
                <c:pt idx="3">
                  <c:v>5,1% Муниципальная подпрограмма «Обеспечение реализации муниципальной программы «Развитие культуры и искусства в  городском округе  город Уфа Республики Башкортостан»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6838996331145574"/>
          <c:y val="3.7703583569199214E-2"/>
          <c:w val="0.60463802925605559"/>
          <c:h val="0.911503055700339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62357956016034E-2"/>
          <c:y val="0.15619755496247878"/>
          <c:w val="0.32247336285700828"/>
          <c:h val="0.70306257560271557"/>
        </c:manualLayout>
      </c:layout>
      <c:doughnutChart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76,7% - Муниципальная подпрограмма «Организация транспортного обслуживания населения городского округа город Уфа Республики Башкортостан»</c:v>
                </c:pt>
                <c:pt idx="1">
                  <c:v>23,3% - Муниципальная подпрограмма «Развитие городскогоназемного электротранспорта в городском округе город Уфа Республики Башкортостан»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76.728788621873463</c:v>
                </c:pt>
                <c:pt idx="1">
                  <c:v>23.271211378126534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6578849528579327"/>
          <c:y val="4.7592958865301793E-2"/>
          <c:w val="0.60402315428524311"/>
          <c:h val="0.952407089340390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35208416797588E-2"/>
          <c:y val="0.1749199584815482"/>
          <c:w val="0.37428750131554545"/>
          <c:h val="0.5611234120618563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Лист1!$A$2:$A$4</c:f>
              <c:strCache>
                <c:ptCount val="3"/>
                <c:pt idx="0">
                  <c:v>5,7 % Муниципальная подпрограмма «Развитие физической культуры и массового спорта в городском округе город Уфа Республики Башкортостан»</c:v>
                </c:pt>
                <c:pt idx="1">
                  <c:v>89,2% Муниципальная подпрограмма «Развитие детско-юношеского спорта и организация спортивной подготовки в городском округе город Уфа Республики Башкортостан»</c:v>
                </c:pt>
                <c:pt idx="2">
                  <c:v>5,1% Муниципальная подпрограмма «Обеспечение реализации муниципальной программы «Развитие физической культуры и спорта в городском округе город Уфа Республики Башкортостан»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43.6</c:v>
                </c:pt>
                <c:pt idx="1">
                  <c:v>682.6</c:v>
                </c:pt>
                <c:pt idx="2">
                  <c:v>39.1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8896671973736818"/>
          <c:y val="0.13677477117671455"/>
          <c:w val="0.60778573367731359"/>
          <c:h val="0.715518728288943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603091280256632E-2"/>
          <c:y val="0.20193630695057443"/>
          <c:w val="0.33880373286672499"/>
          <c:h val="0.5846705887681615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54,0% Муниципальная подпрограмма «Мероприятия по жизнеустройству детей-сирот, обеспечение  деятельности подведомственных учреждений»</c:v>
                </c:pt>
                <c:pt idx="1">
                  <c:v>32,0% Муниципальная подпрограмма «Благополучное детство и укрепление семейных ценностей»</c:v>
                </c:pt>
                <c:pt idx="2">
                  <c:v>1,7% Муниципальная подпрограмма «Организация и обеспечение отдыха и оздоровления детей»</c:v>
                </c:pt>
                <c:pt idx="3">
                  <c:v>12,3% Муниципальная подпрограмма «Обеспечение реализации муниципальной программы «Развитие опеки и попечительства в городском округе город Уфа Республики Башкортостан»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294.39999999999998</c:v>
                </c:pt>
                <c:pt idx="1">
                  <c:v>174.6</c:v>
                </c:pt>
                <c:pt idx="2">
                  <c:v>9.1</c:v>
                </c:pt>
                <c:pt idx="3">
                  <c:v>66.8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54,0% Муниципальная подпрограмма «Мероприятия по жизнеустройству детей-сирот, обеспечение  деятельности подведомственных учреждений»</c:v>
                </c:pt>
                <c:pt idx="1">
                  <c:v>32,0% Муниципальная подпрограмма «Благополучное детство и укрепление семейных ценностей»</c:v>
                </c:pt>
                <c:pt idx="2">
                  <c:v>1,7% Муниципальная подпрограмма «Организация и обеспечение отдыха и оздоровления детей»</c:v>
                </c:pt>
                <c:pt idx="3">
                  <c:v>12,3% Муниципальная подпрограмма «Обеспечение реализации муниципальной программы «Развитие опеки и попечительства в городском округе город Уфа Республики Башкортостан»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8135287255759703"/>
          <c:y val="4.759339315460763E-2"/>
          <c:w val="0.58439720034995624"/>
          <c:h val="0.901671338631022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235066525964632E-4"/>
          <c:y val="9.8587764813950776E-2"/>
          <c:w val="0.33510007802567482"/>
          <c:h val="0.6059615911463407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95,3% Муниципальная подпрограмма «Благоустройство территорий городского округа город Уфа Республики Башкортостан»</c:v>
                </c:pt>
                <c:pt idx="1">
                  <c:v>0,6% Муниципальная подпрограмма «Благоустройство муниципальных кладбищ в городском округе город Уфа Республики Башкортостан»</c:v>
                </c:pt>
                <c:pt idx="2">
                  <c:v>0,2% Муниципальная подпрограмма «Развитие велоинфраструктуры в городском округе город Уфа Республики Башкортостан»</c:v>
                </c:pt>
                <c:pt idx="3">
                  <c:v>3,9% Муниципальная подпрограмма «Обеспечение реализации муниципальной программы «Благоустройство городского округа город Уфа Республики Башкортостан»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0">
                  <c:v>1321</c:v>
                </c:pt>
                <c:pt idx="1">
                  <c:v>8.5</c:v>
                </c:pt>
                <c:pt idx="2">
                  <c:v>3.2</c:v>
                </c:pt>
                <c:pt idx="3">
                  <c:v>53.4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95,3% Муниципальная подпрограмма «Благоустройство территорий городского округа город Уфа Республики Башкортостан»</c:v>
                </c:pt>
                <c:pt idx="1">
                  <c:v>0,6% Муниципальная подпрограмма «Благоустройство муниципальных кладбищ в городском округе город Уфа Республики Башкортостан»</c:v>
                </c:pt>
                <c:pt idx="2">
                  <c:v>0,2% Муниципальная подпрограмма «Развитие велоинфраструктуры в городском округе город Уфа Республики Башкортостан»</c:v>
                </c:pt>
                <c:pt idx="3">
                  <c:v>3,9% Муниципальная подпрограмма «Обеспечение реализации муниципальной программы «Благоустройство городского округа город Уфа Республики Башкортостан»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6203725537906906"/>
          <c:y val="7.588840259815989E-2"/>
          <c:w val="0.6356256323872459"/>
          <c:h val="0.874276561552567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045218752126493E-2"/>
          <c:y val="0.16065034801748199"/>
          <c:w val="0.39909212272379779"/>
          <c:h val="0.458553559676036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Лист1!$A$2:$A$4</c:f>
              <c:strCache>
                <c:ptCount val="3"/>
                <c:pt idx="0">
                  <c:v>54,0% Муниципальная подпрограмма «Башкирские дворики»</c:v>
                </c:pt>
                <c:pt idx="1">
                  <c:v>41,0% Муниципальная подпрограмма «Поддержка жилищно-коммунального хозяйства»</c:v>
                </c:pt>
                <c:pt idx="2">
                  <c:v>5,0% Муниципальная подпрограмма «Улучшение экологической обстановки в городе Уфа»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470.4</c:v>
                </c:pt>
                <c:pt idx="1">
                  <c:v>356.3</c:v>
                </c:pt>
                <c:pt idx="2">
                  <c:v>43.2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1414989792942547"/>
          <c:y val="8.3792205774829334E-2"/>
          <c:w val="0.53585010207057449"/>
          <c:h val="0.513537183398102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936424613589973E-2"/>
          <c:y val="1.1588995573841531E-3"/>
          <c:w val="0.35472440944881889"/>
          <c:h val="0.9435257540991999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92,5% Муниципальная подпрограмма «Обеспечение пожарной безопасности городского округа город Уфа Республики Башкортостан»</c:v>
                </c:pt>
                <c:pt idx="1">
                  <c:v>7,5% Муниципальная подпрограмма «Обеспечение реализации муниципальной программы «Пожарная безопасность городского округа город Уфа Республики Башкортостан»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346.6</c:v>
                </c:pt>
                <c:pt idx="1">
                  <c:v>28.2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8987723976238176"/>
          <c:y val="9.6849949656906784E-2"/>
          <c:w val="0.60778573367731359"/>
          <c:h val="0.804635443089033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НАЛОГОВЫХ И НЕНАЛОГОВЫХ ДОХОДОВ, МЛН.</a:t>
            </a:r>
            <a:r>
              <a:rPr lang="ru-RU" sz="16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</a:t>
            </a: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</c:title>
    <c:autoTitleDeleted val="0"/>
    <c:view3D>
      <c:rotX val="15"/>
      <c:hPercent val="51"/>
      <c:rotY val="50"/>
      <c:depthPercent val="40"/>
      <c:rAngAx val="1"/>
    </c:view3D>
    <c:floor>
      <c:thickness val="0"/>
      <c:spPr>
        <a:noFill/>
        <a:ln w="12700">
          <a:solidFill>
            <a:schemeClr val="bg1"/>
          </a:solidFill>
          <a:prstDash val="solid"/>
        </a:ln>
      </c:spPr>
    </c:floor>
    <c:sideWall>
      <c:thickness val="0"/>
      <c:spPr>
        <a:noFill/>
        <a:ln w="12700">
          <a:solidFill>
            <a:schemeClr val="bg1"/>
          </a:solidFill>
          <a:prstDash val="solid"/>
        </a:ln>
      </c:spPr>
    </c:sideWall>
    <c:backWall>
      <c:thickness val="0"/>
      <c:spPr>
        <a:noFill/>
        <a:ln w="12700">
          <a:solidFill>
            <a:schemeClr val="bg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2.7165354330708656E-4"/>
          <c:y val="0.23323804225232189"/>
          <c:w val="0.99972834645669295"/>
          <c:h val="0.6154072964742299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92D050"/>
            </a:solidFill>
            <a:ln w="13544">
              <a:noFill/>
              <a:prstDash val="solid"/>
            </a:ln>
            <a:scene3d>
              <a:camera prst="orthographicFront"/>
              <a:lightRig rig="threePt" dir="t"/>
            </a:scene3d>
            <a:sp3d prstMaterial="plastic"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Sheet1!$D$1:$F$1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Sheet1!$D$2:$F$2</c:f>
              <c:numCache>
                <c:formatCode>0%</c:formatCode>
                <c:ptCount val="3"/>
                <c:pt idx="0">
                  <c:v>0.74552193172157677</c:v>
                </c:pt>
                <c:pt idx="1">
                  <c:v>0.75839418608713882</c:v>
                </c:pt>
                <c:pt idx="2">
                  <c:v>0.78027784336372974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4472C4">
                <a:lumMod val="60000"/>
                <a:lumOff val="40000"/>
              </a:srgbClr>
            </a:solidFill>
            <a:ln w="13544">
              <a:noFill/>
              <a:prstDash val="solid"/>
            </a:ln>
            <a:scene3d>
              <a:camera prst="orthographicFront"/>
              <a:lightRig rig="threePt" dir="t"/>
            </a:scene3d>
            <a:sp3d prstMaterial="plastic"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Sheet1!$D$1:$F$1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Sheet1!$D$3:$F$3</c:f>
              <c:numCache>
                <c:formatCode>0%</c:formatCode>
                <c:ptCount val="3"/>
                <c:pt idx="0">
                  <c:v>0.25447806827842323</c:v>
                </c:pt>
                <c:pt idx="1">
                  <c:v>0.24160581391286118</c:v>
                </c:pt>
                <c:pt idx="2">
                  <c:v>0.2197221566362702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0"/>
        <c:gapDepth val="0"/>
        <c:shape val="box"/>
        <c:axId val="368150320"/>
        <c:axId val="368148144"/>
        <c:axId val="0"/>
      </c:bar3DChart>
      <c:catAx>
        <c:axId val="368150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3544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endParaRPr lang="ru-RU"/>
          </a:p>
        </c:txPr>
        <c:crossAx val="3681481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8148144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36815032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845917177019539E-2"/>
          <c:y val="0.92331645619817748"/>
          <c:w val="0.98079727215674295"/>
          <c:h val="7.6243361990638844E-2"/>
        </c:manualLayout>
      </c:layout>
      <c:overlay val="0"/>
      <c:spPr>
        <a:noFill/>
        <a:ln w="13544">
          <a:noFill/>
          <a:prstDash val="solid"/>
        </a:ln>
      </c:spPr>
      <c:txPr>
        <a:bodyPr/>
        <a:lstStyle/>
        <a:p>
          <a:pPr>
            <a:defRPr sz="1800" b="0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06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2">
    <c:autoUpdate val="0"/>
  </c:externalData>
  <c:userShapes r:id="rId3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415099496323129E-2"/>
          <c:y val="0.16468386204402052"/>
          <c:w val="0.3056725527791388"/>
          <c:h val="0.439186688681393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Лист1!$A$2:$A$7</c:f>
              <c:strCache>
                <c:ptCount val="6"/>
                <c:pt idx="0">
                  <c:v>6,5% Муниципальная подпрограмма  «Улучшение жилищных условий отдельных категорий граждан, проживающих на территории городского округа город Уфа Республики Башкортостан»</c:v>
                </c:pt>
                <c:pt idx="1">
                  <c:v>5,8% Муниципальная подпрограмма «Формирование положительного имиджа города Уфы Республики Башкортостан»</c:v>
                </c:pt>
                <c:pt idx="2">
                  <c:v>81,1% Муниципальная подпрограмма «Обеспечение реализации муниципальной программы «Развитие городского округа город Уфа Республики Башкортостан»</c:v>
                </c:pt>
                <c:pt idx="3">
                  <c:v>1,8% Муниципальная подпрограмма «Определение поставщиков (подрядчиков, исполнителей) для заказчиков городского округа город Уфа Республики Башкортостан»</c:v>
                </c:pt>
                <c:pt idx="4">
                  <c:v>2,8% Муниципальная подпрограмма «Технический надзор за проведением благоустройства в городском округе город Уфа Республики Башкортостан»</c:v>
                </c:pt>
                <c:pt idx="5">
                  <c:v>2,0% Муниципальная подпрограмма «Формирование облика современного города»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118.6</c:v>
                </c:pt>
                <c:pt idx="1">
                  <c:v>105.1</c:v>
                </c:pt>
                <c:pt idx="2">
                  <c:v>1473.4</c:v>
                </c:pt>
                <c:pt idx="3">
                  <c:v>32.700000000000003</c:v>
                </c:pt>
                <c:pt idx="4">
                  <c:v>50</c:v>
                </c:pt>
                <c:pt idx="5">
                  <c:v>36.9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Лист1!$A$2:$A$7</c:f>
              <c:strCache>
                <c:ptCount val="6"/>
                <c:pt idx="0">
                  <c:v>6,5% Муниципальная подпрограмма  «Улучшение жилищных условий отдельных категорий граждан, проживающих на территории городского округа город Уфа Республики Башкортостан»</c:v>
                </c:pt>
                <c:pt idx="1">
                  <c:v>5,8% Муниципальная подпрограмма «Формирование положительного имиджа города Уфы Республики Башкортостан»</c:v>
                </c:pt>
                <c:pt idx="2">
                  <c:v>81,1% Муниципальная подпрограмма «Обеспечение реализации муниципальной программы «Развитие городского округа город Уфа Республики Башкортостан»</c:v>
                </c:pt>
                <c:pt idx="3">
                  <c:v>1,8% Муниципальная подпрограмма «Определение поставщиков (подрядчиков, исполнителей) для заказчиков городского округа город Уфа Республики Башкортостан»</c:v>
                </c:pt>
                <c:pt idx="4">
                  <c:v>2,8% Муниципальная подпрограмма «Технический надзор за проведением благоустройства в городском округе город Уфа Республики Башкортостан»</c:v>
                </c:pt>
                <c:pt idx="5">
                  <c:v>2,0% Муниципальная подпрограмма «Формирование облика современного города»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3664956178669875"/>
          <c:y val="2.43833359831922E-2"/>
          <c:w val="0.6522492385407429"/>
          <c:h val="0.939841551147396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37736949547984E-2"/>
          <c:y val="0.10121678575160474"/>
          <c:w val="0.36991513560804895"/>
          <c:h val="0.7488324205423140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93,2% Муниципальная подпрограмма «Создание социально-экономических, организационных условий и гарантий для социального становления и развития молодых граждан»</c:v>
                </c:pt>
                <c:pt idx="1">
                  <c:v>6,8% Муниципальная подпрограмма «Обеспечение реализации муниципальной программы «Развитие молодежной политики в городском округе город Уфа Республики Башкортостан»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231.1</c:v>
                </c:pt>
                <c:pt idx="1">
                  <c:v>16.7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7730358705161857"/>
          <c:y val="6.4769297161738446E-2"/>
          <c:w val="0.51158530183727036"/>
          <c:h val="0.802983548508786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37736949547984E-2"/>
          <c:y val="0.10121678575160474"/>
          <c:w val="0.36991513560804895"/>
          <c:h val="0.7488324205423140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88,3% Муниципальная подпрограмма «Развитие малого и среднего предпринимательства в городском округе город Уфа Республики Башкортостан»</c:v>
                </c:pt>
                <c:pt idx="1">
                  <c:v>11,7% Муниципальная подпрограмма «Развитие сферы внутреннего и въездного туризма в городе Уфа»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5.3</c:v>
                </c:pt>
                <c:pt idx="1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7359988334791486"/>
          <c:y val="6.4769297161738459E-2"/>
          <c:w val="0.51158530183727036"/>
          <c:h val="0.802983548508786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548974097112611E-2"/>
          <c:y val="0.22101928265971349"/>
          <c:w val="0.37361418005137254"/>
          <c:h val="0.5773246729336207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</c:f>
              <c:strCache>
                <c:ptCount val="1"/>
                <c:pt idx="0">
                  <c:v>100% Муниципальная подпрограмма «Совершенствование системы защиты населения городского округа город Уфа Республики Башкортостан от чрезвычайных ситуаций мирного и военного времени»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212.8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3592702627425495"/>
          <c:y val="0.17902160437371706"/>
          <c:w val="0.54576548138520109"/>
          <c:h val="0.683905213814078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83820753257204E-2"/>
          <c:y val="0.13847119439337915"/>
          <c:w val="0.40702179038714487"/>
          <c:h val="0.737586111014358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Лист1!$A$2:$A$4</c:f>
              <c:strCache>
                <c:ptCount val="3"/>
                <c:pt idx="0">
                  <c:v>92,9% Муниципальная подпрограмма «Развитие системы общественной безопасности на территории городского округа город Уфа Республики Башкортостан»</c:v>
                </c:pt>
                <c:pt idx="1">
                  <c:v>5,3% Муниципальная подпрограмма «Профилактика пьянства и алкоголизма в городском округе город Уфа Республики Башкортостан»</c:v>
                </c:pt>
                <c:pt idx="2">
                  <c:v>1,8% Муниципальная подпрограмма «Содействие развитию и поддержка социально ориентированных некоммерческих организаций»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262.2</c:v>
                </c:pt>
                <c:pt idx="1">
                  <c:v>15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4968309968124287"/>
          <c:y val="4.4687845232679164E-2"/>
          <c:w val="0.54576548138520109"/>
          <c:h val="0.80358209875457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894429862933799E-4"/>
          <c:y val="0.23794439181236832"/>
          <c:w val="0.32062921963374696"/>
          <c:h val="0.593926682922740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Лист1!$A$2:$A$6</c:f>
              <c:strCache>
                <c:ptCount val="5"/>
                <c:pt idx="0">
                  <c:v>96,4% Муниципальная подпрограмма «Развитие дорожной инфраструктуры городского округа город Уфа Республики Башкортостан»</c:v>
                </c:pt>
                <c:pt idx="1">
                  <c:v>0,1% Муниципальная подпрограмма «Комплексное развитие системы ливневой канализации городского округа город Уфа Республики Башкортостан»</c:v>
                </c:pt>
                <c:pt idx="2">
                  <c:v>2,2% Муниципальная подпрограмма «Развитие водохозяйственного комплекса городского округа город Уфа Республики Башкортостан»</c:v>
                </c:pt>
                <c:pt idx="3">
                  <c:v>0,6% Муниципальная подпрограмма «Благоустройство и содержание автопарковочных мест»</c:v>
                </c:pt>
                <c:pt idx="4">
                  <c:v>0,7% Муниципальная подпрограмма «Обеспечение реализации муниципальной программы «Развитие строительства, реконструкции, капитального ремонта, ремонта дорог и искусственных сооружений городского округа город Уфа Республики Башкортостан»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#,##0.00">
                  <c:v>5195.3</c:v>
                </c:pt>
                <c:pt idx="1">
                  <c:v>1.4</c:v>
                </c:pt>
                <c:pt idx="2">
                  <c:v>117.6</c:v>
                </c:pt>
                <c:pt idx="3">
                  <c:v>33</c:v>
                </c:pt>
                <c:pt idx="4">
                  <c:v>42.1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Лист1!$A$2:$A$6</c:f>
              <c:strCache>
                <c:ptCount val="5"/>
                <c:pt idx="0">
                  <c:v>96,4% Муниципальная подпрограмма «Развитие дорожной инфраструктуры городского округа город Уфа Республики Башкортостан»</c:v>
                </c:pt>
                <c:pt idx="1">
                  <c:v>0,1% Муниципальная подпрограмма «Комплексное развитие системы ливневой канализации городского округа город Уфа Республики Башкортостан»</c:v>
                </c:pt>
                <c:pt idx="2">
                  <c:v>2,2% Муниципальная подпрограмма «Развитие водохозяйственного комплекса городского округа город Уфа Республики Башкортостан»</c:v>
                </c:pt>
                <c:pt idx="3">
                  <c:v>0,6% Муниципальная подпрограмма «Благоустройство и содержание автопарковочных мест»</c:v>
                </c:pt>
                <c:pt idx="4">
                  <c:v>0,7% Муниципальная подпрограмма «Обеспечение реализации муниципальной программы «Развитие строительства, реконструкции, капитального ремонта, ремонта дорог и искусственных сооружений городского округа город Уфа Республики Башкортостан»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1265587634878972"/>
          <c:y val="6.4819533189424308E-2"/>
          <c:w val="0.64629629629629626"/>
          <c:h val="0.823129542178138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056777140079859E-2"/>
          <c:y val="0.18857934929491432"/>
          <c:w val="0.32062921963374696"/>
          <c:h val="0.593926682922740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15,4% Муниципальная подпрограмма «Подготовка территорий и земельных участков для освоения территории городского округа город Уфа Республики Башкортостан»</c:v>
                </c:pt>
                <c:pt idx="1">
                  <c:v>84,6% Муниципальная подпрограмма «Строительство инженерной инфраструктуры к районам массовой и индивидуальной застройки в городском округе город  Уфа Республики Башкортостан»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480.2</c:v>
                </c:pt>
                <c:pt idx="1">
                  <c:v>2632.1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0154476523767862"/>
          <c:y val="0.22667047346107644"/>
          <c:w val="0.59688072324292796"/>
          <c:h val="0.5040976550505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056777140079859E-2"/>
          <c:y val="0.18857934929491432"/>
          <c:w val="0.32062921963374696"/>
          <c:h val="0.593926682922740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43,2%Муниципальная подпрограмма «Обеспечение функционирования объектов муниципальной собственности»</c:v>
                </c:pt>
                <c:pt idx="1">
                  <c:v>0,9% Муниципальная подпрограмма «Создание целостной системы учета земельных участков, вовлечение земельных участков в хозяйственный оборот и увеличение доходов от использования земельных ресурсов»</c:v>
                </c:pt>
                <c:pt idx="2">
                  <c:v>0,6%Муниципальная подпрограмма «Повышение эффективности управления муниципальной собственностью городского округа город Уфа Республики Башкортостан»</c:v>
                </c:pt>
                <c:pt idx="3">
                  <c:v>55,3% Муниципальная подпрограмма «Обеспечение реализации муниципальной программы «Развитие земельных и имущественных отношений на территории городского округа город Уфа Республики Башкортостан»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159.9</c:v>
                </c:pt>
                <c:pt idx="1">
                  <c:v>3.3</c:v>
                </c:pt>
                <c:pt idx="2">
                  <c:v>2.4</c:v>
                </c:pt>
                <c:pt idx="3">
                  <c:v>204.9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43,2%Муниципальная подпрограмма «Обеспечение функционирования объектов муниципальной собственности»</c:v>
                </c:pt>
                <c:pt idx="1">
                  <c:v>0,9% Муниципальная подпрограмма «Создание целостной системы учета земельных участков, вовлечение земельных участков в хозяйственный оборот и увеличение доходов от использования земельных ресурсов»</c:v>
                </c:pt>
                <c:pt idx="2">
                  <c:v>0,6%Муниципальная подпрограмма «Повышение эффективности управления муниципальной собственностью городского округа город Уфа Республики Башкортостан»</c:v>
                </c:pt>
                <c:pt idx="3">
                  <c:v>55,3% Муниципальная подпрограмма «Обеспечение реализации муниципальной программы «Развитие земельных и имущественных отношений на территории городского округа город Уфа Республики Башкортостан»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5367006041821741"/>
          <c:y val="0.21538667260481517"/>
          <c:w val="0.64370169396885579"/>
          <c:h val="0.784613327395184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656561936605796E-2"/>
          <c:y val="0.17016147113309396"/>
          <c:w val="0.3254891744989109"/>
          <c:h val="0.6418131661434732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72,3% Муниципальная подпрограмма «Управление муниципальным долгом городского округа город Уфа Республики Башкортостан»</c:v>
                </c:pt>
                <c:pt idx="1">
                  <c:v>27,7% Муниципальная подпрограмма «Обеспечение реализации муниципальной программы»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287.39999999999998</c:v>
                </c:pt>
                <c:pt idx="1">
                  <c:v>110.3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4315552854263185"/>
          <c:y val="0.21704555770930326"/>
          <c:w val="0.54443237735014749"/>
          <c:h val="0.558256328716488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086313351745528E-2"/>
          <c:y val="0.1928777097573561"/>
          <c:w val="0.37966374989850543"/>
          <c:h val="0.5872266354098318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78,9% Муниципальная подпрограмма «Благоустройство городских общественных территорий»</c:v>
                </c:pt>
                <c:pt idx="1">
                  <c:v>21,1% Муниципальная подпрограмма «Благоустройство муниципальных общественных территорий городского округа город Уфа Республики Башкортостан»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635.79999999999995</c:v>
                </c:pt>
                <c:pt idx="1">
                  <c:v>169.9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3941935092886669"/>
          <c:y val="0.17140509240089438"/>
          <c:w val="0.54816859633866366"/>
          <c:h val="0.62563486653810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Исполнение</a:t>
            </a:r>
            <a:r>
              <a:rPr lang="ru-RU" baseline="0" dirty="0" smtClean="0"/>
              <a:t> з</a:t>
            </a:r>
            <a:r>
              <a:rPr lang="ru-RU" dirty="0" smtClean="0"/>
              <a:t>а </a:t>
            </a:r>
            <a:r>
              <a:rPr lang="ru-RU" dirty="0"/>
              <a:t>2019 год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6554166666666662"/>
          <c:w val="0.77353484656126104"/>
          <c:h val="0.405742454068241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2019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bubble3D val="0"/>
            <c:explosion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0.14003937007874015"/>
                  <c:y val="-4.9836585704669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9566336041807252E-2"/>
                  <c:y val="-1.328975618791204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831102362204726E-2"/>
                  <c:y val="-9.30282933153834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1832166812481771E-2"/>
                  <c:y val="-1.3289756187911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7831680209035897E-3"/>
                  <c:y val="-1.3289756187911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8482176146325374E-2"/>
                  <c:y val="-1.99346342818678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НДПИ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5248.2</c:v>
                </c:pt>
                <c:pt idx="1">
                  <c:v>59</c:v>
                </c:pt>
                <c:pt idx="2">
                  <c:v>2978</c:v>
                </c:pt>
                <c:pt idx="3">
                  <c:v>1411.1</c:v>
                </c:pt>
                <c:pt idx="4">
                  <c:v>26.6</c:v>
                </c:pt>
                <c:pt idx="5">
                  <c:v>274.3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312515984309957"/>
          <c:y val="0.16207930269591078"/>
          <c:w val="0.36737538923698237"/>
          <c:h val="0.595382545931758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Исполнение</a:t>
            </a:r>
            <a:r>
              <a:rPr lang="ru-RU" baseline="0" dirty="0" smtClean="0"/>
              <a:t> з</a:t>
            </a:r>
            <a:r>
              <a:rPr lang="ru-RU" dirty="0" smtClean="0"/>
              <a:t>а </a:t>
            </a:r>
            <a:r>
              <a:rPr lang="ru-RU" dirty="0"/>
              <a:t>2020 год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6554166666666662"/>
          <c:w val="0.77353484656126104"/>
          <c:h val="0.405742454068241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2020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bubble3D val="0"/>
            <c:explosion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0.14870415391773512"/>
                  <c:y val="-7.97385371274715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9132672083614858E-3"/>
                  <c:y val="6.644878093955838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0460192475940508E-2"/>
                  <c:y val="-8.13998874556473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15150189559638"/>
                      <c:h val="0.1066502934079931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5.1993000874890657E-2"/>
                  <c:y val="-2.990195142280185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5653068833445801E-2"/>
                  <c:y val="-1.99346342818678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2829107312879577E-2"/>
                  <c:y val="-1.99346342818678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НДПИ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6031.5</c:v>
                </c:pt>
                <c:pt idx="1">
                  <c:v>54.7</c:v>
                </c:pt>
                <c:pt idx="2">
                  <c:v>2836.9</c:v>
                </c:pt>
                <c:pt idx="3">
                  <c:v>1602.9</c:v>
                </c:pt>
                <c:pt idx="4">
                  <c:v>46.3</c:v>
                </c:pt>
                <c:pt idx="5">
                  <c:v>280.60000000000002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312515984309957"/>
          <c:y val="0.16207930269591078"/>
          <c:w val="0.36737538923698237"/>
          <c:h val="0.595382545931758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Исполнение</a:t>
            </a:r>
            <a:r>
              <a:rPr lang="ru-RU" baseline="0" dirty="0" smtClean="0"/>
              <a:t> з</a:t>
            </a:r>
            <a:r>
              <a:rPr lang="ru-RU" dirty="0" smtClean="0"/>
              <a:t>а </a:t>
            </a:r>
            <a:r>
              <a:rPr lang="ru-RU" dirty="0"/>
              <a:t>2021 год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349504062710877E-2"/>
          <c:y val="0.26221918522806975"/>
          <c:w val="0.77353484656126104"/>
          <c:h val="0.405742454068241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2021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bubble3D val="0"/>
            <c:explosion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0.12718118427174721"/>
                  <c:y val="-7.641609808049354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609702437626527E-2"/>
                  <c:y val="1.3289756187911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017449474173977"/>
                  <c:y val="-9.30282933153834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4568908937963937E-2"/>
                  <c:y val="4.9836585704669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7831680209036608E-3"/>
                  <c:y val="-2.65795123758238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8915840104518132E-2"/>
                  <c:y val="-6.644878093955960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НДПИ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6609.5</c:v>
                </c:pt>
                <c:pt idx="1">
                  <c:v>65.3</c:v>
                </c:pt>
                <c:pt idx="2">
                  <c:v>3452.9</c:v>
                </c:pt>
                <c:pt idx="3">
                  <c:v>1819.2</c:v>
                </c:pt>
                <c:pt idx="4">
                  <c:v>31.6</c:v>
                </c:pt>
                <c:pt idx="5">
                  <c:v>249.8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312515984309957"/>
          <c:y val="0.16207930269591078"/>
          <c:w val="0.36737538923698237"/>
          <c:h val="0.595382545931758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 i="0" u="none" strike="noStrike" baseline="0" dirty="0" smtClean="0">
                <a:effectLst/>
              </a:rPr>
              <a:t>Исполнение</a:t>
            </a:r>
            <a:r>
              <a:rPr lang="ru-RU" baseline="0" dirty="0" smtClean="0"/>
              <a:t> з</a:t>
            </a:r>
            <a:r>
              <a:rPr lang="ru-RU" dirty="0" smtClean="0"/>
              <a:t>а </a:t>
            </a:r>
            <a:r>
              <a:rPr lang="ru-RU" dirty="0"/>
              <a:t>2021 год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6554166666666662"/>
          <c:w val="0.77353484656126104"/>
          <c:h val="0.405742454068241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2021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explosion val="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5387576552930884"/>
                  <c:y val="-9.70693733121290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0005686789151374E-2"/>
                  <c:y val="2.210599208422296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7230679498396001E-2"/>
                  <c:y val="2.131593177541463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9867308253135705E-3"/>
                  <c:y val="-3.84874478514414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0140274132400117E-2"/>
                  <c:y val="-4.149961818111896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9940871974336542E-2"/>
                  <c:y val="-1.080054299641621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 </c:v>
                </c:pt>
                <c:pt idx="1">
                  <c:v>Доходы от продажи имущества</c:v>
                </c:pt>
                <c:pt idx="2">
                  <c:v>Штрафы, санкции и возмещение ущерба </c:v>
                </c:pt>
                <c:pt idx="3">
                  <c:v>Платежи при пользовании природными ресурсами </c:v>
                </c:pt>
                <c:pt idx="4">
                  <c:v>Доходы от оказании платных услуг 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2228.9</c:v>
                </c:pt>
                <c:pt idx="1">
                  <c:v>776.3</c:v>
                </c:pt>
                <c:pt idx="2">
                  <c:v>143.19999999999999</c:v>
                </c:pt>
                <c:pt idx="3">
                  <c:v>67.900000000000006</c:v>
                </c:pt>
                <c:pt idx="4">
                  <c:v>168.6</c:v>
                </c:pt>
                <c:pt idx="5">
                  <c:v>58.3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312515984309957"/>
          <c:y val="0.16207930269591078"/>
          <c:w val="0.36737538923698237"/>
          <c:h val="0.595382545931758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 i="0" u="none" strike="noStrike" baseline="0" dirty="0" smtClean="0">
                <a:effectLst/>
              </a:rPr>
              <a:t>Исполнение</a:t>
            </a:r>
            <a:r>
              <a:rPr lang="ru-RU" baseline="0" dirty="0" smtClean="0"/>
              <a:t> з</a:t>
            </a:r>
            <a:r>
              <a:rPr lang="ru-RU" dirty="0" smtClean="0"/>
              <a:t>а </a:t>
            </a:r>
            <a:r>
              <a:rPr lang="ru-RU" dirty="0"/>
              <a:t>2020 год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6554166666666662"/>
          <c:w val="0.77353484656126104"/>
          <c:h val="0.405742454068241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2020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explosion val="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394948964712745"/>
                  <c:y val="-6.891392606866775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42665500145815E-2"/>
                  <c:y val="-2.93460315035240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8993504592696672E-2"/>
                  <c:y val="-1.47749126028484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2844852726743166E-3"/>
                  <c:y val="-3.516500880446344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6764156354856704E-2"/>
                  <c:y val="-5.43244945118277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952901720618244E-2"/>
                      <c:h val="9.6350732362361427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6.3295421405657623E-2"/>
                  <c:y val="-4.267398266000748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 </c:v>
                </c:pt>
                <c:pt idx="1">
                  <c:v>Доходы от продажи имущества</c:v>
                </c:pt>
                <c:pt idx="2">
                  <c:v>Штрафы, санкции и возмещение ущерба </c:v>
                </c:pt>
                <c:pt idx="3">
                  <c:v>Платежи при пользовании природными ресурсами </c:v>
                </c:pt>
                <c:pt idx="4">
                  <c:v>Доходы от оказании платных услуг 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2027.1</c:v>
                </c:pt>
                <c:pt idx="1">
                  <c:v>993.2</c:v>
                </c:pt>
                <c:pt idx="2">
                  <c:v>123.5</c:v>
                </c:pt>
                <c:pt idx="3">
                  <c:v>29.4</c:v>
                </c:pt>
                <c:pt idx="4">
                  <c:v>106.7</c:v>
                </c:pt>
                <c:pt idx="5">
                  <c:v>177.7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312515984309957"/>
          <c:y val="0.16207930269591078"/>
          <c:w val="0.36737538923698237"/>
          <c:h val="0.595382545931758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98603E-1DFF-4FAF-AAE7-8320300A4E03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A318AC30-6658-40CE-8C5A-6D25DFC212F1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приоритеты бюджетной политики городского округа в части расходов бюджета:</a:t>
          </a:r>
          <a:endParaRPr lang="ru-RU" sz="1600" b="1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9C211C-D942-4677-AEF3-461B74211BC4}" type="parTrans" cxnId="{DE3CE6C8-6525-4349-BBAD-FEA760F7C890}">
      <dgm:prSet/>
      <dgm:spPr/>
      <dgm:t>
        <a:bodyPr/>
        <a:lstStyle/>
        <a:p>
          <a:endParaRPr lang="ru-RU" sz="1200"/>
        </a:p>
      </dgm:t>
    </dgm:pt>
    <dgm:pt modelId="{59B4C139-BC4F-4E4B-9347-FE41C31E2EC4}" type="sibTrans" cxnId="{DE3CE6C8-6525-4349-BBAD-FEA760F7C890}">
      <dgm:prSet/>
      <dgm:spPr/>
      <dgm:t>
        <a:bodyPr/>
        <a:lstStyle/>
        <a:p>
          <a:endParaRPr lang="ru-RU" sz="1200"/>
        </a:p>
      </dgm:t>
    </dgm:pt>
    <dgm:pt modelId="{BB9C8FB5-4277-422C-9BB2-C8C42C0C524C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консолидация всех имеющихся в городском округе мероприятий по качественному управлению муниципальными финансами в единый комплекс мер, направленных на увеличение налоговых и неналоговых доходов бюджета городского округа, принятие оптимизационных мер в области бюджетных расходов и на сдерживание государственного долга городского округа (ведение взвешенной долговой политики);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BB6C46-4BF1-4755-A4DD-42F16512357E}" type="parTrans" cxnId="{0FC2A9F8-9A93-4F47-A9FF-59270937168D}">
      <dgm:prSet/>
      <dgm:spPr/>
      <dgm:t>
        <a:bodyPr/>
        <a:lstStyle/>
        <a:p>
          <a:endParaRPr lang="ru-RU" sz="1200"/>
        </a:p>
      </dgm:t>
    </dgm:pt>
    <dgm:pt modelId="{14ED28B4-B7DC-4E96-A4CF-6FBC403E9577}" type="sibTrans" cxnId="{0FC2A9F8-9A93-4F47-A9FF-59270937168D}">
      <dgm:prSet/>
      <dgm:spPr/>
      <dgm:t>
        <a:bodyPr/>
        <a:lstStyle/>
        <a:p>
          <a:endParaRPr lang="ru-RU" sz="1200"/>
        </a:p>
      </dgm:t>
    </dgm:pt>
    <dgm:pt modelId="{8B782781-BC36-4808-82C8-04DAD70D90B5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результативности использования бюджетных средств, в том числе путем роста операционной эффективности бюджетных расходов;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1EC405-3CDC-42EF-9C8C-C144A22F264F}" type="parTrans" cxnId="{A376FB4C-6A7A-4CFB-B4A3-08D5D8712E04}">
      <dgm:prSet/>
      <dgm:spPr/>
      <dgm:t>
        <a:bodyPr/>
        <a:lstStyle/>
        <a:p>
          <a:endParaRPr lang="ru-RU" sz="1200"/>
        </a:p>
      </dgm:t>
    </dgm:pt>
    <dgm:pt modelId="{F43CD41F-60A2-4FEE-8EFC-15B4CF0DA027}" type="sibTrans" cxnId="{A376FB4C-6A7A-4CFB-B4A3-08D5D8712E04}">
      <dgm:prSet/>
      <dgm:spPr/>
      <dgm:t>
        <a:bodyPr/>
        <a:lstStyle/>
        <a:p>
          <a:endParaRPr lang="ru-RU" sz="1200"/>
        </a:p>
      </dgm:t>
    </dgm:pt>
    <dgm:pt modelId="{D9F37D09-990D-4F45-8156-64511CB0C26F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just"/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приоритизация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структуры расходов в целях ее ориентирования на создание справедливой системы социального обеспечения, повышение качества использования ресурсов для развития человеческого капитала, обеспечение доступа к современной инфраструктуре;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CE8EB-07CD-45FD-AD65-9734ADC67BBB}" type="parTrans" cxnId="{E56AFA1A-7A11-467B-995F-BBDF39051B49}">
      <dgm:prSet/>
      <dgm:spPr/>
      <dgm:t>
        <a:bodyPr/>
        <a:lstStyle/>
        <a:p>
          <a:endParaRPr lang="ru-RU" sz="1200"/>
        </a:p>
      </dgm:t>
    </dgm:pt>
    <dgm:pt modelId="{029439C3-ED79-4ADC-8020-2C10D69DCB44}" type="sibTrans" cxnId="{E56AFA1A-7A11-467B-995F-BBDF39051B49}">
      <dgm:prSet/>
      <dgm:spPr/>
      <dgm:t>
        <a:bodyPr/>
        <a:lstStyle/>
        <a:p>
          <a:endParaRPr lang="ru-RU" sz="1200"/>
        </a:p>
      </dgm:t>
    </dgm:pt>
    <dgm:pt modelId="{7F33BCBF-1F8A-43FB-9580-6CBBC256C571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мероприятий национальных проектов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4423C8-115D-4C35-B7CE-450FB7C121DB}" type="parTrans" cxnId="{DF360109-331B-4CE3-A557-24E9C2A368ED}">
      <dgm:prSet/>
      <dgm:spPr/>
      <dgm:t>
        <a:bodyPr/>
        <a:lstStyle/>
        <a:p>
          <a:endParaRPr lang="ru-RU"/>
        </a:p>
      </dgm:t>
    </dgm:pt>
    <dgm:pt modelId="{A533C019-DF73-4F94-B4A4-6D13D75A523F}" type="sibTrans" cxnId="{DF360109-331B-4CE3-A557-24E9C2A368ED}">
      <dgm:prSet/>
      <dgm:spPr/>
      <dgm:t>
        <a:bodyPr/>
        <a:lstStyle/>
        <a:p>
          <a:endParaRPr lang="ru-RU"/>
        </a:p>
      </dgm:t>
    </dgm:pt>
    <dgm:pt modelId="{C8E317D4-A752-43A4-A4E7-F57C2CFF929B}" type="pres">
      <dgm:prSet presAssocID="{4C98603E-1DFF-4FAF-AAE7-8320300A4E0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051735C-CC94-440D-B073-EF560D441BE5}" type="pres">
      <dgm:prSet presAssocID="{A318AC30-6658-40CE-8C5A-6D25DFC212F1}" presName="root" presStyleCnt="0"/>
      <dgm:spPr/>
    </dgm:pt>
    <dgm:pt modelId="{BAEC9342-6B10-436B-98A8-9EA8559ED91D}" type="pres">
      <dgm:prSet presAssocID="{A318AC30-6658-40CE-8C5A-6D25DFC212F1}" presName="rootComposite" presStyleCnt="0"/>
      <dgm:spPr/>
    </dgm:pt>
    <dgm:pt modelId="{3B5DA02B-6249-4004-A095-BFE4FA16694D}" type="pres">
      <dgm:prSet presAssocID="{A318AC30-6658-40CE-8C5A-6D25DFC212F1}" presName="rootText" presStyleLbl="node1" presStyleIdx="0" presStyleCnt="1" custScaleX="289680" custScaleY="136688" custLinFactY="-6288" custLinFactNeighborX="4775" custLinFactNeighborY="-100000"/>
      <dgm:spPr/>
      <dgm:t>
        <a:bodyPr/>
        <a:lstStyle/>
        <a:p>
          <a:endParaRPr lang="ru-RU"/>
        </a:p>
      </dgm:t>
    </dgm:pt>
    <dgm:pt modelId="{598FAF22-BABC-4E49-8231-0757905D5315}" type="pres">
      <dgm:prSet presAssocID="{A318AC30-6658-40CE-8C5A-6D25DFC212F1}" presName="rootConnector" presStyleLbl="node1" presStyleIdx="0" presStyleCnt="1"/>
      <dgm:spPr/>
      <dgm:t>
        <a:bodyPr/>
        <a:lstStyle/>
        <a:p>
          <a:endParaRPr lang="ru-RU"/>
        </a:p>
      </dgm:t>
    </dgm:pt>
    <dgm:pt modelId="{01CD51FA-3142-47AB-9295-A19444D7463E}" type="pres">
      <dgm:prSet presAssocID="{A318AC30-6658-40CE-8C5A-6D25DFC212F1}" presName="childShape" presStyleCnt="0"/>
      <dgm:spPr/>
    </dgm:pt>
    <dgm:pt modelId="{AA2218CD-D1E9-4DBB-9496-200F8535CE87}" type="pres">
      <dgm:prSet presAssocID="{37BB6C46-4BF1-4755-A4DD-42F16512357E}" presName="Name13" presStyleLbl="parChTrans1D2" presStyleIdx="0" presStyleCnt="4"/>
      <dgm:spPr/>
      <dgm:t>
        <a:bodyPr/>
        <a:lstStyle/>
        <a:p>
          <a:endParaRPr lang="ru-RU"/>
        </a:p>
      </dgm:t>
    </dgm:pt>
    <dgm:pt modelId="{72FDB523-9F70-45BF-944D-FDD604D27205}" type="pres">
      <dgm:prSet presAssocID="{BB9C8FB5-4277-422C-9BB2-C8C42C0C524C}" presName="childText" presStyleLbl="bgAcc1" presStyleIdx="0" presStyleCnt="4" custScaleX="445147" custScaleY="154534" custLinFactNeighborX="-11460" custLinFactNeighborY="-14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11AFA7-8CDF-4600-B3BD-F6EA34628DCA}" type="pres">
      <dgm:prSet presAssocID="{F01EC405-3CDC-42EF-9C8C-C144A22F264F}" presName="Name13" presStyleLbl="parChTrans1D2" presStyleIdx="1" presStyleCnt="4"/>
      <dgm:spPr/>
      <dgm:t>
        <a:bodyPr/>
        <a:lstStyle/>
        <a:p>
          <a:endParaRPr lang="ru-RU"/>
        </a:p>
      </dgm:t>
    </dgm:pt>
    <dgm:pt modelId="{41094DCC-44D2-4224-89F3-1049E4049A8A}" type="pres">
      <dgm:prSet presAssocID="{8B782781-BC36-4808-82C8-04DAD70D90B5}" presName="childText" presStyleLbl="bgAcc1" presStyleIdx="1" presStyleCnt="4" custScaleX="443622" custScaleY="94801" custLinFactNeighborX="-11289" custLinFactNeighborY="-22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AA921-7EC3-449E-95C6-8D71E1076A0D}" type="pres">
      <dgm:prSet presAssocID="{26DCE8EB-07CD-45FD-AD65-9734ADC67BBB}" presName="Name13" presStyleLbl="parChTrans1D2" presStyleIdx="2" presStyleCnt="4"/>
      <dgm:spPr/>
      <dgm:t>
        <a:bodyPr/>
        <a:lstStyle/>
        <a:p>
          <a:endParaRPr lang="ru-RU"/>
        </a:p>
      </dgm:t>
    </dgm:pt>
    <dgm:pt modelId="{F7DCA9FE-2AA4-46B5-93CC-E34597468A61}" type="pres">
      <dgm:prSet presAssocID="{D9F37D09-990D-4F45-8156-64511CB0C26F}" presName="childText" presStyleLbl="bgAcc1" presStyleIdx="2" presStyleCnt="4" custScaleX="445156" custScaleY="110438" custLinFactNeighborX="-11147" custLinFactNeighborY="-33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EBE8E7-5823-4781-9E3C-30C80F0E8C51}" type="pres">
      <dgm:prSet presAssocID="{994423C8-115D-4C35-B7CE-450FB7C121DB}" presName="Name13" presStyleLbl="parChTrans1D2" presStyleIdx="3" presStyleCnt="4"/>
      <dgm:spPr/>
      <dgm:t>
        <a:bodyPr/>
        <a:lstStyle/>
        <a:p>
          <a:endParaRPr lang="ru-RU"/>
        </a:p>
      </dgm:t>
    </dgm:pt>
    <dgm:pt modelId="{EC16D1E4-AFA5-4074-8F2E-3F8846AD9A48}" type="pres">
      <dgm:prSet presAssocID="{7F33BCBF-1F8A-43FB-9580-6CBBC256C571}" presName="childText" presStyleLbl="bgAcc1" presStyleIdx="3" presStyleCnt="4" custScaleX="445156" custScaleY="110438" custLinFactNeighborX="-11147" custLinFactNeighborY="-33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0FD36E-4074-41B0-90DA-ECDA92E20DBF}" type="presOf" srcId="{994423C8-115D-4C35-B7CE-450FB7C121DB}" destId="{80EBE8E7-5823-4781-9E3C-30C80F0E8C51}" srcOrd="0" destOrd="0" presId="urn:microsoft.com/office/officeart/2005/8/layout/hierarchy3"/>
    <dgm:cxn modelId="{0FC2A9F8-9A93-4F47-A9FF-59270937168D}" srcId="{A318AC30-6658-40CE-8C5A-6D25DFC212F1}" destId="{BB9C8FB5-4277-422C-9BB2-C8C42C0C524C}" srcOrd="0" destOrd="0" parTransId="{37BB6C46-4BF1-4755-A4DD-42F16512357E}" sibTransId="{14ED28B4-B7DC-4E96-A4CF-6FBC403E9577}"/>
    <dgm:cxn modelId="{DE3CE6C8-6525-4349-BBAD-FEA760F7C890}" srcId="{4C98603E-1DFF-4FAF-AAE7-8320300A4E03}" destId="{A318AC30-6658-40CE-8C5A-6D25DFC212F1}" srcOrd="0" destOrd="0" parTransId="{8E9C211C-D942-4677-AEF3-461B74211BC4}" sibTransId="{59B4C139-BC4F-4E4B-9347-FE41C31E2EC4}"/>
    <dgm:cxn modelId="{00B9B20D-B479-48C4-ABC8-6676B1C2C7EA}" type="presOf" srcId="{8B782781-BC36-4808-82C8-04DAD70D90B5}" destId="{41094DCC-44D2-4224-89F3-1049E4049A8A}" srcOrd="0" destOrd="0" presId="urn:microsoft.com/office/officeart/2005/8/layout/hierarchy3"/>
    <dgm:cxn modelId="{E56AFA1A-7A11-467B-995F-BBDF39051B49}" srcId="{A318AC30-6658-40CE-8C5A-6D25DFC212F1}" destId="{D9F37D09-990D-4F45-8156-64511CB0C26F}" srcOrd="2" destOrd="0" parTransId="{26DCE8EB-07CD-45FD-AD65-9734ADC67BBB}" sibTransId="{029439C3-ED79-4ADC-8020-2C10D69DCB44}"/>
    <dgm:cxn modelId="{BAFDCDA6-CF9C-40F5-A744-BB85CFB0C32D}" type="presOf" srcId="{7F33BCBF-1F8A-43FB-9580-6CBBC256C571}" destId="{EC16D1E4-AFA5-4074-8F2E-3F8846AD9A48}" srcOrd="0" destOrd="0" presId="urn:microsoft.com/office/officeart/2005/8/layout/hierarchy3"/>
    <dgm:cxn modelId="{49E76A6A-2B3A-4863-BC38-8A5B1A607B4B}" type="presOf" srcId="{26DCE8EB-07CD-45FD-AD65-9734ADC67BBB}" destId="{AF4AA921-7EC3-449E-95C6-8D71E1076A0D}" srcOrd="0" destOrd="0" presId="urn:microsoft.com/office/officeart/2005/8/layout/hierarchy3"/>
    <dgm:cxn modelId="{3D6E22DF-AF3E-493C-ABE4-32111CCD8D79}" type="presOf" srcId="{BB9C8FB5-4277-422C-9BB2-C8C42C0C524C}" destId="{72FDB523-9F70-45BF-944D-FDD604D27205}" srcOrd="0" destOrd="0" presId="urn:microsoft.com/office/officeart/2005/8/layout/hierarchy3"/>
    <dgm:cxn modelId="{FD561315-92A8-40CB-84EB-A95451AD4EB9}" type="presOf" srcId="{4C98603E-1DFF-4FAF-AAE7-8320300A4E03}" destId="{C8E317D4-A752-43A4-A4E7-F57C2CFF929B}" srcOrd="0" destOrd="0" presId="urn:microsoft.com/office/officeart/2005/8/layout/hierarchy3"/>
    <dgm:cxn modelId="{560FB23E-0669-40FF-88F7-F4122F45345A}" type="presOf" srcId="{37BB6C46-4BF1-4755-A4DD-42F16512357E}" destId="{AA2218CD-D1E9-4DBB-9496-200F8535CE87}" srcOrd="0" destOrd="0" presId="urn:microsoft.com/office/officeart/2005/8/layout/hierarchy3"/>
    <dgm:cxn modelId="{E8A33DEE-FD3A-4FAD-AAE7-F1C0DD221A16}" type="presOf" srcId="{D9F37D09-990D-4F45-8156-64511CB0C26F}" destId="{F7DCA9FE-2AA4-46B5-93CC-E34597468A61}" srcOrd="0" destOrd="0" presId="urn:microsoft.com/office/officeart/2005/8/layout/hierarchy3"/>
    <dgm:cxn modelId="{DF360109-331B-4CE3-A557-24E9C2A368ED}" srcId="{A318AC30-6658-40CE-8C5A-6D25DFC212F1}" destId="{7F33BCBF-1F8A-43FB-9580-6CBBC256C571}" srcOrd="3" destOrd="0" parTransId="{994423C8-115D-4C35-B7CE-450FB7C121DB}" sibTransId="{A533C019-DF73-4F94-B4A4-6D13D75A523F}"/>
    <dgm:cxn modelId="{92E528BF-FA82-4191-84EF-659B3C183C3F}" type="presOf" srcId="{A318AC30-6658-40CE-8C5A-6D25DFC212F1}" destId="{598FAF22-BABC-4E49-8231-0757905D5315}" srcOrd="1" destOrd="0" presId="urn:microsoft.com/office/officeart/2005/8/layout/hierarchy3"/>
    <dgm:cxn modelId="{A376FB4C-6A7A-4CFB-B4A3-08D5D8712E04}" srcId="{A318AC30-6658-40CE-8C5A-6D25DFC212F1}" destId="{8B782781-BC36-4808-82C8-04DAD70D90B5}" srcOrd="1" destOrd="0" parTransId="{F01EC405-3CDC-42EF-9C8C-C144A22F264F}" sibTransId="{F43CD41F-60A2-4FEE-8EFC-15B4CF0DA027}"/>
    <dgm:cxn modelId="{3D595F62-1522-4C60-BD6C-7889C9C56B7C}" type="presOf" srcId="{F01EC405-3CDC-42EF-9C8C-C144A22F264F}" destId="{5511AFA7-8CDF-4600-B3BD-F6EA34628DCA}" srcOrd="0" destOrd="0" presId="urn:microsoft.com/office/officeart/2005/8/layout/hierarchy3"/>
    <dgm:cxn modelId="{BCC066CF-D0D3-437F-8B73-A4285E77421D}" type="presOf" srcId="{A318AC30-6658-40CE-8C5A-6D25DFC212F1}" destId="{3B5DA02B-6249-4004-A095-BFE4FA16694D}" srcOrd="0" destOrd="0" presId="urn:microsoft.com/office/officeart/2005/8/layout/hierarchy3"/>
    <dgm:cxn modelId="{583D0FEF-C9DE-4D3F-82E1-2233E3ABDA4F}" type="presParOf" srcId="{C8E317D4-A752-43A4-A4E7-F57C2CFF929B}" destId="{D051735C-CC94-440D-B073-EF560D441BE5}" srcOrd="0" destOrd="0" presId="urn:microsoft.com/office/officeart/2005/8/layout/hierarchy3"/>
    <dgm:cxn modelId="{5EDA67A7-9A03-4F25-9D6E-01306290B7EB}" type="presParOf" srcId="{D051735C-CC94-440D-B073-EF560D441BE5}" destId="{BAEC9342-6B10-436B-98A8-9EA8559ED91D}" srcOrd="0" destOrd="0" presId="urn:microsoft.com/office/officeart/2005/8/layout/hierarchy3"/>
    <dgm:cxn modelId="{32DF7230-95BA-4C16-8AF5-4E655CC94AAF}" type="presParOf" srcId="{BAEC9342-6B10-436B-98A8-9EA8559ED91D}" destId="{3B5DA02B-6249-4004-A095-BFE4FA16694D}" srcOrd="0" destOrd="0" presId="urn:microsoft.com/office/officeart/2005/8/layout/hierarchy3"/>
    <dgm:cxn modelId="{A8040A92-5D63-4AFB-9725-B86700416C4D}" type="presParOf" srcId="{BAEC9342-6B10-436B-98A8-9EA8559ED91D}" destId="{598FAF22-BABC-4E49-8231-0757905D5315}" srcOrd="1" destOrd="0" presId="urn:microsoft.com/office/officeart/2005/8/layout/hierarchy3"/>
    <dgm:cxn modelId="{5D849DDD-ABDC-4708-8358-75628883F47D}" type="presParOf" srcId="{D051735C-CC94-440D-B073-EF560D441BE5}" destId="{01CD51FA-3142-47AB-9295-A19444D7463E}" srcOrd="1" destOrd="0" presId="urn:microsoft.com/office/officeart/2005/8/layout/hierarchy3"/>
    <dgm:cxn modelId="{BF949432-C1B2-44B3-9BD1-9EF21E88A923}" type="presParOf" srcId="{01CD51FA-3142-47AB-9295-A19444D7463E}" destId="{AA2218CD-D1E9-4DBB-9496-200F8535CE87}" srcOrd="0" destOrd="0" presId="urn:microsoft.com/office/officeart/2005/8/layout/hierarchy3"/>
    <dgm:cxn modelId="{F6BF9CEA-6F54-4271-A618-8D9B07985833}" type="presParOf" srcId="{01CD51FA-3142-47AB-9295-A19444D7463E}" destId="{72FDB523-9F70-45BF-944D-FDD604D27205}" srcOrd="1" destOrd="0" presId="urn:microsoft.com/office/officeart/2005/8/layout/hierarchy3"/>
    <dgm:cxn modelId="{C21EABDE-1E07-4691-AECF-FB01D5AAC508}" type="presParOf" srcId="{01CD51FA-3142-47AB-9295-A19444D7463E}" destId="{5511AFA7-8CDF-4600-B3BD-F6EA34628DCA}" srcOrd="2" destOrd="0" presId="urn:microsoft.com/office/officeart/2005/8/layout/hierarchy3"/>
    <dgm:cxn modelId="{5360F831-DD01-4DFF-9789-C2D38856D8B3}" type="presParOf" srcId="{01CD51FA-3142-47AB-9295-A19444D7463E}" destId="{41094DCC-44D2-4224-89F3-1049E4049A8A}" srcOrd="3" destOrd="0" presId="urn:microsoft.com/office/officeart/2005/8/layout/hierarchy3"/>
    <dgm:cxn modelId="{58A66BDC-C2BE-4F13-A2CD-B514275164CD}" type="presParOf" srcId="{01CD51FA-3142-47AB-9295-A19444D7463E}" destId="{AF4AA921-7EC3-449E-95C6-8D71E1076A0D}" srcOrd="4" destOrd="0" presId="urn:microsoft.com/office/officeart/2005/8/layout/hierarchy3"/>
    <dgm:cxn modelId="{2396090C-9AB7-4978-89A8-F17AB05262AE}" type="presParOf" srcId="{01CD51FA-3142-47AB-9295-A19444D7463E}" destId="{F7DCA9FE-2AA4-46B5-93CC-E34597468A61}" srcOrd="5" destOrd="0" presId="urn:microsoft.com/office/officeart/2005/8/layout/hierarchy3"/>
    <dgm:cxn modelId="{1F3891ED-C539-4991-BBBE-57F427D25C6D}" type="presParOf" srcId="{01CD51FA-3142-47AB-9295-A19444D7463E}" destId="{80EBE8E7-5823-4781-9E3C-30C80F0E8C51}" srcOrd="6" destOrd="0" presId="urn:microsoft.com/office/officeart/2005/8/layout/hierarchy3"/>
    <dgm:cxn modelId="{287C22BA-AD31-431A-A9B6-C37BC6EEB6EF}" type="presParOf" srcId="{01CD51FA-3142-47AB-9295-A19444D7463E}" destId="{EC16D1E4-AFA5-4074-8F2E-3F8846AD9A4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98603E-1DFF-4FAF-AAE7-8320300A4E03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A318AC30-6658-40CE-8C5A-6D25DFC212F1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инструменты реализации налоговой политики:</a:t>
          </a:r>
          <a:endParaRPr lang="ru-RU" sz="1600" b="1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9C211C-D942-4677-AEF3-461B74211BC4}" type="parTrans" cxnId="{DE3CE6C8-6525-4349-BBAD-FEA760F7C890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B4C139-BC4F-4E4B-9347-FE41C31E2EC4}" type="sibTrans" cxnId="{DE3CE6C8-6525-4349-BBAD-FEA760F7C890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9C8FB5-4277-422C-9BB2-C8C42C0C524C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just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качественного администрирования платежей;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BB6C46-4BF1-4755-A4DD-42F16512357E}" type="parTrans" cxnId="{0FC2A9F8-9A93-4F47-A9FF-59270937168D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ED28B4-B7DC-4E96-A4CF-6FBC403E9577}" type="sibTrans" cxnId="{0FC2A9F8-9A93-4F47-A9FF-59270937168D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782781-BC36-4808-82C8-04DAD70D90B5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just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задолженности;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1EC405-3CDC-42EF-9C8C-C144A22F264F}" type="parTrans" cxnId="{A376FB4C-6A7A-4CFB-B4A3-08D5D8712E04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3CD41F-60A2-4FEE-8EFC-15B4CF0DA027}" type="sibTrans" cxnId="{A376FB4C-6A7A-4CFB-B4A3-08D5D8712E04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F37D09-990D-4F45-8156-64511CB0C26F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just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актуализация базы данных, расширение налогооблагаемой базы по имущественным налогам;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CE8EB-07CD-45FD-AD65-9734ADC67BBB}" type="parTrans" cxnId="{E56AFA1A-7A11-467B-995F-BBDF39051B49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9439C3-ED79-4ADC-8020-2C10D69DCB44}" type="sibTrans" cxnId="{E56AFA1A-7A11-467B-995F-BBDF39051B49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04DC12-25E8-47CB-99FE-301D7680152F}">
      <dgm:prSet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just"/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эффективности управления муниципальной собственностью.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B08406-FC9E-4B7E-AFB6-D888C8D6B927}" type="parTrans" cxnId="{07BD7F16-3880-4991-A9C0-9679C792CE5A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B495FD-4D0D-4558-9886-F59766DD82AB}" type="sibTrans" cxnId="{07BD7F16-3880-4991-A9C0-9679C792CE5A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E317D4-A752-43A4-A4E7-F57C2CFF929B}" type="pres">
      <dgm:prSet presAssocID="{4C98603E-1DFF-4FAF-AAE7-8320300A4E0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051735C-CC94-440D-B073-EF560D441BE5}" type="pres">
      <dgm:prSet presAssocID="{A318AC30-6658-40CE-8C5A-6D25DFC212F1}" presName="root" presStyleCnt="0"/>
      <dgm:spPr/>
    </dgm:pt>
    <dgm:pt modelId="{BAEC9342-6B10-436B-98A8-9EA8559ED91D}" type="pres">
      <dgm:prSet presAssocID="{A318AC30-6658-40CE-8C5A-6D25DFC212F1}" presName="rootComposite" presStyleCnt="0"/>
      <dgm:spPr/>
    </dgm:pt>
    <dgm:pt modelId="{3B5DA02B-6249-4004-A095-BFE4FA16694D}" type="pres">
      <dgm:prSet presAssocID="{A318AC30-6658-40CE-8C5A-6D25DFC212F1}" presName="rootText" presStyleLbl="node1" presStyleIdx="0" presStyleCnt="1" custScaleX="289680" custScaleY="105063" custLinFactNeighborX="9991" custLinFactNeighborY="6748"/>
      <dgm:spPr/>
      <dgm:t>
        <a:bodyPr/>
        <a:lstStyle/>
        <a:p>
          <a:endParaRPr lang="ru-RU"/>
        </a:p>
      </dgm:t>
    </dgm:pt>
    <dgm:pt modelId="{598FAF22-BABC-4E49-8231-0757905D5315}" type="pres">
      <dgm:prSet presAssocID="{A318AC30-6658-40CE-8C5A-6D25DFC212F1}" presName="rootConnector" presStyleLbl="node1" presStyleIdx="0" presStyleCnt="1"/>
      <dgm:spPr/>
      <dgm:t>
        <a:bodyPr/>
        <a:lstStyle/>
        <a:p>
          <a:endParaRPr lang="ru-RU"/>
        </a:p>
      </dgm:t>
    </dgm:pt>
    <dgm:pt modelId="{01CD51FA-3142-47AB-9295-A19444D7463E}" type="pres">
      <dgm:prSet presAssocID="{A318AC30-6658-40CE-8C5A-6D25DFC212F1}" presName="childShape" presStyleCnt="0"/>
      <dgm:spPr/>
    </dgm:pt>
    <dgm:pt modelId="{AA2218CD-D1E9-4DBB-9496-200F8535CE87}" type="pres">
      <dgm:prSet presAssocID="{37BB6C46-4BF1-4755-A4DD-42F16512357E}" presName="Name13" presStyleLbl="parChTrans1D2" presStyleIdx="0" presStyleCnt="4"/>
      <dgm:spPr/>
      <dgm:t>
        <a:bodyPr/>
        <a:lstStyle/>
        <a:p>
          <a:endParaRPr lang="ru-RU"/>
        </a:p>
      </dgm:t>
    </dgm:pt>
    <dgm:pt modelId="{72FDB523-9F70-45BF-944D-FDD604D27205}" type="pres">
      <dgm:prSet presAssocID="{BB9C8FB5-4277-422C-9BB2-C8C42C0C524C}" presName="childText" presStyleLbl="bgAcc1" presStyleIdx="0" presStyleCnt="4" custScaleX="443127" custScaleY="53373" custLinFactNeighborX="-11461" custLinFactNeighborY="5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11AFA7-8CDF-4600-B3BD-F6EA34628DCA}" type="pres">
      <dgm:prSet presAssocID="{F01EC405-3CDC-42EF-9C8C-C144A22F264F}" presName="Name13" presStyleLbl="parChTrans1D2" presStyleIdx="1" presStyleCnt="4"/>
      <dgm:spPr/>
      <dgm:t>
        <a:bodyPr/>
        <a:lstStyle/>
        <a:p>
          <a:endParaRPr lang="ru-RU"/>
        </a:p>
      </dgm:t>
    </dgm:pt>
    <dgm:pt modelId="{41094DCC-44D2-4224-89F3-1049E4049A8A}" type="pres">
      <dgm:prSet presAssocID="{8B782781-BC36-4808-82C8-04DAD70D90B5}" presName="childText" presStyleLbl="bgAcc1" presStyleIdx="1" presStyleCnt="4" custScaleX="443622" custScaleY="48637" custLinFactNeighborX="-11289" custLinFactNeighborY="-10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AA921-7EC3-449E-95C6-8D71E1076A0D}" type="pres">
      <dgm:prSet presAssocID="{26DCE8EB-07CD-45FD-AD65-9734ADC67BBB}" presName="Name13" presStyleLbl="parChTrans1D2" presStyleIdx="2" presStyleCnt="4"/>
      <dgm:spPr/>
      <dgm:t>
        <a:bodyPr/>
        <a:lstStyle/>
        <a:p>
          <a:endParaRPr lang="ru-RU"/>
        </a:p>
      </dgm:t>
    </dgm:pt>
    <dgm:pt modelId="{F7DCA9FE-2AA4-46B5-93CC-E34597468A61}" type="pres">
      <dgm:prSet presAssocID="{D9F37D09-990D-4F45-8156-64511CB0C26F}" presName="childText" presStyleLbl="bgAcc1" presStyleIdx="2" presStyleCnt="4" custScaleX="442771" custScaleY="68117" custLinFactNeighborX="-11148" custLinFactNeighborY="-26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5096B-542B-4157-8298-EEFCCF9314D0}" type="pres">
      <dgm:prSet presAssocID="{63B08406-FC9E-4B7E-AFB6-D888C8D6B927}" presName="Name13" presStyleLbl="parChTrans1D2" presStyleIdx="3" presStyleCnt="4"/>
      <dgm:spPr/>
      <dgm:t>
        <a:bodyPr/>
        <a:lstStyle/>
        <a:p>
          <a:endParaRPr lang="ru-RU"/>
        </a:p>
      </dgm:t>
    </dgm:pt>
    <dgm:pt modelId="{FC11E18F-D288-4F2B-9619-7138A3ECA1D9}" type="pres">
      <dgm:prSet presAssocID="{0C04DC12-25E8-47CB-99FE-301D7680152F}" presName="childText" presStyleLbl="bgAcc1" presStyleIdx="3" presStyleCnt="4" custScaleX="446515" custScaleY="52508" custLinFactNeighborX="-11881" custLinFactNeighborY="-42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2AAC13-F76B-4EBB-8941-3BB89F7FDFE5}" type="presOf" srcId="{8B782781-BC36-4808-82C8-04DAD70D90B5}" destId="{41094DCC-44D2-4224-89F3-1049E4049A8A}" srcOrd="0" destOrd="0" presId="urn:microsoft.com/office/officeart/2005/8/layout/hierarchy3"/>
    <dgm:cxn modelId="{0CEB665D-CAF8-4783-98C7-C51CD6C54B28}" type="presOf" srcId="{D9F37D09-990D-4F45-8156-64511CB0C26F}" destId="{F7DCA9FE-2AA4-46B5-93CC-E34597468A61}" srcOrd="0" destOrd="0" presId="urn:microsoft.com/office/officeart/2005/8/layout/hierarchy3"/>
    <dgm:cxn modelId="{D9DCDEBA-3A09-41D3-B49B-357485F80206}" type="presOf" srcId="{37BB6C46-4BF1-4755-A4DD-42F16512357E}" destId="{AA2218CD-D1E9-4DBB-9496-200F8535CE87}" srcOrd="0" destOrd="0" presId="urn:microsoft.com/office/officeart/2005/8/layout/hierarchy3"/>
    <dgm:cxn modelId="{0FC2A9F8-9A93-4F47-A9FF-59270937168D}" srcId="{A318AC30-6658-40CE-8C5A-6D25DFC212F1}" destId="{BB9C8FB5-4277-422C-9BB2-C8C42C0C524C}" srcOrd="0" destOrd="0" parTransId="{37BB6C46-4BF1-4755-A4DD-42F16512357E}" sibTransId="{14ED28B4-B7DC-4E96-A4CF-6FBC403E9577}"/>
    <dgm:cxn modelId="{08FB6908-A59D-40A6-893B-608D20409439}" type="presOf" srcId="{A318AC30-6658-40CE-8C5A-6D25DFC212F1}" destId="{3B5DA02B-6249-4004-A095-BFE4FA16694D}" srcOrd="0" destOrd="0" presId="urn:microsoft.com/office/officeart/2005/8/layout/hierarchy3"/>
    <dgm:cxn modelId="{DE3CE6C8-6525-4349-BBAD-FEA760F7C890}" srcId="{4C98603E-1DFF-4FAF-AAE7-8320300A4E03}" destId="{A318AC30-6658-40CE-8C5A-6D25DFC212F1}" srcOrd="0" destOrd="0" parTransId="{8E9C211C-D942-4677-AEF3-461B74211BC4}" sibTransId="{59B4C139-BC4F-4E4B-9347-FE41C31E2EC4}"/>
    <dgm:cxn modelId="{E56AFA1A-7A11-467B-995F-BBDF39051B49}" srcId="{A318AC30-6658-40CE-8C5A-6D25DFC212F1}" destId="{D9F37D09-990D-4F45-8156-64511CB0C26F}" srcOrd="2" destOrd="0" parTransId="{26DCE8EB-07CD-45FD-AD65-9734ADC67BBB}" sibTransId="{029439C3-ED79-4ADC-8020-2C10D69DCB44}"/>
    <dgm:cxn modelId="{7E273746-7B7E-4DE9-933A-D8AF94F956A4}" type="presOf" srcId="{0C04DC12-25E8-47CB-99FE-301D7680152F}" destId="{FC11E18F-D288-4F2B-9619-7138A3ECA1D9}" srcOrd="0" destOrd="0" presId="urn:microsoft.com/office/officeart/2005/8/layout/hierarchy3"/>
    <dgm:cxn modelId="{2F30E8BF-0293-49AE-9ACC-E33812616B32}" type="presOf" srcId="{26DCE8EB-07CD-45FD-AD65-9734ADC67BBB}" destId="{AF4AA921-7EC3-449E-95C6-8D71E1076A0D}" srcOrd="0" destOrd="0" presId="urn:microsoft.com/office/officeart/2005/8/layout/hierarchy3"/>
    <dgm:cxn modelId="{AB534A5C-EA15-41EA-AC87-5F0F89B9770F}" type="presOf" srcId="{F01EC405-3CDC-42EF-9C8C-C144A22F264F}" destId="{5511AFA7-8CDF-4600-B3BD-F6EA34628DCA}" srcOrd="0" destOrd="0" presId="urn:microsoft.com/office/officeart/2005/8/layout/hierarchy3"/>
    <dgm:cxn modelId="{E53AE210-9497-4804-B38C-519B482481BC}" type="presOf" srcId="{A318AC30-6658-40CE-8C5A-6D25DFC212F1}" destId="{598FAF22-BABC-4E49-8231-0757905D5315}" srcOrd="1" destOrd="0" presId="urn:microsoft.com/office/officeart/2005/8/layout/hierarchy3"/>
    <dgm:cxn modelId="{A376FB4C-6A7A-4CFB-B4A3-08D5D8712E04}" srcId="{A318AC30-6658-40CE-8C5A-6D25DFC212F1}" destId="{8B782781-BC36-4808-82C8-04DAD70D90B5}" srcOrd="1" destOrd="0" parTransId="{F01EC405-3CDC-42EF-9C8C-C144A22F264F}" sibTransId="{F43CD41F-60A2-4FEE-8EFC-15B4CF0DA027}"/>
    <dgm:cxn modelId="{E248D04E-402A-4F17-A2EF-5EC730630058}" type="presOf" srcId="{63B08406-FC9E-4B7E-AFB6-D888C8D6B927}" destId="{1915096B-542B-4157-8298-EEFCCF9314D0}" srcOrd="0" destOrd="0" presId="urn:microsoft.com/office/officeart/2005/8/layout/hierarchy3"/>
    <dgm:cxn modelId="{FAFE0D64-613F-4733-BF13-6582389B68B0}" type="presOf" srcId="{4C98603E-1DFF-4FAF-AAE7-8320300A4E03}" destId="{C8E317D4-A752-43A4-A4E7-F57C2CFF929B}" srcOrd="0" destOrd="0" presId="urn:microsoft.com/office/officeart/2005/8/layout/hierarchy3"/>
    <dgm:cxn modelId="{07BD7F16-3880-4991-A9C0-9679C792CE5A}" srcId="{A318AC30-6658-40CE-8C5A-6D25DFC212F1}" destId="{0C04DC12-25E8-47CB-99FE-301D7680152F}" srcOrd="3" destOrd="0" parTransId="{63B08406-FC9E-4B7E-AFB6-D888C8D6B927}" sibTransId="{B9B495FD-4D0D-4558-9886-F59766DD82AB}"/>
    <dgm:cxn modelId="{8FA741D9-5501-407C-B21D-DDC78F890458}" type="presOf" srcId="{BB9C8FB5-4277-422C-9BB2-C8C42C0C524C}" destId="{72FDB523-9F70-45BF-944D-FDD604D27205}" srcOrd="0" destOrd="0" presId="urn:microsoft.com/office/officeart/2005/8/layout/hierarchy3"/>
    <dgm:cxn modelId="{D921864B-7042-4526-A061-F004CE5580C3}" type="presParOf" srcId="{C8E317D4-A752-43A4-A4E7-F57C2CFF929B}" destId="{D051735C-CC94-440D-B073-EF560D441BE5}" srcOrd="0" destOrd="0" presId="urn:microsoft.com/office/officeart/2005/8/layout/hierarchy3"/>
    <dgm:cxn modelId="{F310265C-0547-47BA-B0EF-CCD681F9E97F}" type="presParOf" srcId="{D051735C-CC94-440D-B073-EF560D441BE5}" destId="{BAEC9342-6B10-436B-98A8-9EA8559ED91D}" srcOrd="0" destOrd="0" presId="urn:microsoft.com/office/officeart/2005/8/layout/hierarchy3"/>
    <dgm:cxn modelId="{56B910D8-23A0-4FD9-A44E-BE36788B2C7A}" type="presParOf" srcId="{BAEC9342-6B10-436B-98A8-9EA8559ED91D}" destId="{3B5DA02B-6249-4004-A095-BFE4FA16694D}" srcOrd="0" destOrd="0" presId="urn:microsoft.com/office/officeart/2005/8/layout/hierarchy3"/>
    <dgm:cxn modelId="{160A08D6-2042-452F-9CCA-A7A05D235938}" type="presParOf" srcId="{BAEC9342-6B10-436B-98A8-9EA8559ED91D}" destId="{598FAF22-BABC-4E49-8231-0757905D5315}" srcOrd="1" destOrd="0" presId="urn:microsoft.com/office/officeart/2005/8/layout/hierarchy3"/>
    <dgm:cxn modelId="{834BAB27-F700-4190-B821-3ECD34A80C58}" type="presParOf" srcId="{D051735C-CC94-440D-B073-EF560D441BE5}" destId="{01CD51FA-3142-47AB-9295-A19444D7463E}" srcOrd="1" destOrd="0" presId="urn:microsoft.com/office/officeart/2005/8/layout/hierarchy3"/>
    <dgm:cxn modelId="{715DD916-C280-4485-8BD0-BDD8695277BF}" type="presParOf" srcId="{01CD51FA-3142-47AB-9295-A19444D7463E}" destId="{AA2218CD-D1E9-4DBB-9496-200F8535CE87}" srcOrd="0" destOrd="0" presId="urn:microsoft.com/office/officeart/2005/8/layout/hierarchy3"/>
    <dgm:cxn modelId="{62E52114-12CE-419A-AAC5-B304FAC10002}" type="presParOf" srcId="{01CD51FA-3142-47AB-9295-A19444D7463E}" destId="{72FDB523-9F70-45BF-944D-FDD604D27205}" srcOrd="1" destOrd="0" presId="urn:microsoft.com/office/officeart/2005/8/layout/hierarchy3"/>
    <dgm:cxn modelId="{E415DFB1-3966-4849-8F8E-B3D5AF5B435E}" type="presParOf" srcId="{01CD51FA-3142-47AB-9295-A19444D7463E}" destId="{5511AFA7-8CDF-4600-B3BD-F6EA34628DCA}" srcOrd="2" destOrd="0" presId="urn:microsoft.com/office/officeart/2005/8/layout/hierarchy3"/>
    <dgm:cxn modelId="{E831FFC3-9829-4BDA-A28E-EBA35272DD01}" type="presParOf" srcId="{01CD51FA-3142-47AB-9295-A19444D7463E}" destId="{41094DCC-44D2-4224-89F3-1049E4049A8A}" srcOrd="3" destOrd="0" presId="urn:microsoft.com/office/officeart/2005/8/layout/hierarchy3"/>
    <dgm:cxn modelId="{9C0FDC0D-F42E-4A63-AC26-BA841E488441}" type="presParOf" srcId="{01CD51FA-3142-47AB-9295-A19444D7463E}" destId="{AF4AA921-7EC3-449E-95C6-8D71E1076A0D}" srcOrd="4" destOrd="0" presId="urn:microsoft.com/office/officeart/2005/8/layout/hierarchy3"/>
    <dgm:cxn modelId="{57984713-7ABA-4F2F-8041-FF637F0215F4}" type="presParOf" srcId="{01CD51FA-3142-47AB-9295-A19444D7463E}" destId="{F7DCA9FE-2AA4-46B5-93CC-E34597468A61}" srcOrd="5" destOrd="0" presId="urn:microsoft.com/office/officeart/2005/8/layout/hierarchy3"/>
    <dgm:cxn modelId="{A0FA57B3-C52E-4BD9-BC0C-38A077514B11}" type="presParOf" srcId="{01CD51FA-3142-47AB-9295-A19444D7463E}" destId="{1915096B-542B-4157-8298-EEFCCF9314D0}" srcOrd="6" destOrd="0" presId="urn:microsoft.com/office/officeart/2005/8/layout/hierarchy3"/>
    <dgm:cxn modelId="{DEB23102-6A85-4591-B099-3B12B43B6251}" type="presParOf" srcId="{01CD51FA-3142-47AB-9295-A19444D7463E}" destId="{FC11E18F-D288-4F2B-9619-7138A3ECA1D9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98603E-1DFF-4FAF-AAE7-8320300A4E03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A318AC30-6658-40CE-8C5A-6D25DFC212F1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Достижению поставленных целей послужило решение следующих задач:</a:t>
          </a:r>
          <a:endParaRPr lang="ru-RU" sz="1600" b="1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9C211C-D942-4677-AEF3-461B74211BC4}" type="parTrans" cxnId="{DE3CE6C8-6525-4349-BBAD-FEA760F7C890}">
      <dgm:prSet/>
      <dgm:spPr/>
      <dgm:t>
        <a:bodyPr/>
        <a:lstStyle/>
        <a:p>
          <a:endParaRPr lang="ru-RU"/>
        </a:p>
      </dgm:t>
    </dgm:pt>
    <dgm:pt modelId="{59B4C139-BC4F-4E4B-9347-FE41C31E2EC4}" type="sibTrans" cxnId="{DE3CE6C8-6525-4349-BBAD-FEA760F7C890}">
      <dgm:prSet/>
      <dgm:spPr/>
      <dgm:t>
        <a:bodyPr/>
        <a:lstStyle/>
        <a:p>
          <a:endParaRPr lang="ru-RU"/>
        </a:p>
      </dgm:t>
    </dgm:pt>
    <dgm:pt modelId="{BB9C8FB5-4277-422C-9BB2-C8C42C0C524C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just"/>
          <a:r>
            <a: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снижение уровня долговой нагрузки городского округа;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BB6C46-4BF1-4755-A4DD-42F16512357E}" type="parTrans" cxnId="{0FC2A9F8-9A93-4F47-A9FF-59270937168D}">
      <dgm:prSet/>
      <dgm:spPr/>
      <dgm:t>
        <a:bodyPr/>
        <a:lstStyle/>
        <a:p>
          <a:endParaRPr lang="ru-RU"/>
        </a:p>
      </dgm:t>
    </dgm:pt>
    <dgm:pt modelId="{14ED28B4-B7DC-4E96-A4CF-6FBC403E9577}" type="sibTrans" cxnId="{0FC2A9F8-9A93-4F47-A9FF-59270937168D}">
      <dgm:prSet/>
      <dgm:spPr/>
      <dgm:t>
        <a:bodyPr/>
        <a:lstStyle/>
        <a:p>
          <a:endParaRPr lang="ru-RU"/>
        </a:p>
      </dgm:t>
    </dgm:pt>
    <dgm:pt modelId="{8B782781-BC36-4808-82C8-04DAD70D90B5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just"/>
          <a:r>
            <a: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обеспечение своевременного и полного погашения и обслуживания долговых обязательств городского округа;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1EC405-3CDC-42EF-9C8C-C144A22F264F}" type="parTrans" cxnId="{A376FB4C-6A7A-4CFB-B4A3-08D5D8712E04}">
      <dgm:prSet/>
      <dgm:spPr/>
      <dgm:t>
        <a:bodyPr/>
        <a:lstStyle/>
        <a:p>
          <a:endParaRPr lang="ru-RU"/>
        </a:p>
      </dgm:t>
    </dgm:pt>
    <dgm:pt modelId="{F43CD41F-60A2-4FEE-8EFC-15B4CF0DA027}" type="sibTrans" cxnId="{A376FB4C-6A7A-4CFB-B4A3-08D5D8712E04}">
      <dgm:prSet/>
      <dgm:spPr/>
      <dgm:t>
        <a:bodyPr/>
        <a:lstStyle/>
        <a:p>
          <a:endParaRPr lang="ru-RU"/>
        </a:p>
      </dgm:t>
    </dgm:pt>
    <dgm:pt modelId="{D9F37D09-990D-4F45-8156-64511CB0C26F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just"/>
          <a:r>
            <a: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недопущение принятия новых расходных обязательств, не обеспеченных источниками дохода;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CE8EB-07CD-45FD-AD65-9734ADC67BBB}" type="parTrans" cxnId="{E56AFA1A-7A11-467B-995F-BBDF39051B49}">
      <dgm:prSet/>
      <dgm:spPr/>
      <dgm:t>
        <a:bodyPr/>
        <a:lstStyle/>
        <a:p>
          <a:endParaRPr lang="ru-RU"/>
        </a:p>
      </dgm:t>
    </dgm:pt>
    <dgm:pt modelId="{029439C3-ED79-4ADC-8020-2C10D69DCB44}" type="sibTrans" cxnId="{E56AFA1A-7A11-467B-995F-BBDF39051B49}">
      <dgm:prSet/>
      <dgm:spPr/>
      <dgm:t>
        <a:bodyPr/>
        <a:lstStyle/>
        <a:p>
          <a:endParaRPr lang="ru-RU"/>
        </a:p>
      </dgm:t>
    </dgm:pt>
    <dgm:pt modelId="{0C04DC12-25E8-47CB-99FE-301D7680152F}">
      <dgm:prSet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just"/>
          <a:r>
            <a: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выполнение условий реструктуризации задолженности по бюджетным кредитам и  принятым обязательствам по бюджетным кредитам, полученным из республиканского бюджета;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B08406-FC9E-4B7E-AFB6-D888C8D6B927}" type="parTrans" cxnId="{07BD7F16-3880-4991-A9C0-9679C792CE5A}">
      <dgm:prSet/>
      <dgm:spPr/>
      <dgm:t>
        <a:bodyPr/>
        <a:lstStyle/>
        <a:p>
          <a:endParaRPr lang="ru-RU"/>
        </a:p>
      </dgm:t>
    </dgm:pt>
    <dgm:pt modelId="{B9B495FD-4D0D-4558-9886-F59766DD82AB}" type="sibTrans" cxnId="{07BD7F16-3880-4991-A9C0-9679C792CE5A}">
      <dgm:prSet/>
      <dgm:spPr/>
      <dgm:t>
        <a:bodyPr/>
        <a:lstStyle/>
        <a:p>
          <a:endParaRPr lang="ru-RU"/>
        </a:p>
      </dgm:t>
    </dgm:pt>
    <dgm:pt modelId="{996CE5DC-2F20-4DD3-9276-163A2AF09564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just"/>
          <a:r>
            <a: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сохранение моратория на предоставление муниципальных гарантий;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74BE08-E92F-4BA3-AA97-3BFD0D3CCAE5}" type="parTrans" cxnId="{56D7F8A0-8EB4-46F5-877A-204BD390353B}">
      <dgm:prSet/>
      <dgm:spPr/>
      <dgm:t>
        <a:bodyPr/>
        <a:lstStyle/>
        <a:p>
          <a:endParaRPr lang="ru-RU"/>
        </a:p>
      </dgm:t>
    </dgm:pt>
    <dgm:pt modelId="{BE9265EB-96A5-4C4E-BA61-C3E4B76EE7DB}" type="sibTrans" cxnId="{56D7F8A0-8EB4-46F5-877A-204BD390353B}">
      <dgm:prSet/>
      <dgm:spPr/>
      <dgm:t>
        <a:bodyPr/>
        <a:lstStyle/>
        <a:p>
          <a:endParaRPr lang="ru-RU"/>
        </a:p>
      </dgm:t>
    </dgm:pt>
    <dgm:pt modelId="{C5C55C4B-8AC5-4933-B69C-A0274E437177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just"/>
          <a:r>
            <a: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постоянный мониторинг  и управление рисками, связанными с объемом, структурой муниципального долга и графиком платежей по долговым обязательствам;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7A0000-1233-4C6D-80E4-3062ECE688A4}" type="parTrans" cxnId="{BD01532E-B896-4AFD-8039-882C7EC6B657}">
      <dgm:prSet/>
      <dgm:spPr/>
      <dgm:t>
        <a:bodyPr/>
        <a:lstStyle/>
        <a:p>
          <a:endParaRPr lang="ru-RU"/>
        </a:p>
      </dgm:t>
    </dgm:pt>
    <dgm:pt modelId="{77336EE8-6751-4BCD-9022-0ADC4C3B757C}" type="sibTrans" cxnId="{BD01532E-B896-4AFD-8039-882C7EC6B657}">
      <dgm:prSet/>
      <dgm:spPr/>
      <dgm:t>
        <a:bodyPr/>
        <a:lstStyle/>
        <a:p>
          <a:endParaRPr lang="ru-RU"/>
        </a:p>
      </dgm:t>
    </dgm:pt>
    <dgm:pt modelId="{C729AE75-1409-4964-965D-2268CF7EDFBF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l"/>
          <a:r>
            <a: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обеспечение открытости процесса управления муниципальным долгом городского округа.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0ACCF8-41A4-4589-8926-CAFDA7C986EA}" type="parTrans" cxnId="{F1BCDE06-1C60-4B5A-9838-5CAEFB28E70A}">
      <dgm:prSet/>
      <dgm:spPr/>
      <dgm:t>
        <a:bodyPr/>
        <a:lstStyle/>
        <a:p>
          <a:endParaRPr lang="ru-RU"/>
        </a:p>
      </dgm:t>
    </dgm:pt>
    <dgm:pt modelId="{3DB056D2-9B52-4302-AA09-ABBC3CD58DE8}" type="sibTrans" cxnId="{F1BCDE06-1C60-4B5A-9838-5CAEFB28E70A}">
      <dgm:prSet/>
      <dgm:spPr/>
      <dgm:t>
        <a:bodyPr/>
        <a:lstStyle/>
        <a:p>
          <a:endParaRPr lang="ru-RU"/>
        </a:p>
      </dgm:t>
    </dgm:pt>
    <dgm:pt modelId="{C8E317D4-A752-43A4-A4E7-F57C2CFF929B}" type="pres">
      <dgm:prSet presAssocID="{4C98603E-1DFF-4FAF-AAE7-8320300A4E0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051735C-CC94-440D-B073-EF560D441BE5}" type="pres">
      <dgm:prSet presAssocID="{A318AC30-6658-40CE-8C5A-6D25DFC212F1}" presName="root" presStyleCnt="0"/>
      <dgm:spPr/>
    </dgm:pt>
    <dgm:pt modelId="{BAEC9342-6B10-436B-98A8-9EA8559ED91D}" type="pres">
      <dgm:prSet presAssocID="{A318AC30-6658-40CE-8C5A-6D25DFC212F1}" presName="rootComposite" presStyleCnt="0"/>
      <dgm:spPr/>
    </dgm:pt>
    <dgm:pt modelId="{3B5DA02B-6249-4004-A095-BFE4FA16694D}" type="pres">
      <dgm:prSet presAssocID="{A318AC30-6658-40CE-8C5A-6D25DFC212F1}" presName="rootText" presStyleLbl="node1" presStyleIdx="0" presStyleCnt="1" custScaleX="324950" custScaleY="105063" custLinFactNeighborX="20302" custLinFactNeighborY="8315"/>
      <dgm:spPr/>
      <dgm:t>
        <a:bodyPr/>
        <a:lstStyle/>
        <a:p>
          <a:endParaRPr lang="ru-RU"/>
        </a:p>
      </dgm:t>
    </dgm:pt>
    <dgm:pt modelId="{598FAF22-BABC-4E49-8231-0757905D5315}" type="pres">
      <dgm:prSet presAssocID="{A318AC30-6658-40CE-8C5A-6D25DFC212F1}" presName="rootConnector" presStyleLbl="node1" presStyleIdx="0" presStyleCnt="1"/>
      <dgm:spPr/>
      <dgm:t>
        <a:bodyPr/>
        <a:lstStyle/>
        <a:p>
          <a:endParaRPr lang="ru-RU"/>
        </a:p>
      </dgm:t>
    </dgm:pt>
    <dgm:pt modelId="{01CD51FA-3142-47AB-9295-A19444D7463E}" type="pres">
      <dgm:prSet presAssocID="{A318AC30-6658-40CE-8C5A-6D25DFC212F1}" presName="childShape" presStyleCnt="0"/>
      <dgm:spPr/>
    </dgm:pt>
    <dgm:pt modelId="{AA2218CD-D1E9-4DBB-9496-200F8535CE87}" type="pres">
      <dgm:prSet presAssocID="{37BB6C46-4BF1-4755-A4DD-42F16512357E}" presName="Name13" presStyleLbl="parChTrans1D2" presStyleIdx="0" presStyleCnt="7"/>
      <dgm:spPr/>
      <dgm:t>
        <a:bodyPr/>
        <a:lstStyle/>
        <a:p>
          <a:endParaRPr lang="ru-RU"/>
        </a:p>
      </dgm:t>
    </dgm:pt>
    <dgm:pt modelId="{72FDB523-9F70-45BF-944D-FDD604D27205}" type="pres">
      <dgm:prSet presAssocID="{BB9C8FB5-4277-422C-9BB2-C8C42C0C524C}" presName="childText" presStyleLbl="bgAcc1" presStyleIdx="0" presStyleCnt="7" custScaleX="365619" custScaleY="70140" custLinFactNeighborX="-4283" custLinFactNeighborY="-7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11AFA7-8CDF-4600-B3BD-F6EA34628DCA}" type="pres">
      <dgm:prSet presAssocID="{F01EC405-3CDC-42EF-9C8C-C144A22F264F}" presName="Name13" presStyleLbl="parChTrans1D2" presStyleIdx="1" presStyleCnt="7"/>
      <dgm:spPr/>
      <dgm:t>
        <a:bodyPr/>
        <a:lstStyle/>
        <a:p>
          <a:endParaRPr lang="ru-RU"/>
        </a:p>
      </dgm:t>
    </dgm:pt>
    <dgm:pt modelId="{41094DCC-44D2-4224-89F3-1049E4049A8A}" type="pres">
      <dgm:prSet presAssocID="{8B782781-BC36-4808-82C8-04DAD70D90B5}" presName="childText" presStyleLbl="bgAcc1" presStyleIdx="1" presStyleCnt="7" custScaleX="363626" custScaleY="78740" custLinFactNeighborX="-3214" custLinFactNeighborY="-24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AA921-7EC3-449E-95C6-8D71E1076A0D}" type="pres">
      <dgm:prSet presAssocID="{26DCE8EB-07CD-45FD-AD65-9734ADC67BBB}" presName="Name13" presStyleLbl="parChTrans1D2" presStyleIdx="2" presStyleCnt="7"/>
      <dgm:spPr/>
      <dgm:t>
        <a:bodyPr/>
        <a:lstStyle/>
        <a:p>
          <a:endParaRPr lang="ru-RU"/>
        </a:p>
      </dgm:t>
    </dgm:pt>
    <dgm:pt modelId="{F7DCA9FE-2AA4-46B5-93CC-E34597468A61}" type="pres">
      <dgm:prSet presAssocID="{D9F37D09-990D-4F45-8156-64511CB0C26F}" presName="childText" presStyleLbl="bgAcc1" presStyleIdx="2" presStyleCnt="7" custScaleX="366992" custScaleY="69395" custLinFactNeighborX="-3969" custLinFactNeighborY="-40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5096B-542B-4157-8298-EEFCCF9314D0}" type="pres">
      <dgm:prSet presAssocID="{63B08406-FC9E-4B7E-AFB6-D888C8D6B927}" presName="Name13" presStyleLbl="parChTrans1D2" presStyleIdx="3" presStyleCnt="7"/>
      <dgm:spPr/>
      <dgm:t>
        <a:bodyPr/>
        <a:lstStyle/>
        <a:p>
          <a:endParaRPr lang="ru-RU"/>
        </a:p>
      </dgm:t>
    </dgm:pt>
    <dgm:pt modelId="{FC11E18F-D288-4F2B-9619-7138A3ECA1D9}" type="pres">
      <dgm:prSet presAssocID="{0C04DC12-25E8-47CB-99FE-301D7680152F}" presName="childText" presStyleLbl="bgAcc1" presStyleIdx="3" presStyleCnt="7" custScaleX="367813" custScaleY="61803" custLinFactNeighborX="-3914" custLinFactNeighborY="-58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A56EE1-1CE4-443F-8661-073D1003566C}" type="pres">
      <dgm:prSet presAssocID="{8C74BE08-E92F-4BA3-AA97-3BFD0D3CCAE5}" presName="Name13" presStyleLbl="parChTrans1D2" presStyleIdx="4" presStyleCnt="7"/>
      <dgm:spPr/>
      <dgm:t>
        <a:bodyPr/>
        <a:lstStyle/>
        <a:p>
          <a:endParaRPr lang="ru-RU"/>
        </a:p>
      </dgm:t>
    </dgm:pt>
    <dgm:pt modelId="{8B90EC02-8F56-4B3C-877E-63EB5AA5531E}" type="pres">
      <dgm:prSet presAssocID="{996CE5DC-2F20-4DD3-9276-163A2AF09564}" presName="childText" presStyleLbl="bgAcc1" presStyleIdx="4" presStyleCnt="7" custScaleX="367646" custScaleY="52007" custLinFactNeighborX="-4772" custLinFactNeighborY="-79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2BDDA-D8A7-4F9B-902D-0E2A5DE46C98}" type="pres">
      <dgm:prSet presAssocID="{A07A0000-1233-4C6D-80E4-3062ECE688A4}" presName="Name13" presStyleLbl="parChTrans1D2" presStyleIdx="5" presStyleCnt="7"/>
      <dgm:spPr/>
      <dgm:t>
        <a:bodyPr/>
        <a:lstStyle/>
        <a:p>
          <a:endParaRPr lang="ru-RU"/>
        </a:p>
      </dgm:t>
    </dgm:pt>
    <dgm:pt modelId="{14C44C04-491C-482B-AB79-C2E1BF736E1A}" type="pres">
      <dgm:prSet presAssocID="{C5C55C4B-8AC5-4933-B69C-A0274E437177}" presName="childText" presStyleLbl="bgAcc1" presStyleIdx="5" presStyleCnt="7" custScaleX="367867" custScaleY="84152" custLinFactNeighborX="-4772" custLinFactNeighborY="-95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C2B3E-ACD8-4088-B3F3-DF1BB0833559}" type="pres">
      <dgm:prSet presAssocID="{8E0ACCF8-41A4-4589-8926-CAFDA7C986EA}" presName="Name13" presStyleLbl="parChTrans1D2" presStyleIdx="6" presStyleCnt="7"/>
      <dgm:spPr/>
      <dgm:t>
        <a:bodyPr/>
        <a:lstStyle/>
        <a:p>
          <a:endParaRPr lang="ru-RU"/>
        </a:p>
      </dgm:t>
    </dgm:pt>
    <dgm:pt modelId="{FED286C6-0A46-41BB-BF9A-DCE447DF870B}" type="pres">
      <dgm:prSet presAssocID="{C729AE75-1409-4964-965D-2268CF7EDFBF}" presName="childText" presStyleLbl="bgAcc1" presStyleIdx="6" presStyleCnt="7" custScaleX="369689" custScaleY="85003" custLinFactY="-12403" custLinFactNeighborX="-552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3CE6C8-6525-4349-BBAD-FEA760F7C890}" srcId="{4C98603E-1DFF-4FAF-AAE7-8320300A4E03}" destId="{A318AC30-6658-40CE-8C5A-6D25DFC212F1}" srcOrd="0" destOrd="0" parTransId="{8E9C211C-D942-4677-AEF3-461B74211BC4}" sibTransId="{59B4C139-BC4F-4E4B-9347-FE41C31E2EC4}"/>
    <dgm:cxn modelId="{1BAE5BF9-DAA4-4D9E-94D2-08D3B3FD5512}" type="presOf" srcId="{996CE5DC-2F20-4DD3-9276-163A2AF09564}" destId="{8B90EC02-8F56-4B3C-877E-63EB5AA5531E}" srcOrd="0" destOrd="0" presId="urn:microsoft.com/office/officeart/2005/8/layout/hierarchy3"/>
    <dgm:cxn modelId="{7FBB4840-4033-4DF3-8DA6-5FF43EA435EB}" type="presOf" srcId="{A07A0000-1233-4C6D-80E4-3062ECE688A4}" destId="{B9F2BDDA-D8A7-4F9B-902D-0E2A5DE46C98}" srcOrd="0" destOrd="0" presId="urn:microsoft.com/office/officeart/2005/8/layout/hierarchy3"/>
    <dgm:cxn modelId="{A376FB4C-6A7A-4CFB-B4A3-08D5D8712E04}" srcId="{A318AC30-6658-40CE-8C5A-6D25DFC212F1}" destId="{8B782781-BC36-4808-82C8-04DAD70D90B5}" srcOrd="1" destOrd="0" parTransId="{F01EC405-3CDC-42EF-9C8C-C144A22F264F}" sibTransId="{F43CD41F-60A2-4FEE-8EFC-15B4CF0DA027}"/>
    <dgm:cxn modelId="{0493DB51-3835-48D9-BC26-2636C17CF89A}" type="presOf" srcId="{37BB6C46-4BF1-4755-A4DD-42F16512357E}" destId="{AA2218CD-D1E9-4DBB-9496-200F8535CE87}" srcOrd="0" destOrd="0" presId="urn:microsoft.com/office/officeart/2005/8/layout/hierarchy3"/>
    <dgm:cxn modelId="{8348DA9B-00C8-49A9-8CB5-BC96D23FAA73}" type="presOf" srcId="{C5C55C4B-8AC5-4933-B69C-A0274E437177}" destId="{14C44C04-491C-482B-AB79-C2E1BF736E1A}" srcOrd="0" destOrd="0" presId="urn:microsoft.com/office/officeart/2005/8/layout/hierarchy3"/>
    <dgm:cxn modelId="{0FC2A9F8-9A93-4F47-A9FF-59270937168D}" srcId="{A318AC30-6658-40CE-8C5A-6D25DFC212F1}" destId="{BB9C8FB5-4277-422C-9BB2-C8C42C0C524C}" srcOrd="0" destOrd="0" parTransId="{37BB6C46-4BF1-4755-A4DD-42F16512357E}" sibTransId="{14ED28B4-B7DC-4E96-A4CF-6FBC403E9577}"/>
    <dgm:cxn modelId="{E56AFA1A-7A11-467B-995F-BBDF39051B49}" srcId="{A318AC30-6658-40CE-8C5A-6D25DFC212F1}" destId="{D9F37D09-990D-4F45-8156-64511CB0C26F}" srcOrd="2" destOrd="0" parTransId="{26DCE8EB-07CD-45FD-AD65-9734ADC67BBB}" sibTransId="{029439C3-ED79-4ADC-8020-2C10D69DCB44}"/>
    <dgm:cxn modelId="{C13B4D6D-2A32-4056-BFE1-55AFBFB5B07B}" type="presOf" srcId="{D9F37D09-990D-4F45-8156-64511CB0C26F}" destId="{F7DCA9FE-2AA4-46B5-93CC-E34597468A61}" srcOrd="0" destOrd="0" presId="urn:microsoft.com/office/officeart/2005/8/layout/hierarchy3"/>
    <dgm:cxn modelId="{BD01532E-B896-4AFD-8039-882C7EC6B657}" srcId="{A318AC30-6658-40CE-8C5A-6D25DFC212F1}" destId="{C5C55C4B-8AC5-4933-B69C-A0274E437177}" srcOrd="5" destOrd="0" parTransId="{A07A0000-1233-4C6D-80E4-3062ECE688A4}" sibTransId="{77336EE8-6751-4BCD-9022-0ADC4C3B757C}"/>
    <dgm:cxn modelId="{F1BCDE06-1C60-4B5A-9838-5CAEFB28E70A}" srcId="{A318AC30-6658-40CE-8C5A-6D25DFC212F1}" destId="{C729AE75-1409-4964-965D-2268CF7EDFBF}" srcOrd="6" destOrd="0" parTransId="{8E0ACCF8-41A4-4589-8926-CAFDA7C986EA}" sibTransId="{3DB056D2-9B52-4302-AA09-ABBC3CD58DE8}"/>
    <dgm:cxn modelId="{618E21E5-607D-4963-A6FA-437346BC299F}" type="presOf" srcId="{63B08406-FC9E-4B7E-AFB6-D888C8D6B927}" destId="{1915096B-542B-4157-8298-EEFCCF9314D0}" srcOrd="0" destOrd="0" presId="urn:microsoft.com/office/officeart/2005/8/layout/hierarchy3"/>
    <dgm:cxn modelId="{411C5E25-3B01-4CD4-85EF-39B0264C03E6}" type="presOf" srcId="{26DCE8EB-07CD-45FD-AD65-9734ADC67BBB}" destId="{AF4AA921-7EC3-449E-95C6-8D71E1076A0D}" srcOrd="0" destOrd="0" presId="urn:microsoft.com/office/officeart/2005/8/layout/hierarchy3"/>
    <dgm:cxn modelId="{E64393D4-76E7-498E-9EBA-5353C67F185F}" type="presOf" srcId="{8E0ACCF8-41A4-4589-8926-CAFDA7C986EA}" destId="{841C2B3E-ACD8-4088-B3F3-DF1BB0833559}" srcOrd="0" destOrd="0" presId="urn:microsoft.com/office/officeart/2005/8/layout/hierarchy3"/>
    <dgm:cxn modelId="{2F0D6B00-5385-41D1-96BE-9868686891F6}" type="presOf" srcId="{BB9C8FB5-4277-422C-9BB2-C8C42C0C524C}" destId="{72FDB523-9F70-45BF-944D-FDD604D27205}" srcOrd="0" destOrd="0" presId="urn:microsoft.com/office/officeart/2005/8/layout/hierarchy3"/>
    <dgm:cxn modelId="{3009E3BE-F420-4B1D-B8E6-9959D338AC72}" type="presOf" srcId="{4C98603E-1DFF-4FAF-AAE7-8320300A4E03}" destId="{C8E317D4-A752-43A4-A4E7-F57C2CFF929B}" srcOrd="0" destOrd="0" presId="urn:microsoft.com/office/officeart/2005/8/layout/hierarchy3"/>
    <dgm:cxn modelId="{7BD2B4AB-5BB1-4F4C-A792-D450AEFF6CEC}" type="presOf" srcId="{F01EC405-3CDC-42EF-9C8C-C144A22F264F}" destId="{5511AFA7-8CDF-4600-B3BD-F6EA34628DCA}" srcOrd="0" destOrd="0" presId="urn:microsoft.com/office/officeart/2005/8/layout/hierarchy3"/>
    <dgm:cxn modelId="{56D7F8A0-8EB4-46F5-877A-204BD390353B}" srcId="{A318AC30-6658-40CE-8C5A-6D25DFC212F1}" destId="{996CE5DC-2F20-4DD3-9276-163A2AF09564}" srcOrd="4" destOrd="0" parTransId="{8C74BE08-E92F-4BA3-AA97-3BFD0D3CCAE5}" sibTransId="{BE9265EB-96A5-4C4E-BA61-C3E4B76EE7DB}"/>
    <dgm:cxn modelId="{4AA4261F-EB29-4B79-9308-C721AB059694}" type="presOf" srcId="{0C04DC12-25E8-47CB-99FE-301D7680152F}" destId="{FC11E18F-D288-4F2B-9619-7138A3ECA1D9}" srcOrd="0" destOrd="0" presId="urn:microsoft.com/office/officeart/2005/8/layout/hierarchy3"/>
    <dgm:cxn modelId="{E069D564-38A3-49B1-8429-7C9EE93E1A66}" type="presOf" srcId="{8C74BE08-E92F-4BA3-AA97-3BFD0D3CCAE5}" destId="{6CA56EE1-1CE4-443F-8661-073D1003566C}" srcOrd="0" destOrd="0" presId="urn:microsoft.com/office/officeart/2005/8/layout/hierarchy3"/>
    <dgm:cxn modelId="{F63E713C-0735-4B50-9065-7658563DB374}" type="presOf" srcId="{8B782781-BC36-4808-82C8-04DAD70D90B5}" destId="{41094DCC-44D2-4224-89F3-1049E4049A8A}" srcOrd="0" destOrd="0" presId="urn:microsoft.com/office/officeart/2005/8/layout/hierarchy3"/>
    <dgm:cxn modelId="{07BD7F16-3880-4991-A9C0-9679C792CE5A}" srcId="{A318AC30-6658-40CE-8C5A-6D25DFC212F1}" destId="{0C04DC12-25E8-47CB-99FE-301D7680152F}" srcOrd="3" destOrd="0" parTransId="{63B08406-FC9E-4B7E-AFB6-D888C8D6B927}" sibTransId="{B9B495FD-4D0D-4558-9886-F59766DD82AB}"/>
    <dgm:cxn modelId="{EC52835F-DAA8-4E6E-BC6E-59D4795AD39C}" type="presOf" srcId="{C729AE75-1409-4964-965D-2268CF7EDFBF}" destId="{FED286C6-0A46-41BB-BF9A-DCE447DF870B}" srcOrd="0" destOrd="0" presId="urn:microsoft.com/office/officeart/2005/8/layout/hierarchy3"/>
    <dgm:cxn modelId="{0A223E3A-0707-421D-8216-2D9DE83024C6}" type="presOf" srcId="{A318AC30-6658-40CE-8C5A-6D25DFC212F1}" destId="{598FAF22-BABC-4E49-8231-0757905D5315}" srcOrd="1" destOrd="0" presId="urn:microsoft.com/office/officeart/2005/8/layout/hierarchy3"/>
    <dgm:cxn modelId="{48AC2378-C511-411D-A9E6-8E60BD1CF532}" type="presOf" srcId="{A318AC30-6658-40CE-8C5A-6D25DFC212F1}" destId="{3B5DA02B-6249-4004-A095-BFE4FA16694D}" srcOrd="0" destOrd="0" presId="urn:microsoft.com/office/officeart/2005/8/layout/hierarchy3"/>
    <dgm:cxn modelId="{B95BAC44-9258-4A53-8022-F3B2F69922B1}" type="presParOf" srcId="{C8E317D4-A752-43A4-A4E7-F57C2CFF929B}" destId="{D051735C-CC94-440D-B073-EF560D441BE5}" srcOrd="0" destOrd="0" presId="urn:microsoft.com/office/officeart/2005/8/layout/hierarchy3"/>
    <dgm:cxn modelId="{E015B2A7-B1CE-4AC2-B742-C57945AEAEA1}" type="presParOf" srcId="{D051735C-CC94-440D-B073-EF560D441BE5}" destId="{BAEC9342-6B10-436B-98A8-9EA8559ED91D}" srcOrd="0" destOrd="0" presId="urn:microsoft.com/office/officeart/2005/8/layout/hierarchy3"/>
    <dgm:cxn modelId="{1D5A0614-851D-4244-BAE4-791F8884774D}" type="presParOf" srcId="{BAEC9342-6B10-436B-98A8-9EA8559ED91D}" destId="{3B5DA02B-6249-4004-A095-BFE4FA16694D}" srcOrd="0" destOrd="0" presId="urn:microsoft.com/office/officeart/2005/8/layout/hierarchy3"/>
    <dgm:cxn modelId="{CF03E8BF-810B-4E06-B345-CAE8433FBE9C}" type="presParOf" srcId="{BAEC9342-6B10-436B-98A8-9EA8559ED91D}" destId="{598FAF22-BABC-4E49-8231-0757905D5315}" srcOrd="1" destOrd="0" presId="urn:microsoft.com/office/officeart/2005/8/layout/hierarchy3"/>
    <dgm:cxn modelId="{82662692-56AE-4A26-B058-CF30C41EDCD0}" type="presParOf" srcId="{D051735C-CC94-440D-B073-EF560D441BE5}" destId="{01CD51FA-3142-47AB-9295-A19444D7463E}" srcOrd="1" destOrd="0" presId="urn:microsoft.com/office/officeart/2005/8/layout/hierarchy3"/>
    <dgm:cxn modelId="{161948FC-8801-45C8-931F-1C751157E1F5}" type="presParOf" srcId="{01CD51FA-3142-47AB-9295-A19444D7463E}" destId="{AA2218CD-D1E9-4DBB-9496-200F8535CE87}" srcOrd="0" destOrd="0" presId="urn:microsoft.com/office/officeart/2005/8/layout/hierarchy3"/>
    <dgm:cxn modelId="{7F62C2B2-9982-4A27-BE9F-D2A03BEC01F1}" type="presParOf" srcId="{01CD51FA-3142-47AB-9295-A19444D7463E}" destId="{72FDB523-9F70-45BF-944D-FDD604D27205}" srcOrd="1" destOrd="0" presId="urn:microsoft.com/office/officeart/2005/8/layout/hierarchy3"/>
    <dgm:cxn modelId="{7B70C64A-D923-4F94-BEE5-76BE11D92452}" type="presParOf" srcId="{01CD51FA-3142-47AB-9295-A19444D7463E}" destId="{5511AFA7-8CDF-4600-B3BD-F6EA34628DCA}" srcOrd="2" destOrd="0" presId="urn:microsoft.com/office/officeart/2005/8/layout/hierarchy3"/>
    <dgm:cxn modelId="{C9506EDC-A234-4FAE-A5E8-06FB90CC75B0}" type="presParOf" srcId="{01CD51FA-3142-47AB-9295-A19444D7463E}" destId="{41094DCC-44D2-4224-89F3-1049E4049A8A}" srcOrd="3" destOrd="0" presId="urn:microsoft.com/office/officeart/2005/8/layout/hierarchy3"/>
    <dgm:cxn modelId="{AEAD487F-1A89-4A5E-96B8-680527DC604A}" type="presParOf" srcId="{01CD51FA-3142-47AB-9295-A19444D7463E}" destId="{AF4AA921-7EC3-449E-95C6-8D71E1076A0D}" srcOrd="4" destOrd="0" presId="urn:microsoft.com/office/officeart/2005/8/layout/hierarchy3"/>
    <dgm:cxn modelId="{B0969A08-6CBD-411D-B20A-F25975305B4D}" type="presParOf" srcId="{01CD51FA-3142-47AB-9295-A19444D7463E}" destId="{F7DCA9FE-2AA4-46B5-93CC-E34597468A61}" srcOrd="5" destOrd="0" presId="urn:microsoft.com/office/officeart/2005/8/layout/hierarchy3"/>
    <dgm:cxn modelId="{67B31BC5-2A0C-43E2-9458-80821866BD98}" type="presParOf" srcId="{01CD51FA-3142-47AB-9295-A19444D7463E}" destId="{1915096B-542B-4157-8298-EEFCCF9314D0}" srcOrd="6" destOrd="0" presId="urn:microsoft.com/office/officeart/2005/8/layout/hierarchy3"/>
    <dgm:cxn modelId="{DF67DEF1-65AD-4B7F-B375-2996D0A6A10A}" type="presParOf" srcId="{01CD51FA-3142-47AB-9295-A19444D7463E}" destId="{FC11E18F-D288-4F2B-9619-7138A3ECA1D9}" srcOrd="7" destOrd="0" presId="urn:microsoft.com/office/officeart/2005/8/layout/hierarchy3"/>
    <dgm:cxn modelId="{4607D0A6-4907-41A4-BCD0-8F25964E1614}" type="presParOf" srcId="{01CD51FA-3142-47AB-9295-A19444D7463E}" destId="{6CA56EE1-1CE4-443F-8661-073D1003566C}" srcOrd="8" destOrd="0" presId="urn:microsoft.com/office/officeart/2005/8/layout/hierarchy3"/>
    <dgm:cxn modelId="{194BA6E6-8B72-4015-BC6F-E92A22E76BBD}" type="presParOf" srcId="{01CD51FA-3142-47AB-9295-A19444D7463E}" destId="{8B90EC02-8F56-4B3C-877E-63EB5AA5531E}" srcOrd="9" destOrd="0" presId="urn:microsoft.com/office/officeart/2005/8/layout/hierarchy3"/>
    <dgm:cxn modelId="{F8D147B2-D5C6-45A5-B7DD-3DB9AFDA6BAD}" type="presParOf" srcId="{01CD51FA-3142-47AB-9295-A19444D7463E}" destId="{B9F2BDDA-D8A7-4F9B-902D-0E2A5DE46C98}" srcOrd="10" destOrd="0" presId="urn:microsoft.com/office/officeart/2005/8/layout/hierarchy3"/>
    <dgm:cxn modelId="{BBD5672E-84A2-4849-A8E5-4C8ACC44C6C5}" type="presParOf" srcId="{01CD51FA-3142-47AB-9295-A19444D7463E}" destId="{14C44C04-491C-482B-AB79-C2E1BF736E1A}" srcOrd="11" destOrd="0" presId="urn:microsoft.com/office/officeart/2005/8/layout/hierarchy3"/>
    <dgm:cxn modelId="{D1E5CAA7-952C-4904-841D-F659EF3326BC}" type="presParOf" srcId="{01CD51FA-3142-47AB-9295-A19444D7463E}" destId="{841C2B3E-ACD8-4088-B3F3-DF1BB0833559}" srcOrd="12" destOrd="0" presId="urn:microsoft.com/office/officeart/2005/8/layout/hierarchy3"/>
    <dgm:cxn modelId="{D9DC00A0-8C16-445D-9DA5-6E988CC89CAD}" type="presParOf" srcId="{01CD51FA-3142-47AB-9295-A19444D7463E}" destId="{FED286C6-0A46-41BB-BF9A-DCE447DF870B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AD6E1D-B81E-4D8B-927C-A222B1969187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B6DB5D93-ACD1-4948-9737-44BA2BCB4520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19 690,9</a:t>
          </a:r>
        </a:p>
        <a:p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млн. рублей</a:t>
          </a:r>
          <a:endParaRPr lang="ru-RU" sz="1800" b="1" kern="1200" dirty="0">
            <a:solidFill>
              <a:schemeClr val="bg1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09FDD91B-A15D-486E-85F8-70324C7818F6}" type="parTrans" cxnId="{E5456A88-46A0-478C-9FCF-0AB2DFCF0309}">
      <dgm:prSet/>
      <dgm:spPr/>
      <dgm:t>
        <a:bodyPr/>
        <a:lstStyle/>
        <a:p>
          <a:endParaRPr lang="ru-RU"/>
        </a:p>
      </dgm:t>
    </dgm:pt>
    <dgm:pt modelId="{8E61A1CF-54F1-4A0B-A457-FC49A114D56F}" type="sibTrans" cxnId="{E5456A88-46A0-478C-9FCF-0AB2DFCF0309}">
      <dgm:prSet/>
      <dgm:spPr/>
      <dgm:t>
        <a:bodyPr/>
        <a:lstStyle/>
        <a:p>
          <a:endParaRPr lang="ru-RU"/>
        </a:p>
      </dgm:t>
    </dgm:pt>
    <dgm:pt modelId="{5B8A1F79-1F0F-48B3-8E27-0070360ABF81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20 282,4</a:t>
          </a:r>
        </a:p>
        <a:p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млн. рублей</a:t>
          </a:r>
          <a:endParaRPr lang="ru-RU" sz="1800" b="1" kern="1200" dirty="0">
            <a:solidFill>
              <a:schemeClr val="bg1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17442A47-4479-4268-8538-422B474A1093}" type="parTrans" cxnId="{95098718-5976-4656-AE18-6040882CB3AC}">
      <dgm:prSet/>
      <dgm:spPr/>
      <dgm:t>
        <a:bodyPr/>
        <a:lstStyle/>
        <a:p>
          <a:endParaRPr lang="ru-RU"/>
        </a:p>
      </dgm:t>
    </dgm:pt>
    <dgm:pt modelId="{9A561530-E272-496E-A0DD-460762D5D504}" type="sibTrans" cxnId="{95098718-5976-4656-AE18-6040882CB3AC}">
      <dgm:prSet/>
      <dgm:spPr/>
      <dgm:t>
        <a:bodyPr/>
        <a:lstStyle/>
        <a:p>
          <a:endParaRPr lang="ru-RU"/>
        </a:p>
      </dgm:t>
    </dgm:pt>
    <dgm:pt modelId="{EBCF4C51-7DEF-4792-9D8D-204CFCAF6DAB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18 978,4</a:t>
          </a:r>
        </a:p>
        <a:p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млн. рублей</a:t>
          </a:r>
          <a:endParaRPr lang="ru-RU" sz="1800" b="1" dirty="0">
            <a:solidFill>
              <a:schemeClr val="bg1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E41F071D-F562-423A-8EA1-680F7031CA73}" type="parTrans" cxnId="{10BF256C-67EA-4290-B413-1F15A0B81E46}">
      <dgm:prSet/>
      <dgm:spPr/>
      <dgm:t>
        <a:bodyPr/>
        <a:lstStyle/>
        <a:p>
          <a:endParaRPr lang="ru-RU"/>
        </a:p>
      </dgm:t>
    </dgm:pt>
    <dgm:pt modelId="{1B534532-41B9-4DE1-8CB8-4DB000521027}" type="sibTrans" cxnId="{10BF256C-67EA-4290-B413-1F15A0B81E46}">
      <dgm:prSet/>
      <dgm:spPr/>
      <dgm:t>
        <a:bodyPr/>
        <a:lstStyle/>
        <a:p>
          <a:endParaRPr lang="ru-RU"/>
        </a:p>
      </dgm:t>
    </dgm:pt>
    <dgm:pt modelId="{7B451800-90C5-499F-8E98-686359A1E820}" type="pres">
      <dgm:prSet presAssocID="{13AD6E1D-B81E-4D8B-927C-A222B1969187}" presName="Name0" presStyleCnt="0">
        <dgm:presLayoutVars>
          <dgm:dir/>
          <dgm:resizeHandles val="exact"/>
        </dgm:presLayoutVars>
      </dgm:prSet>
      <dgm:spPr/>
    </dgm:pt>
    <dgm:pt modelId="{545D9772-08F5-4C70-BA47-2974E17BBA8B}" type="pres">
      <dgm:prSet presAssocID="{13AD6E1D-B81E-4D8B-927C-A222B1969187}" presName="bkgdShp" presStyleLbl="alignAccFollowNode1" presStyleIdx="0" presStyleCnt="1" custFlipHor="1" custScaleX="25312" custScaleY="72333" custLinFactNeighborX="0" custLinFactNeighborY="715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CFC61DE-FD75-4194-9B48-BAB025F7917B}" type="pres">
      <dgm:prSet presAssocID="{13AD6E1D-B81E-4D8B-927C-A222B1969187}" presName="linComp" presStyleCnt="0"/>
      <dgm:spPr/>
    </dgm:pt>
    <dgm:pt modelId="{53C9B159-6368-420C-9165-2080AC0248AE}" type="pres">
      <dgm:prSet presAssocID="{B6DB5D93-ACD1-4948-9737-44BA2BCB4520}" presName="compNode" presStyleCnt="0"/>
      <dgm:spPr/>
    </dgm:pt>
    <dgm:pt modelId="{5352D5E1-242C-4BCA-8FFD-242B830462D1}" type="pres">
      <dgm:prSet presAssocID="{B6DB5D93-ACD1-4948-9737-44BA2BCB4520}" presName="node" presStyleLbl="node1" presStyleIdx="0" presStyleCnt="3" custScaleX="89282" custScaleY="91676" custLinFactNeighborX="-20087" custLinFactNeighborY="-4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4D1B4-5F10-4851-822C-4B827F96FD2A}" type="pres">
      <dgm:prSet presAssocID="{B6DB5D93-ACD1-4948-9737-44BA2BCB4520}" presName="invisiNode" presStyleLbl="node1" presStyleIdx="0" presStyleCnt="3"/>
      <dgm:spPr/>
    </dgm:pt>
    <dgm:pt modelId="{64465EDC-DEE8-4B16-8727-4007FAC1DAD9}" type="pres">
      <dgm:prSet presAssocID="{B6DB5D93-ACD1-4948-9737-44BA2BCB4520}" presName="imagNode" presStyleLbl="fgImgPlace1" presStyleIdx="0" presStyleCnt="3" custScaleX="59081" custScaleY="88767" custLinFactX="143744" custLinFactNeighborX="200000" custLinFactNeighborY="28624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60BB703-B116-465B-9B0F-AB49F538B002}" type="pres">
      <dgm:prSet presAssocID="{8E61A1CF-54F1-4A0B-A457-FC49A114D56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091F17B-D931-4661-9D49-E1C9C2B33B93}" type="pres">
      <dgm:prSet presAssocID="{EBCF4C51-7DEF-4792-9D8D-204CFCAF6DAB}" presName="compNode" presStyleCnt="0"/>
      <dgm:spPr/>
    </dgm:pt>
    <dgm:pt modelId="{5ED3844F-1BB7-4BCB-B4B3-F4C30E3E07BA}" type="pres">
      <dgm:prSet presAssocID="{EBCF4C51-7DEF-4792-9D8D-204CFCAF6DAB}" presName="node" presStyleLbl="node1" presStyleIdx="1" presStyleCnt="3" custScaleX="86882" custScaleY="91676" custLinFactNeighborX="-1199" custLinFactNeighborY="-4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AF9E80-EA35-416C-A9A0-83A2EB4D6349}" type="pres">
      <dgm:prSet presAssocID="{EBCF4C51-7DEF-4792-9D8D-204CFCAF6DAB}" presName="invisiNode" presStyleLbl="node1" presStyleIdx="1" presStyleCnt="3"/>
      <dgm:spPr/>
    </dgm:pt>
    <dgm:pt modelId="{DA10148E-1A04-4F23-A61B-07E5AFFC1562}" type="pres">
      <dgm:prSet presAssocID="{EBCF4C51-7DEF-4792-9D8D-204CFCAF6DAB}" presName="imagNode" presStyleLbl="fgImgPlace1" presStyleIdx="1" presStyleCnt="3" custScaleX="80009" custScaleY="103968" custLinFactX="-20934" custLinFactNeighborX="-100000" custLinFactNeighborY="628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27FD782-1DA7-4D93-AB7E-288840F124DF}" type="pres">
      <dgm:prSet presAssocID="{1B534532-41B9-4DE1-8CB8-4DB00052102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C3AC9FA-A18D-4B09-839E-DEFEACD87392}" type="pres">
      <dgm:prSet presAssocID="{5B8A1F79-1F0F-48B3-8E27-0070360ABF81}" presName="compNode" presStyleCnt="0"/>
      <dgm:spPr/>
    </dgm:pt>
    <dgm:pt modelId="{59423CD0-62FA-4714-933C-9E601FE5AF5C}" type="pres">
      <dgm:prSet presAssocID="{5B8A1F79-1F0F-48B3-8E27-0070360ABF81}" presName="node" presStyleLbl="node1" presStyleIdx="2" presStyleCnt="3" custScaleX="84484" custScaleY="92507" custLinFactNeighborX="10957" custLinFactNeighborY="-4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77AAF-5A69-41BE-8819-3A40EB94BF44}" type="pres">
      <dgm:prSet presAssocID="{5B8A1F79-1F0F-48B3-8E27-0070360ABF81}" presName="invisiNode" presStyleLbl="node1" presStyleIdx="2" presStyleCnt="3"/>
      <dgm:spPr/>
    </dgm:pt>
    <dgm:pt modelId="{76C63274-2BA1-49B1-9E42-338A3499C996}" type="pres">
      <dgm:prSet presAssocID="{5B8A1F79-1F0F-48B3-8E27-0070360ABF81}" presName="imagNode" presStyleLbl="fgImgPlace1" presStyleIdx="2" presStyleCnt="3" custScaleX="83043" custScaleY="104191" custLinFactNeighborX="10524" custLinFactNeighborY="6633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</dgm:ptLst>
  <dgm:cxnLst>
    <dgm:cxn modelId="{E77C60DD-00C7-4415-9A77-B0D132E456ED}" type="presOf" srcId="{1B534532-41B9-4DE1-8CB8-4DB000521027}" destId="{C27FD782-1DA7-4D93-AB7E-288840F124DF}" srcOrd="0" destOrd="0" presId="urn:microsoft.com/office/officeart/2005/8/layout/pList2"/>
    <dgm:cxn modelId="{E5456A88-46A0-478C-9FCF-0AB2DFCF0309}" srcId="{13AD6E1D-B81E-4D8B-927C-A222B1969187}" destId="{B6DB5D93-ACD1-4948-9737-44BA2BCB4520}" srcOrd="0" destOrd="0" parTransId="{09FDD91B-A15D-486E-85F8-70324C7818F6}" sibTransId="{8E61A1CF-54F1-4A0B-A457-FC49A114D56F}"/>
    <dgm:cxn modelId="{F533364C-8216-473D-9C3B-D44A6DD540CB}" type="presOf" srcId="{8E61A1CF-54F1-4A0B-A457-FC49A114D56F}" destId="{C60BB703-B116-465B-9B0F-AB49F538B002}" srcOrd="0" destOrd="0" presId="urn:microsoft.com/office/officeart/2005/8/layout/pList2"/>
    <dgm:cxn modelId="{B853BCAF-C711-4C7D-BDC7-75F48A4F69A9}" type="presOf" srcId="{B6DB5D93-ACD1-4948-9737-44BA2BCB4520}" destId="{5352D5E1-242C-4BCA-8FFD-242B830462D1}" srcOrd="0" destOrd="0" presId="urn:microsoft.com/office/officeart/2005/8/layout/pList2"/>
    <dgm:cxn modelId="{D80CB84E-FE3E-47E9-984C-4C2A32DBF1E5}" type="presOf" srcId="{EBCF4C51-7DEF-4792-9D8D-204CFCAF6DAB}" destId="{5ED3844F-1BB7-4BCB-B4B3-F4C30E3E07BA}" srcOrd="0" destOrd="0" presId="urn:microsoft.com/office/officeart/2005/8/layout/pList2"/>
    <dgm:cxn modelId="{10BF256C-67EA-4290-B413-1F15A0B81E46}" srcId="{13AD6E1D-B81E-4D8B-927C-A222B1969187}" destId="{EBCF4C51-7DEF-4792-9D8D-204CFCAF6DAB}" srcOrd="1" destOrd="0" parTransId="{E41F071D-F562-423A-8EA1-680F7031CA73}" sibTransId="{1B534532-41B9-4DE1-8CB8-4DB000521027}"/>
    <dgm:cxn modelId="{6354D719-C6F8-4E95-89C3-359E76E6DB82}" type="presOf" srcId="{5B8A1F79-1F0F-48B3-8E27-0070360ABF81}" destId="{59423CD0-62FA-4714-933C-9E601FE5AF5C}" srcOrd="0" destOrd="0" presId="urn:microsoft.com/office/officeart/2005/8/layout/pList2"/>
    <dgm:cxn modelId="{425326A6-C701-4EEA-8633-D328A7797BF5}" type="presOf" srcId="{13AD6E1D-B81E-4D8B-927C-A222B1969187}" destId="{7B451800-90C5-499F-8E98-686359A1E820}" srcOrd="0" destOrd="0" presId="urn:microsoft.com/office/officeart/2005/8/layout/pList2"/>
    <dgm:cxn modelId="{95098718-5976-4656-AE18-6040882CB3AC}" srcId="{13AD6E1D-B81E-4D8B-927C-A222B1969187}" destId="{5B8A1F79-1F0F-48B3-8E27-0070360ABF81}" srcOrd="2" destOrd="0" parTransId="{17442A47-4479-4268-8538-422B474A1093}" sibTransId="{9A561530-E272-496E-A0DD-460762D5D504}"/>
    <dgm:cxn modelId="{ABBB969B-05EC-4431-8879-88A7E32CECA2}" type="presParOf" srcId="{7B451800-90C5-499F-8E98-686359A1E820}" destId="{545D9772-08F5-4C70-BA47-2974E17BBA8B}" srcOrd="0" destOrd="0" presId="urn:microsoft.com/office/officeart/2005/8/layout/pList2"/>
    <dgm:cxn modelId="{DEC2D1DF-0971-4632-8D3F-F438A3D5A0AF}" type="presParOf" srcId="{7B451800-90C5-499F-8E98-686359A1E820}" destId="{ACFC61DE-FD75-4194-9B48-BAB025F7917B}" srcOrd="1" destOrd="0" presId="urn:microsoft.com/office/officeart/2005/8/layout/pList2"/>
    <dgm:cxn modelId="{C0C85DC5-EE78-49FE-B430-BFF908E90412}" type="presParOf" srcId="{ACFC61DE-FD75-4194-9B48-BAB025F7917B}" destId="{53C9B159-6368-420C-9165-2080AC0248AE}" srcOrd="0" destOrd="0" presId="urn:microsoft.com/office/officeart/2005/8/layout/pList2"/>
    <dgm:cxn modelId="{98746837-5614-45AB-8BE4-3947E881E16D}" type="presParOf" srcId="{53C9B159-6368-420C-9165-2080AC0248AE}" destId="{5352D5E1-242C-4BCA-8FFD-242B830462D1}" srcOrd="0" destOrd="0" presId="urn:microsoft.com/office/officeart/2005/8/layout/pList2"/>
    <dgm:cxn modelId="{C5CE0528-CB3E-4B02-B17F-454CEF2FCC23}" type="presParOf" srcId="{53C9B159-6368-420C-9165-2080AC0248AE}" destId="{C834D1B4-5F10-4851-822C-4B827F96FD2A}" srcOrd="1" destOrd="0" presId="urn:microsoft.com/office/officeart/2005/8/layout/pList2"/>
    <dgm:cxn modelId="{A16DB03B-4EF0-44C2-B752-4656EFE6F1D0}" type="presParOf" srcId="{53C9B159-6368-420C-9165-2080AC0248AE}" destId="{64465EDC-DEE8-4B16-8727-4007FAC1DAD9}" srcOrd="2" destOrd="0" presId="urn:microsoft.com/office/officeart/2005/8/layout/pList2"/>
    <dgm:cxn modelId="{090071E5-0FAF-4CEF-9649-8B50717293E3}" type="presParOf" srcId="{ACFC61DE-FD75-4194-9B48-BAB025F7917B}" destId="{C60BB703-B116-465B-9B0F-AB49F538B002}" srcOrd="1" destOrd="0" presId="urn:microsoft.com/office/officeart/2005/8/layout/pList2"/>
    <dgm:cxn modelId="{54EA4874-2BB3-49B6-9D43-BD19A488B89D}" type="presParOf" srcId="{ACFC61DE-FD75-4194-9B48-BAB025F7917B}" destId="{D091F17B-D931-4661-9D49-E1C9C2B33B93}" srcOrd="2" destOrd="0" presId="urn:microsoft.com/office/officeart/2005/8/layout/pList2"/>
    <dgm:cxn modelId="{457E07DB-9698-4D1D-AEBB-2ECBC39ADAE7}" type="presParOf" srcId="{D091F17B-D931-4661-9D49-E1C9C2B33B93}" destId="{5ED3844F-1BB7-4BCB-B4B3-F4C30E3E07BA}" srcOrd="0" destOrd="0" presId="urn:microsoft.com/office/officeart/2005/8/layout/pList2"/>
    <dgm:cxn modelId="{EF7CFD2A-0F62-4069-9C42-5B0D1D04C00F}" type="presParOf" srcId="{D091F17B-D931-4661-9D49-E1C9C2B33B93}" destId="{2CAF9E80-EA35-416C-A9A0-83A2EB4D6349}" srcOrd="1" destOrd="0" presId="urn:microsoft.com/office/officeart/2005/8/layout/pList2"/>
    <dgm:cxn modelId="{A7D87B8B-2E32-4FA5-BA9A-FA5875BC59C2}" type="presParOf" srcId="{D091F17B-D931-4661-9D49-E1C9C2B33B93}" destId="{DA10148E-1A04-4F23-A61B-07E5AFFC1562}" srcOrd="2" destOrd="0" presId="urn:microsoft.com/office/officeart/2005/8/layout/pList2"/>
    <dgm:cxn modelId="{837F7385-9C9C-4E87-A747-B1A94DD6F82D}" type="presParOf" srcId="{ACFC61DE-FD75-4194-9B48-BAB025F7917B}" destId="{C27FD782-1DA7-4D93-AB7E-288840F124DF}" srcOrd="3" destOrd="0" presId="urn:microsoft.com/office/officeart/2005/8/layout/pList2"/>
    <dgm:cxn modelId="{9997DD12-C6EF-47EE-803F-F954097DF2DA}" type="presParOf" srcId="{ACFC61DE-FD75-4194-9B48-BAB025F7917B}" destId="{FC3AC9FA-A18D-4B09-839E-DEFEACD87392}" srcOrd="4" destOrd="0" presId="urn:microsoft.com/office/officeart/2005/8/layout/pList2"/>
    <dgm:cxn modelId="{5DDF6927-ACD1-4541-BF9B-FA13A12902EE}" type="presParOf" srcId="{FC3AC9FA-A18D-4B09-839E-DEFEACD87392}" destId="{59423CD0-62FA-4714-933C-9E601FE5AF5C}" srcOrd="0" destOrd="0" presId="urn:microsoft.com/office/officeart/2005/8/layout/pList2"/>
    <dgm:cxn modelId="{A9FF76E6-6438-491A-8F21-706DE5973185}" type="presParOf" srcId="{FC3AC9FA-A18D-4B09-839E-DEFEACD87392}" destId="{A5077AAF-5A69-41BE-8819-3A40EB94BF44}" srcOrd="1" destOrd="0" presId="urn:microsoft.com/office/officeart/2005/8/layout/pList2"/>
    <dgm:cxn modelId="{C4B0273A-E3A8-46EB-94AE-3E81334599BA}" type="presParOf" srcId="{FC3AC9FA-A18D-4B09-839E-DEFEACD87392}" destId="{76C63274-2BA1-49B1-9E42-338A3499C996}" srcOrd="2" destOrd="0" presId="urn:microsoft.com/office/officeart/2005/8/layout/pList2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FEBEE5-B816-4178-AD59-1C2EC42C7958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1E7E5D-16AC-4F58-B578-BE6B39A0D4E4}">
      <dgm:prSet phldrT="[Текст]" custT="1"/>
      <dgm:spPr/>
      <dgm:t>
        <a:bodyPr/>
        <a:lstStyle/>
        <a:p>
          <a:r>
            <a:rPr lang="ru-RU" sz="105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</a:t>
          </a:r>
          <a:r>
            <a:rPr lang="ru-RU" sz="105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Демского</a:t>
          </a:r>
          <a:r>
            <a:rPr lang="ru-RU" sz="105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района</a:t>
          </a:r>
          <a:endParaRPr lang="ru-RU" sz="1050" dirty="0">
            <a:solidFill>
              <a:schemeClr val="tx1"/>
            </a:solidFill>
          </a:endParaRPr>
        </a:p>
      </dgm:t>
    </dgm:pt>
    <dgm:pt modelId="{C2795971-28CF-4DE3-A849-980C8A98D442}" type="parTrans" cxnId="{38BA1223-FD7F-435A-ADD6-B94479D9DAE2}">
      <dgm:prSet/>
      <dgm:spPr/>
      <dgm:t>
        <a:bodyPr/>
        <a:lstStyle/>
        <a:p>
          <a:endParaRPr lang="ru-RU"/>
        </a:p>
      </dgm:t>
    </dgm:pt>
    <dgm:pt modelId="{19548F4D-D9D5-486E-B747-1C7F08C6734D}" type="sibTrans" cxnId="{38BA1223-FD7F-435A-ADD6-B94479D9DAE2}">
      <dgm:prSet/>
      <dgm:spPr/>
      <dgm:t>
        <a:bodyPr/>
        <a:lstStyle/>
        <a:p>
          <a:endParaRPr lang="ru-RU"/>
        </a:p>
      </dgm:t>
    </dgm:pt>
    <dgm:pt modelId="{4923754D-0B10-4704-82C0-683982FDD4DA}">
      <dgm:prSet phldrT="[Текст]" custT="1"/>
      <dgm:spPr/>
      <dgm:t>
        <a:bodyPr/>
        <a:lstStyle/>
        <a:p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Калининского района</a:t>
          </a:r>
          <a:endParaRPr lang="ru-RU" sz="1050" dirty="0"/>
        </a:p>
      </dgm:t>
    </dgm:pt>
    <dgm:pt modelId="{17A61CB6-D222-40C6-982A-1B5A04C23FD6}" type="parTrans" cxnId="{0336D3B2-4C5E-4E38-BD97-4D07144EEDC3}">
      <dgm:prSet/>
      <dgm:spPr/>
      <dgm:t>
        <a:bodyPr/>
        <a:lstStyle/>
        <a:p>
          <a:endParaRPr lang="ru-RU"/>
        </a:p>
      </dgm:t>
    </dgm:pt>
    <dgm:pt modelId="{CD57B1C5-1562-432B-9A28-D58C3722C956}" type="sibTrans" cxnId="{0336D3B2-4C5E-4E38-BD97-4D07144EEDC3}">
      <dgm:prSet/>
      <dgm:spPr/>
      <dgm:t>
        <a:bodyPr/>
        <a:lstStyle/>
        <a:p>
          <a:endParaRPr lang="ru-RU"/>
        </a:p>
      </dgm:t>
    </dgm:pt>
    <dgm:pt modelId="{B569388B-A93A-4DA3-8364-EBD7E16FBD44}">
      <dgm:prSet phldrT="[Текст]" custT="1"/>
      <dgm:spPr/>
      <dgm:t>
        <a:bodyPr/>
        <a:lstStyle/>
        <a:p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Кировского района</a:t>
          </a:r>
          <a:endParaRPr lang="ru-RU" sz="1050" dirty="0"/>
        </a:p>
      </dgm:t>
    </dgm:pt>
    <dgm:pt modelId="{5A978B6A-3BB6-46AE-9465-A3FDDA4362D6}" type="parTrans" cxnId="{0BF3ACC6-EB1F-4072-8893-F45D1490B5AB}">
      <dgm:prSet/>
      <dgm:spPr/>
      <dgm:t>
        <a:bodyPr/>
        <a:lstStyle/>
        <a:p>
          <a:endParaRPr lang="ru-RU"/>
        </a:p>
      </dgm:t>
    </dgm:pt>
    <dgm:pt modelId="{90BFC68D-F0E0-448D-A220-8F0002AC5617}" type="sibTrans" cxnId="{0BF3ACC6-EB1F-4072-8893-F45D1490B5AB}">
      <dgm:prSet/>
      <dgm:spPr/>
      <dgm:t>
        <a:bodyPr/>
        <a:lstStyle/>
        <a:p>
          <a:endParaRPr lang="ru-RU"/>
        </a:p>
      </dgm:t>
    </dgm:pt>
    <dgm:pt modelId="{2ABD9E53-FF94-4ED5-840A-1E4955FD05E1}">
      <dgm:prSet phldrT="[Текст]" custT="1"/>
      <dgm:spPr/>
      <dgm:t>
        <a:bodyPr/>
        <a:lstStyle/>
        <a:p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Ленинского района</a:t>
          </a:r>
          <a:endParaRPr lang="ru-RU" sz="1050" dirty="0"/>
        </a:p>
      </dgm:t>
    </dgm:pt>
    <dgm:pt modelId="{C548DAF6-8B27-4D7A-B741-6643A7A9E334}" type="parTrans" cxnId="{51AAF88D-E58C-4DF9-9D6A-7C131DA671E1}">
      <dgm:prSet/>
      <dgm:spPr/>
      <dgm:t>
        <a:bodyPr/>
        <a:lstStyle/>
        <a:p>
          <a:endParaRPr lang="ru-RU"/>
        </a:p>
      </dgm:t>
    </dgm:pt>
    <dgm:pt modelId="{73ECA5F9-BA90-42C2-88DF-D15F0DEEB44F}" type="sibTrans" cxnId="{51AAF88D-E58C-4DF9-9D6A-7C131DA671E1}">
      <dgm:prSet/>
      <dgm:spPr/>
      <dgm:t>
        <a:bodyPr/>
        <a:lstStyle/>
        <a:p>
          <a:endParaRPr lang="ru-RU"/>
        </a:p>
      </dgm:t>
    </dgm:pt>
    <dgm:pt modelId="{2F3EE3AD-B93B-4DA5-BC6D-4551724BBE95}">
      <dgm:prSet phldrT="[Текст]" custT="1"/>
      <dgm:spPr/>
      <dgm:t>
        <a:bodyPr/>
        <a:lstStyle/>
        <a:p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Октябрьского района</a:t>
          </a:r>
          <a:endParaRPr lang="ru-RU" sz="1050" dirty="0"/>
        </a:p>
      </dgm:t>
    </dgm:pt>
    <dgm:pt modelId="{B6F64C5F-B0F4-4812-9BE4-401867158FA3}" type="parTrans" cxnId="{D5BC2F74-C1D8-479A-86FD-0740D0B48849}">
      <dgm:prSet/>
      <dgm:spPr/>
      <dgm:t>
        <a:bodyPr/>
        <a:lstStyle/>
        <a:p>
          <a:endParaRPr lang="ru-RU"/>
        </a:p>
      </dgm:t>
    </dgm:pt>
    <dgm:pt modelId="{3B929C74-75B2-4338-BBE9-F29B5C819171}" type="sibTrans" cxnId="{D5BC2F74-C1D8-479A-86FD-0740D0B48849}">
      <dgm:prSet/>
      <dgm:spPr/>
      <dgm:t>
        <a:bodyPr/>
        <a:lstStyle/>
        <a:p>
          <a:endParaRPr lang="ru-RU"/>
        </a:p>
      </dgm:t>
    </dgm:pt>
    <dgm:pt modelId="{002E9178-52E8-4228-A763-6851A7586E20}">
      <dgm:prSet phldrT="[Текст]" custT="1"/>
      <dgm:spPr/>
      <dgm:t>
        <a:bodyPr/>
        <a:lstStyle/>
        <a:p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Орджоникидзевского района</a:t>
          </a:r>
          <a:endParaRPr lang="ru-RU" sz="1050" dirty="0"/>
        </a:p>
      </dgm:t>
    </dgm:pt>
    <dgm:pt modelId="{087A5B8C-530D-484F-9F2B-CCBE57380C21}" type="parTrans" cxnId="{74455E88-ADD9-462F-B223-F5485B5DD556}">
      <dgm:prSet/>
      <dgm:spPr/>
      <dgm:t>
        <a:bodyPr/>
        <a:lstStyle/>
        <a:p>
          <a:endParaRPr lang="ru-RU"/>
        </a:p>
      </dgm:t>
    </dgm:pt>
    <dgm:pt modelId="{9A28373A-0D78-4148-BCD9-DE18FF6D5D18}" type="sibTrans" cxnId="{74455E88-ADD9-462F-B223-F5485B5DD556}">
      <dgm:prSet/>
      <dgm:spPr/>
      <dgm:t>
        <a:bodyPr/>
        <a:lstStyle/>
        <a:p>
          <a:endParaRPr lang="ru-RU"/>
        </a:p>
      </dgm:t>
    </dgm:pt>
    <dgm:pt modelId="{E8957E01-22AD-4245-B901-713731934A4E}">
      <dgm:prSet phldrT="[Текст]" custT="1"/>
      <dgm:spPr/>
      <dgm:t>
        <a:bodyPr/>
        <a:lstStyle/>
        <a:p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Советского района</a:t>
          </a:r>
          <a:endParaRPr lang="ru-RU" sz="1050" dirty="0"/>
        </a:p>
      </dgm:t>
    </dgm:pt>
    <dgm:pt modelId="{3B88F93E-A653-4C06-B7DA-69737ADA1558}" type="parTrans" cxnId="{29F07F84-412B-4108-BB22-482F59C4D904}">
      <dgm:prSet/>
      <dgm:spPr/>
      <dgm:t>
        <a:bodyPr/>
        <a:lstStyle/>
        <a:p>
          <a:endParaRPr lang="ru-RU"/>
        </a:p>
      </dgm:t>
    </dgm:pt>
    <dgm:pt modelId="{025A40B8-2434-4FB9-A939-D6341AE7C6FE}" type="sibTrans" cxnId="{29F07F84-412B-4108-BB22-482F59C4D904}">
      <dgm:prSet/>
      <dgm:spPr/>
      <dgm:t>
        <a:bodyPr/>
        <a:lstStyle/>
        <a:p>
          <a:endParaRPr lang="ru-RU"/>
        </a:p>
      </dgm:t>
    </dgm:pt>
    <dgm:pt modelId="{A65F25DC-0E9D-41B4-A9F8-00D9CF008A08}" type="pres">
      <dgm:prSet presAssocID="{AAFEBEE5-B816-4178-AD59-1C2EC42C795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F6BD9C-DE08-4D27-B8EB-59DD3622C084}" type="pres">
      <dgm:prSet presAssocID="{061E7E5D-16AC-4F58-B578-BE6B39A0D4E4}" presName="Name5" presStyleLbl="venn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95514A-2DDC-4C0C-965E-0632503D681C}" type="pres">
      <dgm:prSet presAssocID="{19548F4D-D9D5-486E-B747-1C7F08C6734D}" presName="space" presStyleCnt="0"/>
      <dgm:spPr/>
    </dgm:pt>
    <dgm:pt modelId="{59525159-B249-4DF6-AEFD-4A708B623718}" type="pres">
      <dgm:prSet presAssocID="{4923754D-0B10-4704-82C0-683982FDD4DA}" presName="Name5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4611D5-2EDC-4D5D-AB77-F8A26ABA46D4}" type="pres">
      <dgm:prSet presAssocID="{CD57B1C5-1562-432B-9A28-D58C3722C956}" presName="space" presStyleCnt="0"/>
      <dgm:spPr/>
    </dgm:pt>
    <dgm:pt modelId="{A0C2B4CC-BE14-4734-83B7-1993C84219AB}" type="pres">
      <dgm:prSet presAssocID="{B569388B-A93A-4DA3-8364-EBD7E16FBD44}" presName="Name5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35972-8048-4513-ACBD-ACD82E7A123B}" type="pres">
      <dgm:prSet presAssocID="{90BFC68D-F0E0-448D-A220-8F0002AC5617}" presName="space" presStyleCnt="0"/>
      <dgm:spPr/>
    </dgm:pt>
    <dgm:pt modelId="{A607F9CE-A658-40EE-AF48-8706B52DF567}" type="pres">
      <dgm:prSet presAssocID="{2ABD9E53-FF94-4ED5-840A-1E4955FD05E1}" presName="Name5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0A23C-7BF2-4256-B1AE-E4CFE95D4EEB}" type="pres">
      <dgm:prSet presAssocID="{73ECA5F9-BA90-42C2-88DF-D15F0DEEB44F}" presName="space" presStyleCnt="0"/>
      <dgm:spPr/>
    </dgm:pt>
    <dgm:pt modelId="{D917AA53-1518-4497-9432-B3497291B07B}" type="pres">
      <dgm:prSet presAssocID="{2F3EE3AD-B93B-4DA5-BC6D-4551724BBE95}" presName="Name5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0992C1-B920-464F-AFA3-F82842A82251}" type="pres">
      <dgm:prSet presAssocID="{3B929C74-75B2-4338-BBE9-F29B5C819171}" presName="space" presStyleCnt="0"/>
      <dgm:spPr/>
    </dgm:pt>
    <dgm:pt modelId="{69659E67-5DA2-4D13-81F8-C3A6B9034570}" type="pres">
      <dgm:prSet presAssocID="{002E9178-52E8-4228-A763-6851A7586E20}" presName="Name5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E55F1-64A8-41C8-82B6-EC01035F5857}" type="pres">
      <dgm:prSet presAssocID="{9A28373A-0D78-4148-BCD9-DE18FF6D5D18}" presName="space" presStyleCnt="0"/>
      <dgm:spPr/>
    </dgm:pt>
    <dgm:pt modelId="{34178AF3-65C0-4F97-8E23-A65E5F2F687A}" type="pres">
      <dgm:prSet presAssocID="{E8957E01-22AD-4245-B901-713731934A4E}" presName="Name5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982CF9-DB31-4E2E-B56E-97A5A5102D8D}" type="presOf" srcId="{2ABD9E53-FF94-4ED5-840A-1E4955FD05E1}" destId="{A607F9CE-A658-40EE-AF48-8706B52DF567}" srcOrd="0" destOrd="0" presId="urn:microsoft.com/office/officeart/2005/8/layout/venn3"/>
    <dgm:cxn modelId="{C46AB702-AB4B-413B-820E-42272CF83B7F}" type="presOf" srcId="{061E7E5D-16AC-4F58-B578-BE6B39A0D4E4}" destId="{2DF6BD9C-DE08-4D27-B8EB-59DD3622C084}" srcOrd="0" destOrd="0" presId="urn:microsoft.com/office/officeart/2005/8/layout/venn3"/>
    <dgm:cxn modelId="{481349C9-605D-49B9-87D1-E63EA84BA787}" type="presOf" srcId="{AAFEBEE5-B816-4178-AD59-1C2EC42C7958}" destId="{A65F25DC-0E9D-41B4-A9F8-00D9CF008A08}" srcOrd="0" destOrd="0" presId="urn:microsoft.com/office/officeart/2005/8/layout/venn3"/>
    <dgm:cxn modelId="{51AAF88D-E58C-4DF9-9D6A-7C131DA671E1}" srcId="{AAFEBEE5-B816-4178-AD59-1C2EC42C7958}" destId="{2ABD9E53-FF94-4ED5-840A-1E4955FD05E1}" srcOrd="3" destOrd="0" parTransId="{C548DAF6-8B27-4D7A-B741-6643A7A9E334}" sibTransId="{73ECA5F9-BA90-42C2-88DF-D15F0DEEB44F}"/>
    <dgm:cxn modelId="{51ADE7DE-85E4-498A-8080-5A8D12A03CB5}" type="presOf" srcId="{002E9178-52E8-4228-A763-6851A7586E20}" destId="{69659E67-5DA2-4D13-81F8-C3A6B9034570}" srcOrd="0" destOrd="0" presId="urn:microsoft.com/office/officeart/2005/8/layout/venn3"/>
    <dgm:cxn modelId="{93D558C7-3D95-49BD-AA93-28E5E564983F}" type="presOf" srcId="{E8957E01-22AD-4245-B901-713731934A4E}" destId="{34178AF3-65C0-4F97-8E23-A65E5F2F687A}" srcOrd="0" destOrd="0" presId="urn:microsoft.com/office/officeart/2005/8/layout/venn3"/>
    <dgm:cxn modelId="{ABF7A285-5A6B-46A4-AB7B-0EA67CC521A3}" type="presOf" srcId="{B569388B-A93A-4DA3-8364-EBD7E16FBD44}" destId="{A0C2B4CC-BE14-4734-83B7-1993C84219AB}" srcOrd="0" destOrd="0" presId="urn:microsoft.com/office/officeart/2005/8/layout/venn3"/>
    <dgm:cxn modelId="{74455E88-ADD9-462F-B223-F5485B5DD556}" srcId="{AAFEBEE5-B816-4178-AD59-1C2EC42C7958}" destId="{002E9178-52E8-4228-A763-6851A7586E20}" srcOrd="5" destOrd="0" parTransId="{087A5B8C-530D-484F-9F2B-CCBE57380C21}" sibTransId="{9A28373A-0D78-4148-BCD9-DE18FF6D5D18}"/>
    <dgm:cxn modelId="{3EA6319D-79C8-44C0-95B8-2CA55EF4BC46}" type="presOf" srcId="{4923754D-0B10-4704-82C0-683982FDD4DA}" destId="{59525159-B249-4DF6-AEFD-4A708B623718}" srcOrd="0" destOrd="0" presId="urn:microsoft.com/office/officeart/2005/8/layout/venn3"/>
    <dgm:cxn modelId="{38BA1223-FD7F-435A-ADD6-B94479D9DAE2}" srcId="{AAFEBEE5-B816-4178-AD59-1C2EC42C7958}" destId="{061E7E5D-16AC-4F58-B578-BE6B39A0D4E4}" srcOrd="0" destOrd="0" parTransId="{C2795971-28CF-4DE3-A849-980C8A98D442}" sibTransId="{19548F4D-D9D5-486E-B747-1C7F08C6734D}"/>
    <dgm:cxn modelId="{0BF3ACC6-EB1F-4072-8893-F45D1490B5AB}" srcId="{AAFEBEE5-B816-4178-AD59-1C2EC42C7958}" destId="{B569388B-A93A-4DA3-8364-EBD7E16FBD44}" srcOrd="2" destOrd="0" parTransId="{5A978B6A-3BB6-46AE-9465-A3FDDA4362D6}" sibTransId="{90BFC68D-F0E0-448D-A220-8F0002AC5617}"/>
    <dgm:cxn modelId="{29F07F84-412B-4108-BB22-482F59C4D904}" srcId="{AAFEBEE5-B816-4178-AD59-1C2EC42C7958}" destId="{E8957E01-22AD-4245-B901-713731934A4E}" srcOrd="6" destOrd="0" parTransId="{3B88F93E-A653-4C06-B7DA-69737ADA1558}" sibTransId="{025A40B8-2434-4FB9-A939-D6341AE7C6FE}"/>
    <dgm:cxn modelId="{D5BC2F74-C1D8-479A-86FD-0740D0B48849}" srcId="{AAFEBEE5-B816-4178-AD59-1C2EC42C7958}" destId="{2F3EE3AD-B93B-4DA5-BC6D-4551724BBE95}" srcOrd="4" destOrd="0" parTransId="{B6F64C5F-B0F4-4812-9BE4-401867158FA3}" sibTransId="{3B929C74-75B2-4338-BBE9-F29B5C819171}"/>
    <dgm:cxn modelId="{0336D3B2-4C5E-4E38-BD97-4D07144EEDC3}" srcId="{AAFEBEE5-B816-4178-AD59-1C2EC42C7958}" destId="{4923754D-0B10-4704-82C0-683982FDD4DA}" srcOrd="1" destOrd="0" parTransId="{17A61CB6-D222-40C6-982A-1B5A04C23FD6}" sibTransId="{CD57B1C5-1562-432B-9A28-D58C3722C956}"/>
    <dgm:cxn modelId="{ECAA6F01-1D15-4AE3-A3EB-35F2CFAD9123}" type="presOf" srcId="{2F3EE3AD-B93B-4DA5-BC6D-4551724BBE95}" destId="{D917AA53-1518-4497-9432-B3497291B07B}" srcOrd="0" destOrd="0" presId="urn:microsoft.com/office/officeart/2005/8/layout/venn3"/>
    <dgm:cxn modelId="{597F1348-0C67-4257-9940-C6689363FA02}" type="presParOf" srcId="{A65F25DC-0E9D-41B4-A9F8-00D9CF008A08}" destId="{2DF6BD9C-DE08-4D27-B8EB-59DD3622C084}" srcOrd="0" destOrd="0" presId="urn:microsoft.com/office/officeart/2005/8/layout/venn3"/>
    <dgm:cxn modelId="{CABCCFEE-700A-4EB5-BC5B-5CE7563B56BC}" type="presParOf" srcId="{A65F25DC-0E9D-41B4-A9F8-00D9CF008A08}" destId="{7095514A-2DDC-4C0C-965E-0632503D681C}" srcOrd="1" destOrd="0" presId="urn:microsoft.com/office/officeart/2005/8/layout/venn3"/>
    <dgm:cxn modelId="{B85177BE-6332-4161-B254-2215D70D16A4}" type="presParOf" srcId="{A65F25DC-0E9D-41B4-A9F8-00D9CF008A08}" destId="{59525159-B249-4DF6-AEFD-4A708B623718}" srcOrd="2" destOrd="0" presId="urn:microsoft.com/office/officeart/2005/8/layout/venn3"/>
    <dgm:cxn modelId="{8D9E77CF-4961-432A-86B3-20BD6FAC680C}" type="presParOf" srcId="{A65F25DC-0E9D-41B4-A9F8-00D9CF008A08}" destId="{CC4611D5-2EDC-4D5D-AB77-F8A26ABA46D4}" srcOrd="3" destOrd="0" presId="urn:microsoft.com/office/officeart/2005/8/layout/venn3"/>
    <dgm:cxn modelId="{65CA79D2-5739-4EE4-A1D7-0143AFA3CAE3}" type="presParOf" srcId="{A65F25DC-0E9D-41B4-A9F8-00D9CF008A08}" destId="{A0C2B4CC-BE14-4734-83B7-1993C84219AB}" srcOrd="4" destOrd="0" presId="urn:microsoft.com/office/officeart/2005/8/layout/venn3"/>
    <dgm:cxn modelId="{E0A94677-28DD-4873-93A6-DD103DBF2991}" type="presParOf" srcId="{A65F25DC-0E9D-41B4-A9F8-00D9CF008A08}" destId="{E5D35972-8048-4513-ACBD-ACD82E7A123B}" srcOrd="5" destOrd="0" presId="urn:microsoft.com/office/officeart/2005/8/layout/venn3"/>
    <dgm:cxn modelId="{524D70DC-ACCF-408C-8A60-75268BDD9331}" type="presParOf" srcId="{A65F25DC-0E9D-41B4-A9F8-00D9CF008A08}" destId="{A607F9CE-A658-40EE-AF48-8706B52DF567}" srcOrd="6" destOrd="0" presId="urn:microsoft.com/office/officeart/2005/8/layout/venn3"/>
    <dgm:cxn modelId="{A3D15596-F5AF-4E9E-8A05-6379990FFD03}" type="presParOf" srcId="{A65F25DC-0E9D-41B4-A9F8-00D9CF008A08}" destId="{5A90A23C-7BF2-4256-B1AE-E4CFE95D4EEB}" srcOrd="7" destOrd="0" presId="urn:microsoft.com/office/officeart/2005/8/layout/venn3"/>
    <dgm:cxn modelId="{79F35FE1-E595-4F3E-BC4C-7D450C16376E}" type="presParOf" srcId="{A65F25DC-0E9D-41B4-A9F8-00D9CF008A08}" destId="{D917AA53-1518-4497-9432-B3497291B07B}" srcOrd="8" destOrd="0" presId="urn:microsoft.com/office/officeart/2005/8/layout/venn3"/>
    <dgm:cxn modelId="{EBE61CDF-C7D4-4A7B-BCC9-83471B7C6F39}" type="presParOf" srcId="{A65F25DC-0E9D-41B4-A9F8-00D9CF008A08}" destId="{6B0992C1-B920-464F-AFA3-F82842A82251}" srcOrd="9" destOrd="0" presId="urn:microsoft.com/office/officeart/2005/8/layout/venn3"/>
    <dgm:cxn modelId="{6627EFFC-2950-49F2-8370-0E02EE9C9C16}" type="presParOf" srcId="{A65F25DC-0E9D-41B4-A9F8-00D9CF008A08}" destId="{69659E67-5DA2-4D13-81F8-C3A6B9034570}" srcOrd="10" destOrd="0" presId="urn:microsoft.com/office/officeart/2005/8/layout/venn3"/>
    <dgm:cxn modelId="{E187E27F-64E7-48FC-A74A-3FF010C6757C}" type="presParOf" srcId="{A65F25DC-0E9D-41B4-A9F8-00D9CF008A08}" destId="{29AE55F1-64A8-41C8-82B6-EC01035F5857}" srcOrd="11" destOrd="0" presId="urn:microsoft.com/office/officeart/2005/8/layout/venn3"/>
    <dgm:cxn modelId="{62E3F5CB-3948-421E-8526-37D532F6B9E2}" type="presParOf" srcId="{A65F25DC-0E9D-41B4-A9F8-00D9CF008A08}" destId="{34178AF3-65C0-4F97-8E23-A65E5F2F687A}" srcOrd="1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DA02B-6249-4004-A095-BFE4FA16694D}">
      <dsp:nvSpPr>
        <dsp:cNvPr id="0" name=""/>
        <dsp:cNvSpPr/>
      </dsp:nvSpPr>
      <dsp:spPr>
        <a:xfrm>
          <a:off x="75967" y="0"/>
          <a:ext cx="4563312" cy="107661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приоритеты бюджетной политики городского округа в части расходов бюджета:</a:t>
          </a:r>
          <a:endParaRPr lang="ru-RU" sz="1600" b="1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500" y="31533"/>
        <a:ext cx="4500246" cy="1013553"/>
      </dsp:txXfrm>
    </dsp:sp>
    <dsp:sp modelId="{AA2218CD-D1E9-4DBB-9496-200F8535CE87}">
      <dsp:nvSpPr>
        <dsp:cNvPr id="0" name=""/>
        <dsp:cNvSpPr/>
      </dsp:nvSpPr>
      <dsp:spPr>
        <a:xfrm>
          <a:off x="532299" y="1076619"/>
          <a:ext cx="236687" cy="1135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5758"/>
              </a:lnTo>
              <a:lnTo>
                <a:pt x="236687" y="1135758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FDB523-9F70-45BF-944D-FDD604D27205}">
      <dsp:nvSpPr>
        <dsp:cNvPr id="0" name=""/>
        <dsp:cNvSpPr/>
      </dsp:nvSpPr>
      <dsp:spPr>
        <a:xfrm>
          <a:off x="768987" y="1603786"/>
          <a:ext cx="5609899" cy="1217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консолидация всех имеющихся в городском округе мероприятий по качественному управлению муниципальными финансами в единый комплекс мер, направленных на увеличение налоговых и неналоговых доходов бюджета городского округа, принятие оптимизационных мер в области бюджетных расходов и на сдерживание государственного долга городского округа (ведение взвешенной долговой политики);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4637" y="1639436"/>
        <a:ext cx="5538599" cy="1145882"/>
      </dsp:txXfrm>
    </dsp:sp>
    <dsp:sp modelId="{5511AFA7-8CDF-4600-B3BD-F6EA34628DCA}">
      <dsp:nvSpPr>
        <dsp:cNvPr id="0" name=""/>
        <dsp:cNvSpPr/>
      </dsp:nvSpPr>
      <dsp:spPr>
        <a:xfrm>
          <a:off x="532299" y="1076619"/>
          <a:ext cx="238842" cy="2256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6458"/>
              </a:lnTo>
              <a:lnTo>
                <a:pt x="238842" y="2256458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094DCC-44D2-4224-89F3-1049E4049A8A}">
      <dsp:nvSpPr>
        <dsp:cNvPr id="0" name=""/>
        <dsp:cNvSpPr/>
      </dsp:nvSpPr>
      <dsp:spPr>
        <a:xfrm>
          <a:off x="771142" y="2959729"/>
          <a:ext cx="5590681" cy="746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90421"/>
              <a:satOff val="1725"/>
              <a:lumOff val="761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результативности использования бюджетных средств, в том числе путем роста операционной эффективности бюджетных расходов;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3012" y="2981599"/>
        <a:ext cx="5546941" cy="702957"/>
      </dsp:txXfrm>
    </dsp:sp>
    <dsp:sp modelId="{AF4AA921-7EC3-449E-95C6-8D71E1076A0D}">
      <dsp:nvSpPr>
        <dsp:cNvPr id="0" name=""/>
        <dsp:cNvSpPr/>
      </dsp:nvSpPr>
      <dsp:spPr>
        <a:xfrm>
          <a:off x="532299" y="1076619"/>
          <a:ext cx="240632" cy="3172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2779"/>
              </a:lnTo>
              <a:lnTo>
                <a:pt x="240632" y="3172779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DCA9FE-2AA4-46B5-93CC-E34597468A61}">
      <dsp:nvSpPr>
        <dsp:cNvPr id="0" name=""/>
        <dsp:cNvSpPr/>
      </dsp:nvSpPr>
      <dsp:spPr>
        <a:xfrm>
          <a:off x="772931" y="3814468"/>
          <a:ext cx="5610013" cy="869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80842"/>
              <a:satOff val="3450"/>
              <a:lumOff val="1523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приоритизация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структуры расходов в целях ее ориентирования на создание справедливой системы социального обеспечения, повышение качества использования ресурсов для развития человеческого капитала, обеспечение доступа к современной инфраструктуре;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8408" y="3839945"/>
        <a:ext cx="5559059" cy="818907"/>
      </dsp:txXfrm>
    </dsp:sp>
    <dsp:sp modelId="{80EBE8E7-5823-4781-9E3C-30C80F0E8C51}">
      <dsp:nvSpPr>
        <dsp:cNvPr id="0" name=""/>
        <dsp:cNvSpPr/>
      </dsp:nvSpPr>
      <dsp:spPr>
        <a:xfrm>
          <a:off x="532299" y="1076619"/>
          <a:ext cx="240632" cy="4239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9553"/>
              </a:lnTo>
              <a:lnTo>
                <a:pt x="240632" y="4239553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6D1E4-AFA5-4074-8F2E-3F8846AD9A48}">
      <dsp:nvSpPr>
        <dsp:cNvPr id="0" name=""/>
        <dsp:cNvSpPr/>
      </dsp:nvSpPr>
      <dsp:spPr>
        <a:xfrm>
          <a:off x="772931" y="4881241"/>
          <a:ext cx="5610013" cy="869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мероприятий национальных проектов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8408" y="4906718"/>
        <a:ext cx="5559059" cy="8189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D9772-08F5-4C70-BA47-2974E17BBA8B}">
      <dsp:nvSpPr>
        <dsp:cNvPr id="0" name=""/>
        <dsp:cNvSpPr/>
      </dsp:nvSpPr>
      <dsp:spPr>
        <a:xfrm flipH="1">
          <a:off x="2182166" y="404064"/>
          <a:ext cx="1479086" cy="13926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65EDC-DEE8-4B16-8727-4007FAC1DAD9}">
      <dsp:nvSpPr>
        <dsp:cNvPr id="0" name=""/>
        <dsp:cNvSpPr/>
      </dsp:nvSpPr>
      <dsp:spPr>
        <a:xfrm>
          <a:off x="4764324" y="789135"/>
          <a:ext cx="1079095" cy="125332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2D5E1-242C-4BCA-8FFD-242B830462D1}">
      <dsp:nvSpPr>
        <dsp:cNvPr id="0" name=""/>
        <dsp:cNvSpPr/>
      </dsp:nvSpPr>
      <dsp:spPr>
        <a:xfrm rot="10800000">
          <a:off x="0" y="1968654"/>
          <a:ext cx="1630707" cy="21573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19 690,9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млн. рублей</a:t>
          </a:r>
          <a:endParaRPr lang="ru-RU" sz="1800" b="1" kern="1200" dirty="0">
            <a:solidFill>
              <a:schemeClr val="bg1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10800000">
        <a:off x="50150" y="1968654"/>
        <a:ext cx="1530407" cy="2107180"/>
      </dsp:txXfrm>
    </dsp:sp>
    <dsp:sp modelId="{DA10148E-1A04-4F23-A61B-07E5AFFC1562}">
      <dsp:nvSpPr>
        <dsp:cNvPr id="0" name=""/>
        <dsp:cNvSpPr/>
      </dsp:nvSpPr>
      <dsp:spPr>
        <a:xfrm>
          <a:off x="64026" y="366425"/>
          <a:ext cx="1461338" cy="146795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D3844F-1BB7-4BCB-B4B3-F4C30E3E07BA}">
      <dsp:nvSpPr>
        <dsp:cNvPr id="0" name=""/>
        <dsp:cNvSpPr/>
      </dsp:nvSpPr>
      <dsp:spPr>
        <a:xfrm rot="10800000">
          <a:off x="2188182" y="1968654"/>
          <a:ext cx="1586872" cy="21573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18 978,4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млн. рублей</a:t>
          </a:r>
          <a:endParaRPr lang="ru-RU" sz="1800" b="1" kern="1200" dirty="0">
            <a:solidFill>
              <a:schemeClr val="bg1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10800000">
        <a:off x="2236984" y="1968654"/>
        <a:ext cx="1489268" cy="2108528"/>
      </dsp:txXfrm>
    </dsp:sp>
    <dsp:sp modelId="{76C63274-2BA1-49B1-9E42-338A3499C996}">
      <dsp:nvSpPr>
        <dsp:cNvPr id="0" name=""/>
        <dsp:cNvSpPr/>
      </dsp:nvSpPr>
      <dsp:spPr>
        <a:xfrm>
          <a:off x="4326666" y="364861"/>
          <a:ext cx="1516753" cy="147110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23CD0-62FA-4714-933C-9E601FE5AF5C}">
      <dsp:nvSpPr>
        <dsp:cNvPr id="0" name=""/>
        <dsp:cNvSpPr/>
      </dsp:nvSpPr>
      <dsp:spPr>
        <a:xfrm rot="10800000">
          <a:off x="4300346" y="1958859"/>
          <a:ext cx="1543073" cy="217688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20 282,4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млн. рублей</a:t>
          </a:r>
          <a:endParaRPr lang="ru-RU" sz="1800" b="1" kern="1200" dirty="0">
            <a:solidFill>
              <a:schemeClr val="bg1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10800000">
        <a:off x="4347801" y="1958859"/>
        <a:ext cx="1448163" cy="21294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0.31426</cdr:x>
      <cdr:y>0.39299</cdr:y>
    </cdr:from>
    <cdr:to>
      <cdr:x>0.42827</cdr:x>
      <cdr:y>0.47931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 rot="20519298">
          <a:off x="2760774" y="1443223"/>
          <a:ext cx="1001557" cy="317009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3">
            <a:lumMod val="60000"/>
            <a:lumOff val="40000"/>
          </a:schemeClr>
        </a:solidFill>
        <a:ln xmlns:a="http://schemas.openxmlformats.org/drawingml/2006/main">
          <a:solidFill>
            <a:schemeClr val="accent3">
              <a:lumMod val="60000"/>
              <a:lumOff val="40000"/>
            </a:schemeClr>
          </a:solidFill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solidFill>
              <a:srgbClr val="007E39"/>
            </a:solidFill>
          </a:endParaRPr>
        </a:p>
      </cdr:txBody>
    </cdr:sp>
  </cdr:relSizeAnchor>
  <cdr:relSizeAnchor xmlns:cdr="http://schemas.openxmlformats.org/drawingml/2006/chartDrawing">
    <cdr:from>
      <cdr:x>0.60753</cdr:x>
      <cdr:y>0.13878</cdr:y>
    </cdr:from>
    <cdr:to>
      <cdr:x>0.72154</cdr:x>
      <cdr:y>0.2251</cdr:y>
    </cdr:to>
    <cdr:sp macro="" textlink="">
      <cdr:nvSpPr>
        <cdr:cNvPr id="6" name="Стрелка вправо 5"/>
        <cdr:cNvSpPr/>
      </cdr:nvSpPr>
      <cdr:spPr>
        <a:xfrm xmlns:a="http://schemas.openxmlformats.org/drawingml/2006/main" rot="20519298">
          <a:off x="5424666" y="509660"/>
          <a:ext cx="1017994" cy="317002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3">
            <a:lumMod val="40000"/>
            <a:lumOff val="60000"/>
          </a:schemeClr>
        </a:solidFill>
        <a:ln xmlns:a="http://schemas.openxmlformats.org/drawingml/2006/main">
          <a:solidFill>
            <a:schemeClr val="accent3">
              <a:lumMod val="60000"/>
              <a:lumOff val="40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007E39"/>
            </a:solidFill>
          </a:endParaRPr>
        </a:p>
      </cdr:txBody>
    </cdr:sp>
  </cdr:relSizeAnchor>
  <cdr:relSizeAnchor xmlns:cdr="http://schemas.openxmlformats.org/drawingml/2006/chartDrawing">
    <cdr:from>
      <cdr:x>0.0082</cdr:x>
      <cdr:y>0.23529</cdr:y>
    </cdr:from>
    <cdr:to>
      <cdr:x>0.41803</cdr:x>
      <cdr:y>0.35294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" y="864096"/>
          <a:ext cx="3600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+900,7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рублей или +6,7%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0.2377</cdr:x>
      <cdr:y>0.05882</cdr:y>
    </cdr:from>
    <cdr:to>
      <cdr:x>0.66393</cdr:x>
      <cdr:y>0.17647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088232" y="216024"/>
          <a:ext cx="374441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1 360,2</a:t>
          </a:r>
          <a:r>
            <a: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рублей или +9,5%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0.26305</cdr:x>
      <cdr:y>0.36653</cdr:y>
    </cdr:from>
    <cdr:to>
      <cdr:x>0.73695</cdr:x>
      <cdr:y>0.43952</cdr:y>
    </cdr:to>
    <cdr:sp macro="" textlink="">
      <cdr:nvSpPr>
        <cdr:cNvPr id="3" name="TextBox 10"/>
        <cdr:cNvSpPr txBox="1"/>
      </cdr:nvSpPr>
      <cdr:spPr>
        <a:xfrm xmlns:a="http://schemas.openxmlformats.org/drawingml/2006/main">
          <a:off x="1169952" y="3245683"/>
          <a:ext cx="2107769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3 442,3 млн. рублей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0.42343</cdr:x>
      <cdr:y>0.42384</cdr:y>
    </cdr:from>
    <cdr:to>
      <cdr:x>0.55436</cdr:x>
      <cdr:y>0.56897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40779" y="1314069"/>
          <a:ext cx="754743" cy="449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0.40884</cdr:x>
      <cdr:y>0.36424</cdr:y>
    </cdr:from>
    <cdr:to>
      <cdr:x>0.59116</cdr:x>
      <cdr:y>0.5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56667" y="1129271"/>
          <a:ext cx="1050977" cy="4209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35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863,0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0.11824</cdr:x>
      <cdr:y>0.59835</cdr:y>
    </cdr:from>
    <cdr:to>
      <cdr:x>0.25548</cdr:x>
      <cdr:y>0.67375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10911" y="3277200"/>
          <a:ext cx="941192" cy="4129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0.13745</cdr:x>
      <cdr:y>0.34698</cdr:y>
    </cdr:from>
    <cdr:to>
      <cdr:x>0.27018</cdr:x>
      <cdr:y>0.5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28412" y="1566248"/>
          <a:ext cx="896560" cy="6907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850,1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0.13402</cdr:x>
      <cdr:y>0.34038</cdr:y>
    </cdr:from>
    <cdr:to>
      <cdr:x>0.29006</cdr:x>
      <cdr:y>0.41952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92963" y="1758945"/>
          <a:ext cx="1039715" cy="408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8 372,7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0.14632</cdr:x>
      <cdr:y>0.35004</cdr:y>
    </cdr:from>
    <cdr:to>
      <cdr:x>0.29786</cdr:x>
      <cdr:y>0.42064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74920" y="1931973"/>
          <a:ext cx="1009749" cy="3896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247,9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0.17195</cdr:x>
      <cdr:y>0.35544</cdr:y>
    </cdr:from>
    <cdr:to>
      <cdr:x>0.30243</cdr:x>
      <cdr:y>0.42656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179249" y="1961736"/>
          <a:ext cx="894832" cy="392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43,2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0.1627</cdr:x>
      <cdr:y>0.33528</cdr:y>
    </cdr:from>
    <cdr:to>
      <cdr:x>0.31343</cdr:x>
      <cdr:y>0.43529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115811" y="1820247"/>
          <a:ext cx="1033706" cy="5429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14 983,2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0.16987</cdr:x>
      <cdr:y>0.32608</cdr:y>
    </cdr:from>
    <cdr:to>
      <cdr:x>0.3386</cdr:x>
      <cdr:y>0.43957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164995" y="1207340"/>
          <a:ext cx="1157151" cy="4202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760,3</a:t>
          </a: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0.16101</cdr:x>
      <cdr:y>0.31629</cdr:y>
    </cdr:from>
    <cdr:to>
      <cdr:x>0.33423</cdr:x>
      <cdr:y>0.45436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104224" y="899641"/>
          <a:ext cx="1187943" cy="3927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83,6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0.42844</cdr:x>
      <cdr:y>0.15791</cdr:y>
    </cdr:from>
    <cdr:to>
      <cdr:x>0.59051</cdr:x>
      <cdr:y>0.21514</cdr:y>
    </cdr:to>
    <cdr:sp macro="" textlink="">
      <cdr:nvSpPr>
        <cdr:cNvPr id="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38229" y="676924"/>
          <a:ext cx="1111476" cy="2453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34290" tIns="27432" rIns="34290" bIns="0" anchor="t" upright="1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600" b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1600" b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</a:t>
          </a:r>
          <a:r>
            <a:rPr lang="ru-RU" sz="1600" b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310,5</a:t>
          </a:r>
          <a:endParaRPr lang="ru-RU" sz="1600" b="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0.66092</cdr:x>
      <cdr:y>0.16553</cdr:y>
    </cdr:from>
    <cdr:to>
      <cdr:x>0.82298</cdr:x>
      <cdr:y>0.22557</cdr:y>
    </cdr:to>
    <cdr:sp macro="" textlink="">
      <cdr:nvSpPr>
        <cdr:cNvPr id="8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32618" y="709605"/>
          <a:ext cx="1111408" cy="2573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34290" tIns="27432" rIns="34290" bIns="0" anchor="t" upright="1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600" b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15 670,7</a:t>
          </a:r>
          <a:endParaRPr lang="ru-RU" sz="1600" b="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0.18946</cdr:x>
      <cdr:y>0.15225</cdr:y>
    </cdr:from>
    <cdr:to>
      <cdr:x>0.35152</cdr:x>
      <cdr:y>0.21401</cdr:y>
    </cdr:to>
    <cdr:sp macro="" textlink="">
      <cdr:nvSpPr>
        <cdr:cNvPr id="9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99329" y="652673"/>
          <a:ext cx="1111408" cy="2647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34290" tIns="27432" rIns="34290" bIns="0" anchor="t" upright="1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600" b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6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1600" b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409,8</a:t>
          </a:r>
          <a:endParaRPr lang="ru-RU" sz="1600" b="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0.11337</cdr:x>
      <cdr:y>0.34565</cdr:y>
    </cdr:from>
    <cdr:to>
      <cdr:x>0.28659</cdr:x>
      <cdr:y>0.46414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77508" y="983148"/>
          <a:ext cx="1187943" cy="3370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287,4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0.96295</cdr:x>
      <cdr:y>0.93492</cdr:y>
    </cdr:from>
    <cdr:to>
      <cdr:x>1</cdr:x>
      <cdr:y>1</cdr:y>
    </cdr:to>
    <cdr:sp macro="" textlink="">
      <cdr:nvSpPr>
        <cdr:cNvPr id="2" name="Номер слайда 4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8557146" y="3934122"/>
          <a:ext cx="329224" cy="2738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ctr" anchorCtr="0">
          <a:no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L="0" marR="0" lvl="0" indent="0" algn="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buNone/>
            <a:def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defRPr>
          </a:lvl1pPr>
          <a:lvl2pPr marL="0" marR="0" lvl="1" indent="0" algn="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buNone/>
            <a:def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defRPr>
          </a:lvl2pPr>
          <a:lvl3pPr marL="0" marR="0" lvl="2" indent="0" algn="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buNone/>
            <a:def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defRPr>
          </a:lvl3pPr>
          <a:lvl4pPr marL="0" marR="0" lvl="3" indent="0" algn="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buNone/>
            <a:def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defRPr>
          </a:lvl4pPr>
          <a:lvl5pPr marL="0" marR="0" lvl="4" indent="0" algn="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buNone/>
            <a:def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defRPr>
          </a:lvl5pPr>
          <a:lvl6pPr marL="0" marR="0" lvl="5" indent="0" algn="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buNone/>
            <a:def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defRPr>
          </a:lvl6pPr>
          <a:lvl7pPr marL="0" marR="0" lvl="6" indent="0" algn="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buNone/>
            <a:def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defRPr>
          </a:lvl7pPr>
          <a:lvl8pPr marL="0" marR="0" lvl="7" indent="0" algn="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buNone/>
            <a:def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defRPr>
          </a:lvl8pPr>
          <a:lvl9pPr marL="0" marR="0" lvl="8" indent="0" algn="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buNone/>
            <a:def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defRPr>
          </a:lvl9pPr>
        </a:lstStyle>
        <a:p xmlns:a="http://schemas.openxmlformats.org/drawingml/2006/main">
          <a:pPr marL="0" lvl="0" indent="0" algn="r" rtl="0">
            <a:spcBef>
              <a:spcPts val="0"/>
            </a:spcBef>
            <a:spcAft>
              <a:spcPts val="0"/>
            </a:spcAft>
            <a:buNone/>
          </a:pPr>
          <a:endParaRPr lang="ru-RU" sz="1000" dirty="0">
            <a:solidFill>
              <a:schemeClr val="tx1"/>
            </a:solidFill>
            <a:latin typeface="Raleway"/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0.17</cdr:x>
      <cdr:y>0.44849</cdr:y>
    </cdr:from>
    <cdr:to>
      <cdr:x>0.30333</cdr:x>
      <cdr:y>0.68585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65860" y="1727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0.10068</cdr:x>
      <cdr:y>0.36954</cdr:y>
    </cdr:from>
    <cdr:to>
      <cdr:x>0.23447</cdr:x>
      <cdr:y>0.45311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67071" y="1977653"/>
          <a:ext cx="886445" cy="447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1 386,2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0.14015</cdr:x>
      <cdr:y>0.43876</cdr:y>
    </cdr:from>
    <cdr:to>
      <cdr:x>0.26461</cdr:x>
      <cdr:y>0.57521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61149" y="1557837"/>
          <a:ext cx="853546" cy="4844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374,8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0.1109</cdr:x>
      <cdr:y>0.47046</cdr:y>
    </cdr:from>
    <cdr:to>
      <cdr:x>0.33852</cdr:x>
      <cdr:y>0.57027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16700" y="1967571"/>
          <a:ext cx="1470991" cy="4174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207,0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0.15623</cdr:x>
      <cdr:y>0.44128</cdr:y>
    </cdr:from>
    <cdr:to>
      <cdr:x>0.31819</cdr:x>
      <cdr:y>0.57031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09679" y="1832231"/>
          <a:ext cx="1046682" cy="5357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282,2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0.08065</cdr:x>
      <cdr:y>0.48448</cdr:y>
    </cdr:from>
    <cdr:to>
      <cdr:x>0.24026</cdr:x>
      <cdr:y>0.57496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53065" y="2235198"/>
          <a:ext cx="1094605" cy="4174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5389,4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0.10643</cdr:x>
      <cdr:y>0.4281</cdr:y>
    </cdr:from>
    <cdr:to>
      <cdr:x>0.26604</cdr:x>
      <cdr:y>0.55853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29886" y="1986719"/>
          <a:ext cx="1094605" cy="6053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3 112,3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0.11742</cdr:x>
      <cdr:y>0.43697</cdr:y>
    </cdr:from>
    <cdr:to>
      <cdr:x>0.26763</cdr:x>
      <cdr:y>0.5137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62086" y="2082559"/>
          <a:ext cx="974903" cy="3656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370,4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0.76347</cdr:x>
      <cdr:y>0.02584</cdr:y>
    </cdr:from>
    <cdr:to>
      <cdr:x>0.96305</cdr:x>
      <cdr:y>0.0983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4955498" y="98761"/>
          <a:ext cx="12954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0.76347</cdr:x>
      <cdr:y>0.02584</cdr:y>
    </cdr:from>
    <cdr:to>
      <cdr:x>0.96305</cdr:x>
      <cdr:y>0.0983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4955498" y="98761"/>
          <a:ext cx="12954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0.76347</cdr:x>
      <cdr:y>0.02584</cdr:y>
    </cdr:from>
    <cdr:to>
      <cdr:x>0.96305</cdr:x>
      <cdr:y>0.0983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4955498" y="98761"/>
          <a:ext cx="12954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0.76347</cdr:x>
      <cdr:y>0.02584</cdr:y>
    </cdr:from>
    <cdr:to>
      <cdr:x>0.96305</cdr:x>
      <cdr:y>0.0983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4955498" y="98761"/>
          <a:ext cx="12954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0.76347</cdr:x>
      <cdr:y>0.02584</cdr:y>
    </cdr:from>
    <cdr:to>
      <cdr:x>0.96305</cdr:x>
      <cdr:y>0.0983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4955498" y="98761"/>
          <a:ext cx="12954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0.76347</cdr:x>
      <cdr:y>0.02584</cdr:y>
    </cdr:from>
    <cdr:to>
      <cdr:x>0.96305</cdr:x>
      <cdr:y>0.0983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4955498" y="98761"/>
          <a:ext cx="12954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0.35442</cdr:x>
      <cdr:y>0.26806</cdr:y>
    </cdr:from>
    <cdr:to>
      <cdr:x>0.79076</cdr:x>
      <cdr:y>0.30267</cdr:y>
    </cdr:to>
    <cdr:sp macro="" textlink="">
      <cdr:nvSpPr>
        <cdr:cNvPr id="3" name="TextBox 10"/>
        <cdr:cNvSpPr txBox="1"/>
      </cdr:nvSpPr>
      <cdr:spPr>
        <a:xfrm xmlns:a="http://schemas.openxmlformats.org/drawingml/2006/main">
          <a:off x="1979867" y="2860671"/>
          <a:ext cx="243751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7 053,8 млн. рублей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82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52" y="0"/>
            <a:ext cx="2945659" cy="4982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754E5-8729-41BA-BD05-5B6CC7598220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31608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52" y="9431608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ED283-8297-4B92-8EDF-92BB50336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1940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82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2" y="0"/>
            <a:ext cx="2945659" cy="4982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7B3D0-3341-43FB-A608-D4CBFB4033D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457450" y="1241425"/>
            <a:ext cx="1882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31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1608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2" y="9431608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0BCDE-D8B6-496F-B98F-5F9EC1716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5723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501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976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09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57450" y="1241425"/>
            <a:ext cx="1882775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1855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93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1288" y="1160463"/>
            <a:ext cx="1760537" cy="31321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D52E0-C87F-4FFD-A4FB-46B6027BE40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75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524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554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649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646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969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4805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4949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2770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4014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2142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8673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2599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2247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5933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04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667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9311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3180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6578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4081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6210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411413" y="1347788"/>
            <a:ext cx="2044700" cy="36369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D52E0-C87F-4FFD-A4FB-46B6027BE400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1028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7464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627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9090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473325" y="1247775"/>
            <a:ext cx="1895475" cy="33670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D52E0-C87F-4FFD-A4FB-46B6027BE400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4029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473325" y="1247775"/>
            <a:ext cx="1895475" cy="33670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D52E0-C87F-4FFD-A4FB-46B6027BE400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712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3436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094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9099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7499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6452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0022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0893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6946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0759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1986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52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99299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7932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51976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08894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76352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988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8647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10751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66345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66071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D52E0-C87F-4FFD-A4FB-46B6027BE400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31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28395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496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27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341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824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A6B5-C09D-41F7-8B70-2873304A2278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27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A6B5-C09D-41F7-8B70-2873304A2278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03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A6B5-C09D-41F7-8B70-2873304A2278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7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A6B5-C09D-41F7-8B70-2873304A2278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0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A6B5-C09D-41F7-8B70-2873304A2278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93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A6B5-C09D-41F7-8B70-2873304A2278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12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A6B5-C09D-41F7-8B70-2873304A2278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6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A6B5-C09D-41F7-8B70-2873304A2278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3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A6B5-C09D-41F7-8B70-2873304A2278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09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A6B5-C09D-41F7-8B70-2873304A2278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47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A6B5-C09D-41F7-8B70-2873304A2278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0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2A6B5-C09D-41F7-8B70-2873304A2278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73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wmf"/><Relationship Id="rId5" Type="http://schemas.openxmlformats.org/officeDocument/2006/relationships/chart" Target="../charts/chart1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4.xml"/><Relationship Id="rId2" Type="http://schemas.openxmlformats.org/officeDocument/2006/relationships/control" Target="../activeX/activeX8.xml"/><Relationship Id="rId1" Type="http://schemas.openxmlformats.org/officeDocument/2006/relationships/vmlDrawing" Target="../drawings/vmlDrawing8.v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12.wmf"/><Relationship Id="rId4" Type="http://schemas.openxmlformats.org/officeDocument/2006/relationships/notesSlide" Target="../notesSlides/notesSlide13.xml"/><Relationship Id="rId9" Type="http://schemas.microsoft.com/office/2007/relationships/diagramDrawing" Target="../diagrams/drawin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wmf"/><Relationship Id="rId2" Type="http://schemas.openxmlformats.org/officeDocument/2006/relationships/control" Target="../activeX/activeX9.xml"/><Relationship Id="rId1" Type="http://schemas.openxmlformats.org/officeDocument/2006/relationships/vmlDrawing" Target="../drawings/vmlDrawing9.vml"/><Relationship Id="rId6" Type="http://schemas.openxmlformats.org/officeDocument/2006/relationships/chart" Target="../charts/chart17.xml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8.wmf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12" Type="http://schemas.openxmlformats.org/officeDocument/2006/relationships/image" Target="../media/image23.png"/><Relationship Id="rId2" Type="http://schemas.openxmlformats.org/officeDocument/2006/relationships/control" Target="../activeX/activeX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chart" Target="../charts/chart31.xml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35.xml"/><Relationship Id="rId9" Type="http://schemas.microsoft.com/office/2007/relationships/hdphoto" Target="../media/hdphoto2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jpeg"/><Relationship Id="rId12" Type="http://schemas.openxmlformats.org/officeDocument/2006/relationships/image" Target="../media/image29.wmf"/><Relationship Id="rId2" Type="http://schemas.openxmlformats.org/officeDocument/2006/relationships/control" Target="../activeX/activeX1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png"/><Relationship Id="rId11" Type="http://schemas.openxmlformats.org/officeDocument/2006/relationships/image" Target="../media/image36.jpg"/><Relationship Id="rId5" Type="http://schemas.openxmlformats.org/officeDocument/2006/relationships/image" Target="../media/image30.jpg"/><Relationship Id="rId10" Type="http://schemas.openxmlformats.org/officeDocument/2006/relationships/image" Target="../media/image35.jpg"/><Relationship Id="rId4" Type="http://schemas.openxmlformats.org/officeDocument/2006/relationships/notesSlide" Target="../notesSlides/notesSlide37.xml"/><Relationship Id="rId9" Type="http://schemas.openxmlformats.org/officeDocument/2006/relationships/image" Target="../media/image34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7.wmf"/><Relationship Id="rId4" Type="http://schemas.openxmlformats.org/officeDocument/2006/relationships/notesSlide" Target="../notesSlides/notesSlide4.xml"/><Relationship Id="rId9" Type="http://schemas.microsoft.com/office/2007/relationships/diagramDrawing" Target="../diagrams/drawing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slideLayout" Target="../slideLayouts/slideLayout2.xml"/><Relationship Id="rId7" Type="http://schemas.openxmlformats.org/officeDocument/2006/relationships/chart" Target="../charts/chart4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wmf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883920"/>
            <a:ext cx="6858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sz="2200" b="1" dirty="0" smtClean="0">
                <a:latin typeface="Times New Roman" pitchFamily="18" charset="0"/>
              </a:rPr>
              <a:t>Администрация </a:t>
            </a:r>
            <a:r>
              <a:rPr lang="ru-RU" sz="2200" b="1" dirty="0">
                <a:latin typeface="Times New Roman" pitchFamily="18" charset="0"/>
              </a:rPr>
              <a:t>городского округа город Уфа</a:t>
            </a:r>
          </a:p>
          <a:p>
            <a:pPr algn="ctr" eaLnBrk="1" hangingPunct="1">
              <a:spcBef>
                <a:spcPts val="0"/>
              </a:spcBef>
            </a:pPr>
            <a:r>
              <a:rPr lang="ru-RU" sz="2200" b="1" dirty="0">
                <a:latin typeface="Times New Roman" pitchFamily="18" charset="0"/>
              </a:rPr>
              <a:t>Республики Башкортостан </a:t>
            </a:r>
          </a:p>
        </p:txBody>
      </p:sp>
      <p:pic>
        <p:nvPicPr>
          <p:cNvPr id="6" name="Picture 4" descr="обложка_2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1" t="11890" r="30998" b="60826"/>
          <a:stretch>
            <a:fillRect/>
          </a:stretch>
        </p:blipFill>
        <p:spPr bwMode="auto">
          <a:xfrm>
            <a:off x="2588560" y="3813628"/>
            <a:ext cx="1961461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-3" y="6805347"/>
            <a:ext cx="6858001" cy="265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 smtClean="0">
                <a:latin typeface="Times New Roman" pitchFamily="18" charset="0"/>
              </a:rPr>
              <a:t>ОТЧЁТ ДЛЯ ГРАЖДАН</a:t>
            </a:r>
          </a:p>
          <a:p>
            <a:pPr algn="ctr" eaLnBrk="1" hangingPunct="1"/>
            <a:endParaRPr lang="ru-RU" b="1" dirty="0" smtClean="0">
              <a:latin typeface="Times New Roman" pitchFamily="18" charset="0"/>
            </a:endParaRPr>
          </a:p>
          <a:p>
            <a:pPr algn="ctr" eaLnBrk="1" hangingPunct="1"/>
            <a:r>
              <a:rPr lang="ru-RU" b="1" dirty="0" smtClean="0">
                <a:latin typeface="Times New Roman" pitchFamily="18" charset="0"/>
              </a:rPr>
              <a:t> к проекту решения Совета </a:t>
            </a:r>
            <a:r>
              <a:rPr lang="ru-RU" b="1" dirty="0">
                <a:latin typeface="Times New Roman" pitchFamily="18" charset="0"/>
              </a:rPr>
              <a:t>городского округа город </a:t>
            </a:r>
            <a:r>
              <a:rPr lang="ru-RU" b="1" dirty="0" smtClean="0">
                <a:latin typeface="Times New Roman" pitchFamily="18" charset="0"/>
              </a:rPr>
              <a:t>Уфа                       Республики Башкортостан</a:t>
            </a:r>
          </a:p>
          <a:p>
            <a:pPr algn="ctr" eaLnBrk="1" hangingPunct="1"/>
            <a:r>
              <a:rPr lang="ru-RU" b="1" dirty="0" smtClean="0">
                <a:latin typeface="Times New Roman" pitchFamily="18" charset="0"/>
              </a:rPr>
              <a:t>«Об отчёте об исполнении бюджета городского округа город Уфа Республики Башкортостан за 2021 год»</a:t>
            </a:r>
            <a:endParaRPr lang="en-US" b="1" dirty="0" smtClean="0">
              <a:latin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373" name="SapphireHiddenControl" r:id="rId2" imgW="4572000" imgH="3048120"/>
        </mc:Choice>
        <mc:Fallback>
          <p:control name="SapphireHiddenControl" r:id="rId2" imgW="4572000" imgH="3048120">
            <p:pic>
              <p:nvPicPr>
                <p:cNvPr id="2" name="SapphireHiddenControl" hidden="1"/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0" y="0"/>
                  <a:ext cx="4572000" cy="30480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6532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86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cap="all" dirty="0" smtClean="0">
                <a:solidFill>
                  <a:srgbClr val="00B8A0"/>
                </a:solidFill>
                <a:latin typeface="Times New Roman" pitchFamily="18" charset="0"/>
                <a:cs typeface="Times New Roman" pitchFamily="18" charset="0"/>
              </a:rPr>
              <a:t>Объём и структура налоговых</a:t>
            </a:r>
          </a:p>
          <a:p>
            <a:pPr algn="ctr"/>
            <a:r>
              <a:rPr lang="ru-RU" sz="2200" b="1" cap="all" dirty="0" smtClean="0">
                <a:solidFill>
                  <a:srgbClr val="00B8A0"/>
                </a:solidFill>
                <a:latin typeface="Times New Roman" pitchFamily="18" charset="0"/>
                <a:cs typeface="Times New Roman" pitchFamily="18" charset="0"/>
              </a:rPr>
              <a:t>доходов бюджета городского округа</a:t>
            </a:r>
            <a:endParaRPr lang="ru-RU" sz="2200" b="1" cap="all" dirty="0">
              <a:solidFill>
                <a:srgbClr val="00B8A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10578314"/>
              </p:ext>
            </p:extLst>
          </p:nvPr>
        </p:nvGraphicFramePr>
        <p:xfrm>
          <a:off x="0" y="952703"/>
          <a:ext cx="6858000" cy="3529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21526747"/>
              </p:ext>
            </p:extLst>
          </p:nvPr>
        </p:nvGraphicFramePr>
        <p:xfrm>
          <a:off x="0" y="4619466"/>
          <a:ext cx="6858000" cy="3822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75199977"/>
              </p:ext>
            </p:extLst>
          </p:nvPr>
        </p:nvGraphicFramePr>
        <p:xfrm>
          <a:off x="0" y="8579369"/>
          <a:ext cx="6858000" cy="3612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8265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2406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cap="all" dirty="0" smtClean="0">
                <a:solidFill>
                  <a:srgbClr val="00B8A0"/>
                </a:solidFill>
                <a:latin typeface="Times New Roman" pitchFamily="18" charset="0"/>
                <a:cs typeface="Times New Roman" pitchFamily="18" charset="0"/>
              </a:rPr>
              <a:t>Объём </a:t>
            </a:r>
            <a:r>
              <a:rPr lang="ru-RU" sz="2200" b="1" cap="all" dirty="0">
                <a:solidFill>
                  <a:srgbClr val="00B8A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200" b="1" cap="all" dirty="0" smtClean="0">
                <a:solidFill>
                  <a:srgbClr val="00B8A0"/>
                </a:solidFill>
                <a:latin typeface="Times New Roman" pitchFamily="18" charset="0"/>
                <a:cs typeface="Times New Roman" pitchFamily="18" charset="0"/>
              </a:rPr>
              <a:t> структура неналоговых  </a:t>
            </a:r>
            <a:endParaRPr lang="ru-RU" sz="2200" b="1" cap="all" dirty="0">
              <a:solidFill>
                <a:srgbClr val="00B8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cap="all" dirty="0" smtClean="0">
                <a:solidFill>
                  <a:srgbClr val="00B8A0"/>
                </a:solidFill>
                <a:latin typeface="Times New Roman" pitchFamily="18" charset="0"/>
                <a:cs typeface="Times New Roman" pitchFamily="18" charset="0"/>
              </a:rPr>
              <a:t>доходов бюджета городского округа</a:t>
            </a:r>
            <a:endParaRPr lang="ru-RU" sz="2200" b="1" cap="all" dirty="0">
              <a:solidFill>
                <a:srgbClr val="00B8A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78230887"/>
              </p:ext>
            </p:extLst>
          </p:nvPr>
        </p:nvGraphicFramePr>
        <p:xfrm>
          <a:off x="0" y="8369507"/>
          <a:ext cx="6858000" cy="3822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699463232"/>
              </p:ext>
            </p:extLst>
          </p:nvPr>
        </p:nvGraphicFramePr>
        <p:xfrm>
          <a:off x="0" y="4673600"/>
          <a:ext cx="6858000" cy="3393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93205767"/>
              </p:ext>
            </p:extLst>
          </p:nvPr>
        </p:nvGraphicFramePr>
        <p:xfrm>
          <a:off x="0" y="991847"/>
          <a:ext cx="6823023" cy="3822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9129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oogle Shape;101;ge146dd5aef_1_0"/>
          <p:cNvGraphicFramePr/>
          <p:nvPr>
            <p:extLst>
              <p:ext uri="{D42A27DB-BD31-4B8C-83A1-F6EECF244321}">
                <p14:modId xmlns:p14="http://schemas.microsoft.com/office/powerpoint/2010/main" val="2701799531"/>
              </p:ext>
            </p:extLst>
          </p:nvPr>
        </p:nvGraphicFramePr>
        <p:xfrm>
          <a:off x="3148116" y="4659090"/>
          <a:ext cx="3568631" cy="359160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18970"/>
                <a:gridCol w="794361"/>
                <a:gridCol w="755300"/>
              </a:tblGrid>
              <a:tr h="61116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aleway"/>
                          <a:cs typeface="Times New Roman" panose="02020603050405020304" pitchFamily="18" charset="0"/>
                          <a:sym typeface="Raleway"/>
                        </a:rPr>
                        <a:t>Вид дохода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aleway"/>
                        <a:cs typeface="Times New Roman" panose="02020603050405020304" pitchFamily="18" charset="0"/>
                        <a:sym typeface="Raleway"/>
                      </a:endParaRPr>
                    </a:p>
                  </a:txBody>
                  <a:tcPr marL="10800" marR="10800" marT="10800" marB="10800" anchor="ctr">
                    <a:lnL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млн.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Уд.вес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доходах, 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30350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aleway"/>
                          <a:cs typeface="Times New Roman" panose="02020603050405020304" pitchFamily="18" charset="0"/>
                          <a:sym typeface="Raleway"/>
                        </a:rPr>
                        <a:t> Налоговые доходы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aleway"/>
                        <a:cs typeface="Times New Roman" panose="02020603050405020304" pitchFamily="18" charset="0"/>
                        <a:sym typeface="Raleway"/>
                      </a:endParaRPr>
                    </a:p>
                  </a:txBody>
                  <a:tcPr marL="10800" marR="10800" marT="10800" marB="10800">
                    <a:lnL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12 227,5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350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aleway"/>
                          <a:cs typeface="Times New Roman" panose="02020603050405020304" pitchFamily="18" charset="0"/>
                          <a:sym typeface="Raleway"/>
                        </a:rPr>
                        <a:t> Неналоговые доходы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aleway"/>
                        <a:cs typeface="Times New Roman" panose="02020603050405020304" pitchFamily="18" charset="0"/>
                        <a:sym typeface="Raleway"/>
                      </a:endParaRPr>
                    </a:p>
                  </a:txBody>
                  <a:tcPr marL="10800" marR="10800" marT="10800" marB="10800">
                    <a:lnL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3 443,3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350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aleway"/>
                          <a:cs typeface="Times New Roman" panose="02020603050405020304" pitchFamily="18" charset="0"/>
                          <a:sym typeface="Raleway"/>
                        </a:rPr>
                        <a:t> Дотации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aleway"/>
                        <a:cs typeface="Times New Roman" panose="02020603050405020304" pitchFamily="18" charset="0"/>
                        <a:sym typeface="Raleway"/>
                      </a:endParaRPr>
                    </a:p>
                  </a:txBody>
                  <a:tcPr marL="10800" marR="10800" marT="10800" marB="10800">
                    <a:lnL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350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aleway"/>
                          <a:cs typeface="Times New Roman" panose="02020603050405020304" pitchFamily="18" charset="0"/>
                          <a:sym typeface="Raleway"/>
                        </a:rPr>
                        <a:t> Субсидии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aleway"/>
                        <a:cs typeface="Times New Roman" panose="02020603050405020304" pitchFamily="18" charset="0"/>
                        <a:sym typeface="Raleway"/>
                      </a:endParaRPr>
                    </a:p>
                  </a:txBody>
                  <a:tcPr marL="10800" marR="10800" marT="10800" marB="10800">
                    <a:lnL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7 053,8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350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aleway"/>
                          <a:cs typeface="Times New Roman" panose="02020603050405020304" pitchFamily="18" charset="0"/>
                          <a:sym typeface="Raleway"/>
                        </a:rPr>
                        <a:t> Субвенции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aleway"/>
                        <a:cs typeface="Times New Roman" panose="02020603050405020304" pitchFamily="18" charset="0"/>
                        <a:sym typeface="Raleway"/>
                      </a:endParaRPr>
                    </a:p>
                  </a:txBody>
                  <a:tcPr marL="10800" marR="10800" marT="10800" marB="10800">
                    <a:lnL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9 407,9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854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aleway"/>
                          <a:cs typeface="Times New Roman" panose="02020603050405020304" pitchFamily="18" charset="0"/>
                          <a:sym typeface="Raleway"/>
                        </a:rPr>
                        <a:t> Иные межбюджетные  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aleway"/>
                          <a:cs typeface="Times New Roman" panose="02020603050405020304" pitchFamily="18" charset="0"/>
                          <a:sym typeface="Raleway"/>
                        </a:rPr>
                        <a:t> трансферты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aleway"/>
                        <a:cs typeface="Times New Roman" panose="02020603050405020304" pitchFamily="18" charset="0"/>
                        <a:sym typeface="Raleway"/>
                      </a:endParaRPr>
                    </a:p>
                  </a:txBody>
                  <a:tcPr marL="10800" marR="10800" marT="10800" marB="10800">
                    <a:lnL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3 442,3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854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aleway"/>
                          <a:cs typeface="Times New Roman" panose="02020603050405020304" pitchFamily="18" charset="0"/>
                          <a:sym typeface="Raleway"/>
                        </a:rPr>
                        <a:t> Прочие безвозмездные 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aleway"/>
                          <a:cs typeface="Times New Roman" panose="02020603050405020304" pitchFamily="18" charset="0"/>
                          <a:sym typeface="Raleway"/>
                        </a:rPr>
                        <a:t> поступления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aleway"/>
                        <a:cs typeface="Times New Roman" panose="02020603050405020304" pitchFamily="18" charset="0"/>
                        <a:sym typeface="Raleway"/>
                      </a:endParaRPr>
                    </a:p>
                  </a:txBody>
                  <a:tcPr marL="10800" marR="10800" marT="10800" marB="10800">
                    <a:lnL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350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aleway"/>
                          <a:cs typeface="Times New Roman" panose="02020603050405020304" pitchFamily="18" charset="0"/>
                          <a:sym typeface="Raleway"/>
                        </a:rPr>
                        <a:t> Доходы от возврата остатков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aleway"/>
                        <a:cs typeface="Times New Roman" panose="02020603050405020304" pitchFamily="18" charset="0"/>
                        <a:sym typeface="Raleway"/>
                      </a:endParaRPr>
                    </a:p>
                  </a:txBody>
                  <a:tcPr marL="10800" marR="10800" marT="10800" marB="10800">
                    <a:lnL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-83,0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Google Shape;106;ge146dd5aef_1_0"/>
          <p:cNvSpPr/>
          <p:nvPr/>
        </p:nvSpPr>
        <p:spPr>
          <a:xfrm>
            <a:off x="2711837" y="5007740"/>
            <a:ext cx="475768" cy="301866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/>
          </a:p>
        </p:txBody>
      </p:sp>
      <p:sp>
        <p:nvSpPr>
          <p:cNvPr id="20" name="Google Shape;246;p2"/>
          <p:cNvSpPr txBox="1"/>
          <p:nvPr/>
        </p:nvSpPr>
        <p:spPr>
          <a:xfrm>
            <a:off x="202026" y="4537270"/>
            <a:ext cx="2853076" cy="78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Налоговые и неналоговые доходы</a:t>
            </a:r>
            <a:endParaRPr lang="ru-RU" sz="14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ctr">
              <a:buClr>
                <a:srgbClr val="000000"/>
              </a:buClr>
              <a:buSzPts val="1800"/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15 670,8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млн. рублей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</a:t>
            </a:r>
            <a:r>
              <a:rPr lang="ru-RU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43,6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%)</a:t>
            </a:r>
            <a:endParaRPr sz="1400" b="1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2" name="Google Shape;246;p2"/>
          <p:cNvSpPr txBox="1"/>
          <p:nvPr/>
        </p:nvSpPr>
        <p:spPr>
          <a:xfrm>
            <a:off x="329777" y="7573175"/>
            <a:ext cx="2548720" cy="569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Безвозмездные поступления</a:t>
            </a:r>
            <a:endParaRPr lang="ru-RU" sz="14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ctr">
              <a:buClr>
                <a:srgbClr val="000000"/>
              </a:buClr>
              <a:buSzPts val="1800"/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20 235,2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млн. рублей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(56,4%)</a:t>
            </a:r>
            <a:endParaRPr sz="1400" b="1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aphicFrame>
        <p:nvGraphicFramePr>
          <p:cNvPr id="6" name="Диаграмма 5"/>
          <p:cNvGraphicFramePr/>
          <p:nvPr>
            <p:extLst/>
          </p:nvPr>
        </p:nvGraphicFramePr>
        <p:xfrm>
          <a:off x="202026" y="5190769"/>
          <a:ext cx="3107666" cy="2303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0" y="457696"/>
            <a:ext cx="6858000" cy="93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ru-RU" sz="2200" b="1" cap="all" dirty="0">
                <a:solidFill>
                  <a:srgbClr val="00B8A0"/>
                </a:solidFill>
                <a:cs typeface="Times New Roman" panose="02020603050405020304" pitchFamily="18" charset="0"/>
              </a:rPr>
              <a:t>ИСПОЛНЕНИЕ ДОХОДНОЙ ЧАСТИ БЮДЖЕТА </a:t>
            </a:r>
          </a:p>
          <a:p>
            <a:pPr algn="ctr" eaLnBrk="0" hangingPunct="0"/>
            <a:r>
              <a:rPr lang="ru-RU" sz="2200" b="1" cap="all" dirty="0">
                <a:solidFill>
                  <a:srgbClr val="00B8A0"/>
                </a:solidFill>
                <a:cs typeface="Times New Roman" panose="02020603050405020304" pitchFamily="18" charset="0"/>
              </a:rPr>
              <a:t>ГОРОДСКОГО ОКРУГА </a:t>
            </a:r>
            <a:r>
              <a:rPr lang="ru-RU" sz="2200" b="1" cap="all" dirty="0" smtClean="0">
                <a:solidFill>
                  <a:srgbClr val="00B8A0"/>
                </a:solidFill>
                <a:cs typeface="Times New Roman" panose="02020603050405020304" pitchFamily="18" charset="0"/>
              </a:rPr>
              <a:t>ЗА </a:t>
            </a:r>
            <a:r>
              <a:rPr lang="ru-RU" sz="2200" b="1" cap="all" dirty="0">
                <a:solidFill>
                  <a:srgbClr val="00B8A0"/>
                </a:solidFill>
                <a:cs typeface="Times New Roman" panose="02020603050405020304" pitchFamily="18" charset="0"/>
              </a:rPr>
              <a:t>2021 ГОД </a:t>
            </a:r>
          </a:p>
        </p:txBody>
      </p:sp>
      <p:sp>
        <p:nvSpPr>
          <p:cNvPr id="19" name="Google Shape;108;ge146dd5aef_1_0"/>
          <p:cNvSpPr txBox="1"/>
          <p:nvPr/>
        </p:nvSpPr>
        <p:spPr>
          <a:xfrm>
            <a:off x="954260" y="6089562"/>
            <a:ext cx="129975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35 906,0</a:t>
            </a:r>
          </a:p>
          <a:p>
            <a:pPr lvl="0" algn="ctr">
              <a:lnSpc>
                <a:spcPct val="80000"/>
              </a:lnSpc>
            </a:pPr>
            <a:r>
              <a:rPr lang="ru-RU" sz="1200" b="1" dirty="0">
                <a:solidFill>
                  <a:schemeClr val="dk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млн. рублей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324" name="SapphireHiddenControl" r:id="rId2" imgW="4572000" imgH="3048120"/>
        </mc:Choice>
        <mc:Fallback>
          <p:control name="SapphireHiddenControl" r:id="rId2" imgW="4572000" imgH="3048120">
            <p:pic>
              <p:nvPicPr>
                <p:cNvPr id="2" name="SapphireHiddenControl" hidden="1"/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0" y="4167189"/>
                  <a:ext cx="4572000" cy="305038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7169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9704" y="966554"/>
            <a:ext cx="640829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80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бюджет городского округа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 году поступило доходов в виде межбюджетных трансфертов из вышестоящих бюджетов в общей сумме 20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282,4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рублей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151285"/>
            <a:ext cx="6858000" cy="45461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3200" b="1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2200" dirty="0"/>
              <a:t>БЕЗВОЗМЕЗДНЫЕ ПОСТУПЛЕНИЯ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2119986"/>
            <a:ext cx="6857999" cy="45461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3200" b="1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2200" dirty="0" smtClean="0"/>
              <a:t>СТРУКТУРА </a:t>
            </a:r>
            <a:r>
              <a:rPr lang="ru-RU" sz="2200" dirty="0"/>
              <a:t>БЕЗВОЗМЕЗДНЫХ ПОСТУПЛЕНИЙ</a:t>
            </a:r>
          </a:p>
        </p:txBody>
      </p:sp>
      <p:sp>
        <p:nvSpPr>
          <p:cNvPr id="16" name="TextBox 2"/>
          <p:cNvSpPr txBox="1"/>
          <p:nvPr/>
        </p:nvSpPr>
        <p:spPr>
          <a:xfrm>
            <a:off x="5485694" y="2743555"/>
            <a:ext cx="1368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750096"/>
              </p:ext>
            </p:extLst>
          </p:nvPr>
        </p:nvGraphicFramePr>
        <p:xfrm>
          <a:off x="718433" y="5956578"/>
          <a:ext cx="5843420" cy="4278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Прямоугольная выноска 12"/>
          <p:cNvSpPr/>
          <p:nvPr/>
        </p:nvSpPr>
        <p:spPr bwMode="auto">
          <a:xfrm>
            <a:off x="777721" y="9266385"/>
            <a:ext cx="1589380" cy="692495"/>
          </a:xfrm>
          <a:prstGeom prst="wedgeRectCallout">
            <a:avLst>
              <a:gd name="adj1" fmla="val -8923"/>
              <a:gd name="adj2" fmla="val -112845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sp>
        <p:nvSpPr>
          <p:cNvPr id="15" name="Прямоугольная выноска 14"/>
          <p:cNvSpPr/>
          <p:nvPr/>
        </p:nvSpPr>
        <p:spPr bwMode="auto">
          <a:xfrm>
            <a:off x="2893930" y="9266385"/>
            <a:ext cx="1551714" cy="695828"/>
          </a:xfrm>
          <a:prstGeom prst="wedgeRectCallout">
            <a:avLst>
              <a:gd name="adj1" fmla="val -8418"/>
              <a:gd name="adj2" fmla="val -111995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sp>
        <p:nvSpPr>
          <p:cNvPr id="14" name="Прямоугольная выноска 13"/>
          <p:cNvSpPr/>
          <p:nvPr/>
        </p:nvSpPr>
        <p:spPr bwMode="auto">
          <a:xfrm>
            <a:off x="5045111" y="9266385"/>
            <a:ext cx="1516742" cy="695828"/>
          </a:xfrm>
          <a:prstGeom prst="wedgeRectCallout">
            <a:avLst>
              <a:gd name="adj1" fmla="val -8659"/>
              <a:gd name="adj2" fmla="val -117946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2021 год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939284"/>
              </p:ext>
            </p:extLst>
          </p:nvPr>
        </p:nvGraphicFramePr>
        <p:xfrm>
          <a:off x="449704" y="3116394"/>
          <a:ext cx="6026739" cy="2185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3979"/>
                <a:gridCol w="1017842"/>
                <a:gridCol w="972268"/>
                <a:gridCol w="1002650"/>
              </a:tblGrid>
              <a:tr h="82822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межбюджетных трансфертов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937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1 961,9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1 420,3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9375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7 233,4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6 347,9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7 053,8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9375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8 008,2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8 145,1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9 407,9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4280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2 487,4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3 065,0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3 442,3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2140" name="SapphireHiddenControl" r:id="rId2" imgW="4572000" imgH="3048120"/>
        </mc:Choice>
        <mc:Fallback>
          <p:control name="SapphireHiddenControl" r:id="rId2" imgW="4572000" imgH="3048120">
            <p:pic>
              <p:nvPicPr>
                <p:cNvPr id="3" name="SapphireHiddenControl" hidden="1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0" y="0"/>
                  <a:ext cx="4572000" cy="30480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5179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5417" y="967379"/>
            <a:ext cx="615548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В бюджет городского округа город Уфа Республики Башкортостан в 2021 году поступило доходов в виде межбюджетных трансфертов из вышестоящих бюджетов в общей сумме 20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282,4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руб.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3400" algn="just"/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Дотации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межбюджетные трансферты, предоставляемые на безвозмездной и безвозвратной основе без конкретной цели и условий их использования.</a:t>
            </a:r>
          </a:p>
          <a:p>
            <a:pPr indent="533400" algn="just"/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целевыми средствами, предоставляемыми из бюджета Республики Башкортостан бюджету городского округа на решение приоритетных задач, определенных на федеральном и региональном уровнях, на условиях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(например – переселение граждан из аварийного жилищного фонда, строительство и реконструкция объектов муниципальной собственности, проведение кадастровых работ и пр.)</a:t>
            </a:r>
          </a:p>
          <a:p>
            <a:pPr indent="533400" algn="just"/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Субвенции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межбюджетные трансферты, предоставляемые на безвозмездной и безвозвратной основе на осуществление определенных целевых расходов по переданным полномочиям.</a:t>
            </a:r>
          </a:p>
          <a:p>
            <a:pPr indent="533400" algn="just"/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Иные межбюджетные трансферты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предоставляются в случае и порядке, предусмотренных законами Республики Башкортостан на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осуществление части полномочий по решению вопросов местного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значения в соответствии с заключенными договорами.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04772"/>
            <a:ext cx="6858000" cy="8168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3200" b="1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2200" dirty="0" smtClean="0"/>
              <a:t>БЕЗВОЗМЕЗДНЫЕ ПОСТУПЛЕНИЯ </a:t>
            </a:r>
            <a:r>
              <a:rPr lang="ru-RU" sz="2200" dirty="0"/>
              <a:t>ИЗ ВЫШЕСТОЯЩИХ БЮДЖЕТОВ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589865026"/>
              </p:ext>
            </p:extLst>
          </p:nvPr>
        </p:nvGraphicFramePr>
        <p:xfrm>
          <a:off x="808098" y="5809626"/>
          <a:ext cx="2944696" cy="4002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640772477"/>
              </p:ext>
            </p:extLst>
          </p:nvPr>
        </p:nvGraphicFramePr>
        <p:xfrm>
          <a:off x="829017" y="5809626"/>
          <a:ext cx="5847554" cy="2473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Google Shape;108;ge146dd5aef_1_0"/>
          <p:cNvSpPr txBox="1"/>
          <p:nvPr/>
        </p:nvSpPr>
        <p:spPr>
          <a:xfrm>
            <a:off x="2927554" y="6800035"/>
            <a:ext cx="1692322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2000" b="1" dirty="0" smtClean="0">
                <a:solidFill>
                  <a:schemeClr val="dk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20 282,4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22796" y="8344529"/>
            <a:ext cx="3101833" cy="59480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Raleway"/>
              </a:rPr>
              <a:t>Субвенции – 46%</a:t>
            </a:r>
            <a:endParaRPr lang="ru-RU" sz="1600" b="1" dirty="0">
              <a:solidFill>
                <a:schemeClr val="tx1"/>
              </a:solidFill>
              <a:latin typeface="Raleway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22797" y="9945345"/>
            <a:ext cx="3101833" cy="6220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Raleway"/>
              </a:rPr>
              <a:t>Иные межбюджетные трансферты – 17%</a:t>
            </a:r>
            <a:endParaRPr lang="ru-RU" sz="1600" b="1" dirty="0">
              <a:latin typeface="Raleway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222797" y="10767576"/>
            <a:ext cx="3101834" cy="64886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Raleway"/>
              </a:rPr>
              <a:t>Дотации – 2%</a:t>
            </a:r>
            <a:endParaRPr lang="ru-RU" sz="1600" b="1" dirty="0">
              <a:solidFill>
                <a:schemeClr val="tx1"/>
              </a:solidFill>
              <a:latin typeface="Raleway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222799" y="9145454"/>
            <a:ext cx="3101833" cy="59975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Raleway"/>
              </a:rPr>
              <a:t>Субсидии – 35%</a:t>
            </a:r>
            <a:endParaRPr lang="ru-RU" sz="1600" b="1" dirty="0">
              <a:solidFill>
                <a:schemeClr val="tx1"/>
              </a:solidFill>
              <a:latin typeface="Raleway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5417" y="5280339"/>
            <a:ext cx="6381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>
                <a:solidFill>
                  <a:srgbClr val="00B8A0"/>
                </a:solidFill>
                <a:cs typeface="Times New Roman" panose="02020603050405020304" pitchFamily="18" charset="0"/>
              </a:rPr>
              <a:t>ОБЪЕМ МЕЖБЮДЖЕТНЫХ ТРАНСФЕРТОВ </a:t>
            </a:r>
          </a:p>
          <a:p>
            <a:pPr algn="ctr" eaLnBrk="0" hangingPunct="0"/>
            <a:r>
              <a:rPr lang="ru-RU" dirty="0">
                <a:solidFill>
                  <a:srgbClr val="00B8A0"/>
                </a:solidFill>
                <a:cs typeface="Times New Roman" panose="02020603050405020304" pitchFamily="18" charset="0"/>
              </a:rPr>
              <a:t>ИЗ БЮДЖЕТА РЕСПУБЛИКИ БАШКОРТОСТАН В 2021 ГОДУ</a:t>
            </a:r>
          </a:p>
        </p:txBody>
      </p:sp>
    </p:spTree>
    <p:extLst>
      <p:ext uri="{BB962C8B-B14F-4D97-AF65-F5344CB8AC3E}">
        <p14:creationId xmlns:p14="http://schemas.microsoft.com/office/powerpoint/2010/main" val="339248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6858000" cy="8168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3200" b="1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2200" dirty="0" smtClean="0"/>
              <a:t>БЕЗВОЗМЕЗДНЫЕ ПОСТУПЛЕНИЯ </a:t>
            </a:r>
            <a:r>
              <a:rPr lang="ru-RU" sz="2200" dirty="0"/>
              <a:t>ИЗ ВЫШЕСТОЯЩИХ БЮДЖЕТОВ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5489280" y="816890"/>
            <a:ext cx="1368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79055"/>
              </p:ext>
            </p:extLst>
          </p:nvPr>
        </p:nvGraphicFramePr>
        <p:xfrm>
          <a:off x="499694" y="1198336"/>
          <a:ext cx="5901106" cy="10220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021"/>
                <a:gridCol w="783715"/>
                <a:gridCol w="863685"/>
                <a:gridCol w="863685"/>
              </a:tblGrid>
              <a:tr h="541468"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безвозмездных поступлений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37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городских округов на</a:t>
                      </a:r>
                      <a:r>
                        <a:rPr lang="en-US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поддержку мер по обеспечению сбалансированности бюджетов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961,9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420,3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378,4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9754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Субсидии: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7 233,4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347,9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053,8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79274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на реализацию мероприятий по обеспечению жильем молодых семей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401,9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160,1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109,1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4947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реализацию федеральных целевых программ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536,4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180,5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2 552,0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0686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на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капитальных вложений в объекты муниципальной собственности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176,3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713,8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733,8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3900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осуществление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подъездов к дворовым территориям многоквартирных домов населенных пунктов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431,2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050,4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1926,2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2958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обеспечение мероприятий по переселению граждан из аварийного жилья с учетом развития малоэтажного строительства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236,8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272,7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220,3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0410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на реализацию мероприятий программы РФ «Доступная среда» на 2011-2020 годы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1,6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2,1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1372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бюджетам городских округов на поддержку отрасли культуры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0,8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24,4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6,2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79597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на реализацию мероприятий программы РФ и муниципальных программ формирования современной городской среды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342,8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9,4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16709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Субсидии бюджетам городских округов на финансовое обеспечение отдельных полномочий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26,7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26,8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34715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Субсидии бюджетам на организацию бесплатного горячего питания обучающихся, получающих начальное общее образование в муниципальных образовательных организациях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232,9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572,7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34715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Субсидии бюджетам на создание новых мест в образовательных организациях различных типов для реализации дополнительных общеразвивающих программ всех направленностей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9,3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2,1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34715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субсидии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078,6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2665,6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898,6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18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/>
          <p:nvPr/>
        </p:nvSpPr>
        <p:spPr>
          <a:xfrm>
            <a:off x="5489280" y="1213727"/>
            <a:ext cx="1368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409318"/>
              </p:ext>
            </p:extLst>
          </p:nvPr>
        </p:nvGraphicFramePr>
        <p:xfrm>
          <a:off x="597193" y="1490705"/>
          <a:ext cx="5890693" cy="10297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3896"/>
                <a:gridCol w="791812"/>
                <a:gridCol w="837493"/>
                <a:gridCol w="837492"/>
              </a:tblGrid>
              <a:tr h="541295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безвозмездных поступлений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34537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Субвенции: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008,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8 145,1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9 407,9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16979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Субвенции бюджетам городских округов на выполнение передаваемых полномочий субъектов Российской Федерации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757,9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7 956,5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9 088,3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289154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Субвенции бюджетам городских округов на компенсацию части родительской платы за содержание ребенка в муниципальных образовательных учреждениях, реализующих основную общеобразовательную программу дошкольного образования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206,4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143,4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229,3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021757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Субвенции бюджетам городских округов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35,5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40,3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67,4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974361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Субвенции бюджетам городских округов на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0,3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0,3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824459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Субвенции бюджетам на выплату единовременного пособия при всех формах устройства детей, лишенных родительского </a:t>
                      </a:r>
                    </a:p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попечения, в семью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8,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4,6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4,9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703742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Субвенции бюджетам городских округов на проведение Всероссийской переписи населения 2020 года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17,5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345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трансферты: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2 487,40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3 065,00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3 442,30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512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Межбюджетные трансферты, передаваемые бюджетам городских округов на ежемесячное денежное вознаграждение за классное руководство педагогическим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работникам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132,7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415,9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628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Межбюджетные трансферты, передаваемые бюджетам городских округов на финансовое обеспечение дорожной деятельности в рамках реализации национального проекта «Безопасные качественные дороги»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1 116,7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1 030,00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947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Межбюджетные трансферты, передаваемые бюджетам, за счет средств резервного фонда Правительства Российской Федерации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350,00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1028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Межбюджетные трансферты, передаваемые бюджетам на создание дополнительных мест для детей в возрасте от 2 месяцев до 3 лет в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образовательных организациях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осуществляющих образовательную деятельность по образовательным программам дошкольного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образования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250,2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64733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Прочие межбюджетные трансферты, передаваемые бюджетам городских округов 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1 120,5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1 552,3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2 086,5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115885"/>
            <a:ext cx="6858000" cy="115480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3200" b="1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>
              <a:spcAft>
                <a:spcPts val="0"/>
              </a:spcAft>
            </a:pPr>
            <a:r>
              <a:rPr lang="ru-RU" sz="2200" dirty="0" smtClean="0"/>
              <a:t>БЕЗВОЗМЕЗДНЫЕ ПОСТУПЛЕНИЯ </a:t>
            </a:r>
            <a:r>
              <a:rPr lang="ru-RU" sz="2200" dirty="0"/>
              <a:t>ИЗ ВЫШЕСТОЯЩИХ </a:t>
            </a:r>
            <a:r>
              <a:rPr lang="ru-RU" sz="2200" dirty="0" smtClean="0"/>
              <a:t>БЮДЖЕТОВ </a:t>
            </a:r>
          </a:p>
          <a:p>
            <a:pPr>
              <a:spcAft>
                <a:spcPts val="0"/>
              </a:spcAft>
            </a:pPr>
            <a:r>
              <a:rPr lang="ru-RU" sz="2200" dirty="0" smtClean="0"/>
              <a:t>(продолжение таблицы)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80484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9030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СУБСИДИИ ЗА 2021 ГОД</a:t>
            </a:r>
            <a:endParaRPr lang="ru-RU" sz="2200" b="1" dirty="0">
              <a:solidFill>
                <a:srgbClr val="00B8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407196"/>
              </p:ext>
            </p:extLst>
          </p:nvPr>
        </p:nvGraphicFramePr>
        <p:xfrm>
          <a:off x="645811" y="409031"/>
          <a:ext cx="5798532" cy="11086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457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3053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СУБВЕНЦИИ ЗА 2021 ГОД</a:t>
            </a:r>
            <a:endParaRPr lang="ru-RU" sz="2200" b="1" dirty="0">
              <a:solidFill>
                <a:srgbClr val="00B8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6595905"/>
              </p:ext>
            </p:extLst>
          </p:nvPr>
        </p:nvGraphicFramePr>
        <p:xfrm>
          <a:off x="609600" y="232229"/>
          <a:ext cx="5689599" cy="11495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0"/>
          <p:cNvSpPr txBox="1"/>
          <p:nvPr/>
        </p:nvSpPr>
        <p:spPr>
          <a:xfrm>
            <a:off x="2067647" y="4172475"/>
            <a:ext cx="2722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7 053,8 млн. рублей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01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401052"/>
            <a:ext cx="6858000" cy="81689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ИНЫЕ МЕЖБЮДЖЕТНЫЕ ТРАНСФЕРТЫ         </a:t>
            </a: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2021 ГОД</a:t>
            </a:r>
            <a:endParaRPr lang="ru-RU" sz="2200" b="1" dirty="0">
              <a:solidFill>
                <a:srgbClr val="00B8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5789353"/>
              </p:ext>
            </p:extLst>
          </p:nvPr>
        </p:nvGraphicFramePr>
        <p:xfrm>
          <a:off x="725714" y="401052"/>
          <a:ext cx="5631543" cy="9728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713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71742"/>
            <a:ext cx="6857999" cy="62814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</a:t>
            </a:r>
            <a:r>
              <a:rPr lang="ru-RU" sz="2400" b="1" dirty="0" smtClean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УФИМЦЫ</a:t>
            </a:r>
            <a:r>
              <a:rPr lang="ru-RU" sz="2400" b="1" dirty="0" smtClean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971" y="5600828"/>
            <a:ext cx="6046085" cy="5596824"/>
          </a:xfrm>
        </p:spPr>
        <p:txBody>
          <a:bodyPr>
            <a:normAutofit/>
          </a:bodyPr>
          <a:lstStyle/>
          <a:p>
            <a:pPr indent="0" algn="just">
              <a:buNone/>
              <a:tabLst>
                <a:tab pos="355600" algn="l"/>
                <a:tab pos="452438" algn="l"/>
              </a:tabLs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Представляем «Отчёт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граждан» 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 решения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городского округа город Уфа Республики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Башкортостан «Об отчёте об исполнении бюджета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город Уфа Республики Башкортостан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2021 год».</a:t>
            </a:r>
          </a:p>
          <a:p>
            <a:pPr indent="0" algn="just">
              <a:buNone/>
              <a:tabLst>
                <a:tab pos="355600" algn="l"/>
                <a:tab pos="452438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«Отчёт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граждан» - информационный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сборник, который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 население с основами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города.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«Отчёт для граждан»  - упрощенная версия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годового                отчёта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бюджета, облегчающая гражданам его понимание, объясняющая планы и деятельность Администрации городского округа город Уфа Республики Башкортостан. Годовой отчёт об исполнении бюджета является основным финансовым отчётным документом.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 большое количество форм бюджетной отчётности,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«Отчёте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граждан» в доступной форме представлена полная информация: об общих результатах исполнения бюджета города; о поступлениях в бюджет доходов в разрезе налоговых и неналоговых доходов; об объеме межбюджетных трансфертов; об объеме муниципального долга и дефиците (профиците) бюджета; 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расходах,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направленных на финансирование муниципальных программ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и непрограммных расходах.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005" y="1704109"/>
            <a:ext cx="2755075" cy="3366146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5191" name="SapphireHiddenControl" r:id="rId2" imgW="4572000" imgH="3048120"/>
        </mc:Choice>
        <mc:Fallback>
          <p:control name="SapphireHiddenControl" r:id="rId2" imgW="4572000" imgH="3048120">
            <p:pic>
              <p:nvPicPr>
                <p:cNvPr id="5" name="SapphireHiddenControl" hidden="1"/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0" y="0"/>
                  <a:ext cx="4572000" cy="30480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61486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5" name="Picture 27" descr="https://img.go-homework.com/img/chemistry/what-are-the-common-tools-scientists-use-to-measure-length-and-ma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137" y="7163434"/>
            <a:ext cx="4320000" cy="432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-20679" y="5707"/>
            <a:ext cx="687867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200" b="1" spc="100" dirty="0">
                <a:solidFill>
                  <a:srgbClr val="00B8A0"/>
                </a:solidFill>
                <a:latin typeface="Times New Roman" pitchFamily="18" charset="0"/>
              </a:rPr>
              <a:t>ОСНОВНЫЕ ХАРАКТЕРИСТИКИ </a:t>
            </a:r>
            <a:r>
              <a:rPr lang="ru-RU" sz="2200" b="1" spc="100" dirty="0" smtClean="0">
                <a:solidFill>
                  <a:srgbClr val="00B8A0"/>
                </a:solidFill>
                <a:latin typeface="Times New Roman" pitchFamily="18" charset="0"/>
              </a:rPr>
              <a:t> ИСПОЛНЕНИЯ БЮДЖЕТА ГОРОДСКОГО ОКРУГА,</a:t>
            </a:r>
            <a:r>
              <a:rPr lang="ru-RU" sz="2200" b="1" spc="100" dirty="0">
                <a:solidFill>
                  <a:srgbClr val="00B8A0"/>
                </a:solidFill>
                <a:latin typeface="Times New Roman" pitchFamily="18" charset="0"/>
              </a:rPr>
              <a:t> </a:t>
            </a:r>
            <a:r>
              <a:rPr lang="ru-RU" sz="2200" b="1" spc="100" dirty="0" smtClean="0">
                <a:solidFill>
                  <a:srgbClr val="00B8A0"/>
                </a:solidFill>
                <a:latin typeface="Times New Roman" pitchFamily="18" charset="0"/>
              </a:rPr>
              <a:t>МЛН. РУБЛЕЙ</a:t>
            </a:r>
            <a:endParaRPr lang="ru-RU" sz="2200" b="1" spc="100" dirty="0">
              <a:solidFill>
                <a:srgbClr val="00B8A0"/>
              </a:solidFill>
              <a:latin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 bwMode="auto">
          <a:xfrm>
            <a:off x="1858641" y="1186736"/>
            <a:ext cx="2438399" cy="533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ДОХОДЫ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 bwMode="auto">
          <a:xfrm>
            <a:off x="2139043" y="3410482"/>
            <a:ext cx="2438399" cy="533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олилиния 74"/>
          <p:cNvSpPr/>
          <p:nvPr/>
        </p:nvSpPr>
        <p:spPr>
          <a:xfrm>
            <a:off x="611757" y="4901644"/>
            <a:ext cx="917727" cy="376226"/>
          </a:xfrm>
          <a:custGeom>
            <a:avLst/>
            <a:gdLst>
              <a:gd name="connsiteX0" fmla="*/ 0 w 958748"/>
              <a:gd name="connsiteY0" fmla="*/ 0 h 743235"/>
              <a:gd name="connsiteX1" fmla="*/ 958748 w 958748"/>
              <a:gd name="connsiteY1" fmla="*/ 0 h 743235"/>
              <a:gd name="connsiteX2" fmla="*/ 958748 w 958748"/>
              <a:gd name="connsiteY2" fmla="*/ 743235 h 743235"/>
              <a:gd name="connsiteX3" fmla="*/ 0 w 958748"/>
              <a:gd name="connsiteY3" fmla="*/ 743235 h 743235"/>
              <a:gd name="connsiteX4" fmla="*/ 0 w 958748"/>
              <a:gd name="connsiteY4" fmla="*/ 0 h 74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748" h="743235">
                <a:moveTo>
                  <a:pt x="0" y="0"/>
                </a:moveTo>
                <a:lnTo>
                  <a:pt x="958748" y="0"/>
                </a:lnTo>
                <a:lnTo>
                  <a:pt x="958748" y="743235"/>
                </a:lnTo>
                <a:lnTo>
                  <a:pt x="0" y="7432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689" tIns="0" rIns="0" bIns="0" numCol="1" spcCol="1270" anchor="t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18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олилиния 75"/>
          <p:cNvSpPr/>
          <p:nvPr/>
        </p:nvSpPr>
        <p:spPr>
          <a:xfrm>
            <a:off x="5383488" y="4325557"/>
            <a:ext cx="1096206" cy="357089"/>
          </a:xfrm>
          <a:custGeom>
            <a:avLst/>
            <a:gdLst>
              <a:gd name="connsiteX0" fmla="*/ 0 w 987552"/>
              <a:gd name="connsiteY0" fmla="*/ 0 h 1787366"/>
              <a:gd name="connsiteX1" fmla="*/ 987552 w 987552"/>
              <a:gd name="connsiteY1" fmla="*/ 0 h 1787366"/>
              <a:gd name="connsiteX2" fmla="*/ 987552 w 987552"/>
              <a:gd name="connsiteY2" fmla="*/ 1787366 h 1787366"/>
              <a:gd name="connsiteX3" fmla="*/ 0 w 987552"/>
              <a:gd name="connsiteY3" fmla="*/ 1787366 h 1787366"/>
              <a:gd name="connsiteX4" fmla="*/ 0 w 987552"/>
              <a:gd name="connsiteY4" fmla="*/ 0 h 178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552" h="1787366">
                <a:moveTo>
                  <a:pt x="0" y="0"/>
                </a:moveTo>
                <a:lnTo>
                  <a:pt x="987552" y="0"/>
                </a:lnTo>
                <a:lnTo>
                  <a:pt x="987552" y="1787366"/>
                </a:lnTo>
                <a:lnTo>
                  <a:pt x="0" y="1787366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1723" tIns="0" rIns="0" bIns="0" numCol="1" spcCol="1270" anchor="t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олилиния 79"/>
          <p:cNvSpPr/>
          <p:nvPr/>
        </p:nvSpPr>
        <p:spPr>
          <a:xfrm>
            <a:off x="3115824" y="5001656"/>
            <a:ext cx="975798" cy="409724"/>
          </a:xfrm>
          <a:custGeom>
            <a:avLst/>
            <a:gdLst>
              <a:gd name="connsiteX0" fmla="*/ 0 w 958748"/>
              <a:gd name="connsiteY0" fmla="*/ 0 h 743235"/>
              <a:gd name="connsiteX1" fmla="*/ 958748 w 958748"/>
              <a:gd name="connsiteY1" fmla="*/ 0 h 743235"/>
              <a:gd name="connsiteX2" fmla="*/ 958748 w 958748"/>
              <a:gd name="connsiteY2" fmla="*/ 743235 h 743235"/>
              <a:gd name="connsiteX3" fmla="*/ 0 w 958748"/>
              <a:gd name="connsiteY3" fmla="*/ 743235 h 743235"/>
              <a:gd name="connsiteX4" fmla="*/ 0 w 958748"/>
              <a:gd name="connsiteY4" fmla="*/ 0 h 74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748" h="743235">
                <a:moveTo>
                  <a:pt x="0" y="0"/>
                </a:moveTo>
                <a:lnTo>
                  <a:pt x="958748" y="0"/>
                </a:lnTo>
                <a:lnTo>
                  <a:pt x="958748" y="743235"/>
                </a:lnTo>
                <a:lnTo>
                  <a:pt x="0" y="7432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689" tIns="0" rIns="0" bIns="0" numCol="1" spcCol="1270" anchor="t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8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570985" y="4144328"/>
            <a:ext cx="1169151" cy="58311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32 378,0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Shape 86"/>
          <p:cNvSpPr/>
          <p:nvPr/>
        </p:nvSpPr>
        <p:spPr>
          <a:xfrm rot="2092028">
            <a:off x="1708303" y="3779017"/>
            <a:ext cx="1438536" cy="1100275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8" name="Shape 87"/>
          <p:cNvSpPr/>
          <p:nvPr/>
        </p:nvSpPr>
        <p:spPr>
          <a:xfrm rot="1918412">
            <a:off x="4159089" y="3320745"/>
            <a:ext cx="1070708" cy="1102767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Прямоугольник 4"/>
          <p:cNvSpPr/>
          <p:nvPr/>
        </p:nvSpPr>
        <p:spPr>
          <a:xfrm>
            <a:off x="82506" y="3187079"/>
            <a:ext cx="6858000" cy="244662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14748" y="736387"/>
            <a:ext cx="6847780" cy="244662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TextBox 94"/>
          <p:cNvSpPr txBox="1"/>
          <p:nvPr/>
        </p:nvSpPr>
        <p:spPr>
          <a:xfrm>
            <a:off x="2183234" y="11364761"/>
            <a:ext cx="2840978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9E4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= 43 млн. рублей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Овал 95"/>
          <p:cNvSpPr/>
          <p:nvPr/>
        </p:nvSpPr>
        <p:spPr>
          <a:xfrm>
            <a:off x="4091873" y="8642189"/>
            <a:ext cx="1751053" cy="101639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9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2021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35 863,0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385613" y="8987080"/>
            <a:ext cx="1809290" cy="1016395"/>
          </a:xfrm>
          <a:prstGeom prst="ellipse">
            <a:avLst/>
          </a:prstGeom>
          <a:solidFill>
            <a:schemeClr val="accent4">
              <a:lumMod val="40000"/>
              <a:lumOff val="60000"/>
              <a:alpha val="94000"/>
            </a:schemeClr>
          </a:solidFill>
          <a:ln w="38100">
            <a:solidFill>
              <a:srgbClr val="FF9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2021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35 906,0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3180524" y="4251516"/>
            <a:ext cx="1169151" cy="58311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31 962,0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383488" y="3454757"/>
            <a:ext cx="1169151" cy="58311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35 863,0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742961" y="3201148"/>
            <a:ext cx="917727" cy="306657"/>
          </a:xfrm>
          <a:custGeom>
            <a:avLst/>
            <a:gdLst>
              <a:gd name="connsiteX0" fmla="*/ 0 w 958748"/>
              <a:gd name="connsiteY0" fmla="*/ 0 h 743235"/>
              <a:gd name="connsiteX1" fmla="*/ 958748 w 958748"/>
              <a:gd name="connsiteY1" fmla="*/ 0 h 743235"/>
              <a:gd name="connsiteX2" fmla="*/ 958748 w 958748"/>
              <a:gd name="connsiteY2" fmla="*/ 743235 h 743235"/>
              <a:gd name="connsiteX3" fmla="*/ 0 w 958748"/>
              <a:gd name="connsiteY3" fmla="*/ 743235 h 743235"/>
              <a:gd name="connsiteX4" fmla="*/ 0 w 958748"/>
              <a:gd name="connsiteY4" fmla="*/ 0 h 74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748" h="743235">
                <a:moveTo>
                  <a:pt x="0" y="0"/>
                </a:moveTo>
                <a:lnTo>
                  <a:pt x="958748" y="0"/>
                </a:lnTo>
                <a:lnTo>
                  <a:pt x="958748" y="743235"/>
                </a:lnTo>
                <a:lnTo>
                  <a:pt x="0" y="7432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689" tIns="0" rIns="0" bIns="0" numCol="1" spcCol="1270" anchor="t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18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5155237" y="2257031"/>
            <a:ext cx="1096206" cy="357089"/>
          </a:xfrm>
          <a:custGeom>
            <a:avLst/>
            <a:gdLst>
              <a:gd name="connsiteX0" fmla="*/ 0 w 987552"/>
              <a:gd name="connsiteY0" fmla="*/ 0 h 1787366"/>
              <a:gd name="connsiteX1" fmla="*/ 987552 w 987552"/>
              <a:gd name="connsiteY1" fmla="*/ 0 h 1787366"/>
              <a:gd name="connsiteX2" fmla="*/ 987552 w 987552"/>
              <a:gd name="connsiteY2" fmla="*/ 1787366 h 1787366"/>
              <a:gd name="connsiteX3" fmla="*/ 0 w 987552"/>
              <a:gd name="connsiteY3" fmla="*/ 1787366 h 1787366"/>
              <a:gd name="connsiteX4" fmla="*/ 0 w 987552"/>
              <a:gd name="connsiteY4" fmla="*/ 0 h 178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552" h="1787366">
                <a:moveTo>
                  <a:pt x="0" y="0"/>
                </a:moveTo>
                <a:lnTo>
                  <a:pt x="987552" y="0"/>
                </a:lnTo>
                <a:lnTo>
                  <a:pt x="987552" y="1787366"/>
                </a:lnTo>
                <a:lnTo>
                  <a:pt x="0" y="1787366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1723" tIns="0" rIns="0" bIns="0" numCol="1" spcCol="1270" anchor="t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2916444" y="2714034"/>
            <a:ext cx="975798" cy="409724"/>
          </a:xfrm>
          <a:custGeom>
            <a:avLst/>
            <a:gdLst>
              <a:gd name="connsiteX0" fmla="*/ 0 w 958748"/>
              <a:gd name="connsiteY0" fmla="*/ 0 h 743235"/>
              <a:gd name="connsiteX1" fmla="*/ 958748 w 958748"/>
              <a:gd name="connsiteY1" fmla="*/ 0 h 743235"/>
              <a:gd name="connsiteX2" fmla="*/ 958748 w 958748"/>
              <a:gd name="connsiteY2" fmla="*/ 743235 h 743235"/>
              <a:gd name="connsiteX3" fmla="*/ 0 w 958748"/>
              <a:gd name="connsiteY3" fmla="*/ 743235 h 743235"/>
              <a:gd name="connsiteX4" fmla="*/ 0 w 958748"/>
              <a:gd name="connsiteY4" fmla="*/ 0 h 74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748" h="743235">
                <a:moveTo>
                  <a:pt x="0" y="0"/>
                </a:moveTo>
                <a:lnTo>
                  <a:pt x="958748" y="0"/>
                </a:lnTo>
                <a:lnTo>
                  <a:pt x="958748" y="743235"/>
                </a:lnTo>
                <a:lnTo>
                  <a:pt x="0" y="7432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689" tIns="0" rIns="0" bIns="0" numCol="1" spcCol="1270" anchor="t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8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659514" y="2496846"/>
            <a:ext cx="1169151" cy="58311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044,0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Shape 38"/>
          <p:cNvSpPr/>
          <p:nvPr/>
        </p:nvSpPr>
        <p:spPr>
          <a:xfrm rot="1914730">
            <a:off x="1431286" y="1872999"/>
            <a:ext cx="999718" cy="900536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Shape 39"/>
          <p:cNvSpPr/>
          <p:nvPr/>
        </p:nvSpPr>
        <p:spPr>
          <a:xfrm rot="2034367">
            <a:off x="3736506" y="1207563"/>
            <a:ext cx="1096828" cy="1121800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Овал 40"/>
          <p:cNvSpPr/>
          <p:nvPr/>
        </p:nvSpPr>
        <p:spPr>
          <a:xfrm>
            <a:off x="2493266" y="1950978"/>
            <a:ext cx="1169151" cy="58311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33 257,0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4980021" y="1395245"/>
            <a:ext cx="1169151" cy="58311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35 906,0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788761003"/>
              </p:ext>
            </p:extLst>
          </p:nvPr>
        </p:nvGraphicFramePr>
        <p:xfrm>
          <a:off x="352001" y="5372189"/>
          <a:ext cx="6620832" cy="2033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12354" name="SapphireHiddenControl" r:id="rId2" imgW="4572000" imgH="3048120"/>
        </mc:Choice>
        <mc:Fallback>
          <p:control name="SapphireHiddenControl" r:id="rId2" imgW="4572000" imgH="3048120">
            <p:pic>
              <p:nvPicPr>
                <p:cNvPr id="3" name="SapphireHiddenControl" hidden="1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0" y="0"/>
                  <a:ext cx="4572000" cy="30480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8127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953816"/>
              </p:ext>
            </p:extLst>
          </p:nvPr>
        </p:nvGraphicFramePr>
        <p:xfrm>
          <a:off x="428483" y="1692425"/>
          <a:ext cx="6001033" cy="5394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7085"/>
                <a:gridCol w="1603948"/>
              </a:tblGrid>
              <a:tr h="546893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57402">
                <a:tc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2 530,7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23272">
                <a:tc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00152">
                <a:tc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8 372,7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53980">
                <a:tc>
                  <a:txBody>
                    <a:bodyPr/>
                    <a:lstStyle/>
                    <a:p>
                      <a:pPr marL="18415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6 247,9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87412">
                <a:tc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53980">
                <a:tc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14 983,2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96528">
                <a:tc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88384">
                <a:tc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40846">
                <a:tc>
                  <a:txBody>
                    <a:bodyPr/>
                    <a:lstStyle/>
                    <a:p>
                      <a:pPr marL="18415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67197">
                <a:tc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74441">
                <a:tc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Обслуживание государственного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(муниципального)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долга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04506">
                <a:tc>
                  <a:txBody>
                    <a:bodyPr/>
                    <a:lstStyle/>
                    <a:p>
                      <a:pPr marL="18415" indent="-25400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расходов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35 863,0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312298"/>
            <a:ext cx="6858000" cy="81689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ИСПОЛНЕНИЕ ПО РАСХОДАМ </a:t>
            </a: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БЮДЖЕТА ГОРОДСКОГО </a:t>
            </a:r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</a:t>
            </a:r>
            <a:endParaRPr lang="ru-RU" sz="2200" b="1" dirty="0">
              <a:solidFill>
                <a:srgbClr val="00B8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0" y="7232560"/>
            <a:ext cx="68580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b="1" spc="100" dirty="0" smtClean="0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b="1" spc="100" dirty="0" smtClean="0">
                <a:solidFill>
                  <a:srgbClr val="00B8A0"/>
                </a:solidFill>
                <a:latin typeface="Times New Roman" pitchFamily="18" charset="0"/>
              </a:rPr>
              <a:t>СТРУКТУРА РАСХОДОВ БЮДЖЕТА                   ГОРОДСКОГО ОКРУГА ЗА 2021 ГОД</a:t>
            </a:r>
            <a:endParaRPr lang="ru-RU" b="1" spc="100" dirty="0">
              <a:solidFill>
                <a:srgbClr val="00B8A0"/>
              </a:solidFill>
              <a:latin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99486422"/>
              </p:ext>
            </p:extLst>
          </p:nvPr>
        </p:nvGraphicFramePr>
        <p:xfrm>
          <a:off x="824935" y="8439531"/>
          <a:ext cx="5764313" cy="3100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2"/>
          <p:cNvSpPr txBox="1"/>
          <p:nvPr/>
        </p:nvSpPr>
        <p:spPr>
          <a:xfrm>
            <a:off x="5489280" y="1246765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41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066415"/>
              </p:ext>
            </p:extLst>
          </p:nvPr>
        </p:nvGraphicFramePr>
        <p:xfrm>
          <a:off x="553149" y="1268418"/>
          <a:ext cx="5978280" cy="4601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5988"/>
                <a:gridCol w="1162292"/>
              </a:tblGrid>
              <a:tr h="418211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926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2 530,7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03551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37170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1 421,5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46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9093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166,5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46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338297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ОБЩЕГОСУДАРСТВЕННЫЕ ВОПРОСЫ</a:t>
            </a:r>
          </a:p>
        </p:txBody>
      </p:sp>
      <p:graphicFrame>
        <p:nvGraphicFramePr>
          <p:cNvPr id="11" name="Диаграмма 10"/>
          <p:cNvGraphicFramePr/>
          <p:nvPr>
            <p:extLst/>
          </p:nvPr>
        </p:nvGraphicFramePr>
        <p:xfrm>
          <a:off x="0" y="6714962"/>
          <a:ext cx="6858000" cy="5477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92972" y="8561552"/>
            <a:ext cx="988160" cy="384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2 530,7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5489280" y="938349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9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680116"/>
              </p:ext>
            </p:extLst>
          </p:nvPr>
        </p:nvGraphicFramePr>
        <p:xfrm>
          <a:off x="493486" y="1462439"/>
          <a:ext cx="6125029" cy="4395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54"/>
                <a:gridCol w="1743475"/>
              </a:tblGrid>
              <a:tr h="52122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18825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850,1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975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Гражданская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оборона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117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безопасность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374,8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18825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81689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НАЦИОНАЛЬНАЯ БЕЗОПАСНОСТЬ И ПРАВООХРАНИТЕЛЬНАЯ ДЕЯТЕЛЬНОСТЬ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595537506"/>
              </p:ext>
            </p:extLst>
          </p:nvPr>
        </p:nvGraphicFramePr>
        <p:xfrm>
          <a:off x="0" y="6327059"/>
          <a:ext cx="6754761" cy="4513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098755" y="9783097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5489280" y="1017994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61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319910"/>
              </p:ext>
            </p:extLst>
          </p:nvPr>
        </p:nvGraphicFramePr>
        <p:xfrm>
          <a:off x="453572" y="1196907"/>
          <a:ext cx="6063342" cy="4795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7426"/>
                <a:gridCol w="1725916"/>
              </a:tblGrid>
              <a:tr h="445785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2048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8 372,7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2048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Топливно-энергетический комплекс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2048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1618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Водное хозяйство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1618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Транспорт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2048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7061,5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4237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Связь и информатика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2048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213,7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315574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НАЦИОНАЛЬНАЯ ЭКОНОМИКА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38738485"/>
              </p:ext>
            </p:extLst>
          </p:nvPr>
        </p:nvGraphicFramePr>
        <p:xfrm>
          <a:off x="58550" y="5992236"/>
          <a:ext cx="6663128" cy="5167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951513" y="9249012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5352958" y="814594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87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779364"/>
              </p:ext>
            </p:extLst>
          </p:nvPr>
        </p:nvGraphicFramePr>
        <p:xfrm>
          <a:off x="464457" y="1436331"/>
          <a:ext cx="5994400" cy="342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8108"/>
                <a:gridCol w="1706292"/>
              </a:tblGrid>
              <a:tr h="62469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898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6 247,9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483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3382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2 670,0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4640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1 739,6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87279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1 275,2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32657" y="273917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ЖИЛИЩНО-КОММУНАЛЬНОЕ </a:t>
            </a:r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ХОЗЯЙСТВО</a:t>
            </a:r>
            <a:endParaRPr lang="ru-RU" sz="2200" b="1" dirty="0">
              <a:solidFill>
                <a:srgbClr val="00B8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802835140"/>
              </p:ext>
            </p:extLst>
          </p:nvPr>
        </p:nvGraphicFramePr>
        <p:xfrm>
          <a:off x="194872" y="5327445"/>
          <a:ext cx="6663128" cy="5519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217467" y="8846572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5489280" y="917996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89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997326"/>
              </p:ext>
            </p:extLst>
          </p:nvPr>
        </p:nvGraphicFramePr>
        <p:xfrm>
          <a:off x="464457" y="1547809"/>
          <a:ext cx="6066972" cy="2316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0023"/>
                <a:gridCol w="1726949"/>
              </a:tblGrid>
              <a:tr h="687391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7006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92891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объектов растительного и животного мира и среды их обитания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364976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ОХРАНА ОКРУЖАЮЩЕЙ СРЕДЫ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589634219"/>
              </p:ext>
            </p:extLst>
          </p:nvPr>
        </p:nvGraphicFramePr>
        <p:xfrm>
          <a:off x="0" y="5563417"/>
          <a:ext cx="6858000" cy="5519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159681" y="9028754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5300594" y="1045209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43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129981"/>
              </p:ext>
            </p:extLst>
          </p:nvPr>
        </p:nvGraphicFramePr>
        <p:xfrm>
          <a:off x="420914" y="1297860"/>
          <a:ext cx="6066972" cy="3303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7763"/>
                <a:gridCol w="1589209"/>
              </a:tblGrid>
              <a:tr h="637702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5769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14 983,2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4 923,8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6285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7 591,9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6605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9006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Молодежная политика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9690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576,9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25400" y="323035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930550773"/>
              </p:ext>
            </p:extLst>
          </p:nvPr>
        </p:nvGraphicFramePr>
        <p:xfrm>
          <a:off x="0" y="5430917"/>
          <a:ext cx="6858000" cy="5429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235117" y="8849113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5367707" y="1020882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01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693668"/>
              </p:ext>
            </p:extLst>
          </p:nvPr>
        </p:nvGraphicFramePr>
        <p:xfrm>
          <a:off x="493486" y="1589940"/>
          <a:ext cx="6110514" cy="2051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1170"/>
                <a:gridCol w="1739344"/>
              </a:tblGrid>
              <a:tr h="682642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4444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792,7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1649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079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518" y="310771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КУЛЬТУРА, КИНЕМАТОГРАФИЯ</a:t>
            </a:r>
          </a:p>
        </p:txBody>
      </p:sp>
      <p:graphicFrame>
        <p:nvGraphicFramePr>
          <p:cNvPr id="11" name="Диаграмма 10"/>
          <p:cNvGraphicFramePr/>
          <p:nvPr>
            <p:extLst/>
          </p:nvPr>
        </p:nvGraphicFramePr>
        <p:xfrm>
          <a:off x="43802" y="4614565"/>
          <a:ext cx="6663128" cy="3237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24511" y="5709723"/>
            <a:ext cx="1199213" cy="569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792,7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209324" y="7252466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5338210" y="1113452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60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431532"/>
              </p:ext>
            </p:extLst>
          </p:nvPr>
        </p:nvGraphicFramePr>
        <p:xfrm>
          <a:off x="522514" y="1589940"/>
          <a:ext cx="5971256" cy="2946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1552"/>
                <a:gridCol w="1699704"/>
              </a:tblGrid>
              <a:tr h="68873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483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911,2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6285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Социальное обслуживание населения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6285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3382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семьи и детства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5985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316239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СОЦИАЛЬНАЯ ПОЛИТИКА</a:t>
            </a:r>
          </a:p>
        </p:txBody>
      </p:sp>
      <p:graphicFrame>
        <p:nvGraphicFramePr>
          <p:cNvPr id="11" name="Диаграмма 10"/>
          <p:cNvGraphicFramePr/>
          <p:nvPr>
            <p:extLst/>
          </p:nvPr>
        </p:nvGraphicFramePr>
        <p:xfrm>
          <a:off x="194872" y="6044789"/>
          <a:ext cx="6663128" cy="3533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83467" y="7287635"/>
            <a:ext cx="1184223" cy="499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911,2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153290" y="8911594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5367942" y="1109427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6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29301"/>
            <a:ext cx="5915025" cy="50081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B8A0"/>
                </a:solidFill>
                <a:latin typeface="Times New Roman" pitchFamily="18" charset="0"/>
                <a:cs typeface="Times New Roman" pitchFamily="18" charset="0"/>
              </a:rPr>
              <a:t>АДМИНИСТРАТИВНОЕ ДЕЛЕНИЕ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488" y="4918363"/>
            <a:ext cx="5915025" cy="6414655"/>
          </a:xfrm>
        </p:spPr>
        <p:txBody>
          <a:bodyPr>
            <a:normAutofit fontScale="25000" lnSpcReduction="20000"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7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ru-RU" sz="6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Городской </a:t>
            </a: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 город Уфа был образован в ходе реализации муниципальной реформы 1 января 2006 года. Консолидированный бюджет города Уфы в 2005 году включал в свой состав городской бюджет и бюджеты муниципальных образований 7 районов </a:t>
            </a:r>
            <a:r>
              <a:rPr lang="ru-RU" sz="6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города.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В </a:t>
            </a: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рамках административно-территориального устройства, городской округ город Уфа включает 7 районов:</a:t>
            </a:r>
          </a:p>
          <a:p>
            <a:pPr marL="342900" indent="-157163" algn="just">
              <a:lnSpc>
                <a:spcPct val="107000"/>
              </a:lnSpc>
            </a:pP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Дёмский;</a:t>
            </a:r>
          </a:p>
          <a:p>
            <a:pPr marL="342900" indent="-157163" algn="just">
              <a:lnSpc>
                <a:spcPct val="107000"/>
              </a:lnSpc>
            </a:pP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Калининский;</a:t>
            </a:r>
          </a:p>
          <a:p>
            <a:pPr marL="342900" indent="-157163" algn="just">
              <a:lnSpc>
                <a:spcPct val="107000"/>
              </a:lnSpc>
            </a:pP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Кировский;</a:t>
            </a:r>
          </a:p>
          <a:p>
            <a:pPr marL="342900" indent="-157163" algn="just">
              <a:lnSpc>
                <a:spcPct val="107000"/>
              </a:lnSpc>
            </a:pP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Ленинский;</a:t>
            </a:r>
          </a:p>
          <a:p>
            <a:pPr marL="342900" indent="-157163" algn="just">
              <a:lnSpc>
                <a:spcPct val="107000"/>
              </a:lnSpc>
            </a:pP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Октябрьский;</a:t>
            </a:r>
          </a:p>
          <a:p>
            <a:pPr marL="342900" indent="-157163" algn="just">
              <a:lnSpc>
                <a:spcPct val="107000"/>
              </a:lnSpc>
            </a:pPr>
            <a:r>
              <a:rPr lang="ru-RU" sz="6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Орджоникидзевкий</a:t>
            </a: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157163" algn="just">
              <a:lnSpc>
                <a:spcPct val="107000"/>
              </a:lnSpc>
              <a:spcAft>
                <a:spcPts val="800"/>
              </a:spcAft>
            </a:pPr>
            <a:r>
              <a:rPr lang="ru-RU" sz="6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Советский.</a:t>
            </a:r>
          </a:p>
          <a:p>
            <a:pPr marL="185737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Районам </a:t>
            </a: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Уфы подчинены 24 </a:t>
            </a:r>
            <a:r>
              <a:rPr lang="ru-RU" sz="6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населенных</a:t>
            </a: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пункта:</a:t>
            </a:r>
          </a:p>
          <a:p>
            <a:pPr marL="342900" indent="-157163" algn="just">
              <a:lnSpc>
                <a:spcPct val="107000"/>
              </a:lnSpc>
            </a:pP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деревень;</a:t>
            </a:r>
          </a:p>
          <a:p>
            <a:pPr marL="342900" indent="-157163" algn="just">
              <a:lnSpc>
                <a:spcPct val="107000"/>
              </a:lnSpc>
            </a:pP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поселков;</a:t>
            </a:r>
          </a:p>
          <a:p>
            <a:pPr marL="342900" indent="-157163" algn="just">
              <a:lnSpc>
                <a:spcPct val="107000"/>
              </a:lnSpc>
              <a:spcAft>
                <a:spcPts val="800"/>
              </a:spcAft>
            </a:pP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села.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06"/>
          <a:stretch/>
        </p:blipFill>
        <p:spPr>
          <a:xfrm>
            <a:off x="617637" y="1149927"/>
            <a:ext cx="5768876" cy="351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5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948377"/>
              </p:ext>
            </p:extLst>
          </p:nvPr>
        </p:nvGraphicFramePr>
        <p:xfrm>
          <a:off x="551544" y="1530946"/>
          <a:ext cx="5994400" cy="354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8108"/>
                <a:gridCol w="1706292"/>
              </a:tblGrid>
              <a:tr h="62190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7767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760,3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2499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2499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Массовый спорт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670,2</a:t>
                      </a:r>
                    </a:p>
                    <a:p>
                      <a:pPr algn="r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081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Спорт высших достижений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86019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344625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ФИЗИЧЕСКАЯ КУЛЬТУРА И СПОРТ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704757187"/>
              </p:ext>
            </p:extLst>
          </p:nvPr>
        </p:nvGraphicFramePr>
        <p:xfrm>
          <a:off x="-1" y="5189982"/>
          <a:ext cx="6858001" cy="3702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407745" y="8024866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5382456" y="1057201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82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698474"/>
              </p:ext>
            </p:extLst>
          </p:nvPr>
        </p:nvGraphicFramePr>
        <p:xfrm>
          <a:off x="566058" y="1452448"/>
          <a:ext cx="6037942" cy="2246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528"/>
                <a:gridCol w="1681414"/>
              </a:tblGrid>
              <a:tr h="913381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596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5264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Телевидение и радиовещание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2091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38,2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307169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СРЕДСТВА МАССОВОЙ ИНФОРМАЦИИ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780923613"/>
              </p:ext>
            </p:extLst>
          </p:nvPr>
        </p:nvGraphicFramePr>
        <p:xfrm>
          <a:off x="-1" y="4991566"/>
          <a:ext cx="6858001" cy="2844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199333" y="7438303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5489280" y="1047491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83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733932"/>
              </p:ext>
            </p:extLst>
          </p:nvPr>
        </p:nvGraphicFramePr>
        <p:xfrm>
          <a:off x="508000" y="1701794"/>
          <a:ext cx="6008913" cy="2761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1597"/>
                <a:gridCol w="1637316"/>
              </a:tblGrid>
              <a:tr h="73660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99814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(МУНИЦИПАЛЬНОГО)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ДОЛГА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287,4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02666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29029" y="295726"/>
            <a:ext cx="6858000" cy="81689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ОБСЛУЖИВАНИЕ </a:t>
            </a:r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ГОСУДАРСТВЕННОГО (МУНИЦИПАЛЬНОГО) </a:t>
            </a: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ДОЛГА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23296843"/>
              </p:ext>
            </p:extLst>
          </p:nvPr>
        </p:nvGraphicFramePr>
        <p:xfrm>
          <a:off x="0" y="5706844"/>
          <a:ext cx="6858000" cy="2844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914280" y="8010185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5489280" y="1268716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30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55" y="427430"/>
            <a:ext cx="685800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</a:t>
            </a:r>
            <a:r>
              <a:rPr lang="ru-RU" sz="3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3687" y="5280367"/>
            <a:ext cx="61929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b="1" i="1" dirty="0">
                <a:solidFill>
                  <a:srgbClr val="00B8A0"/>
                </a:solidFill>
                <a:latin typeface="Times New Roman" panose="02020603050405020304" pitchFamily="18" charset="0"/>
              </a:rPr>
              <a:t>Муниципальный долг  </a:t>
            </a:r>
            <a:r>
              <a:rPr lang="ru-RU" sz="1400" dirty="0">
                <a:latin typeface="Times New Roman" panose="02020603050405020304" pitchFamily="18" charset="0"/>
              </a:rPr>
              <a:t>возникает в силу осуществления заимствований.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9771" y="9471335"/>
            <a:ext cx="6438459" cy="1200329"/>
          </a:xfrm>
          <a:prstGeom prst="rect">
            <a:avLst/>
          </a:prstGeom>
          <a:ln w="38100">
            <a:solidFill>
              <a:srgbClr val="5CD2C2"/>
            </a:solidFill>
          </a:ln>
        </p:spPr>
        <p:txBody>
          <a:bodyPr wrap="square">
            <a:spAutoFit/>
          </a:bodyPr>
          <a:lstStyle/>
          <a:p>
            <a:pPr indent="180000"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ВАЖНО: 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indent="180000" algn="just"/>
            <a:r>
              <a:rPr lang="ru-RU" sz="1400" dirty="0" smtClean="0">
                <a:latin typeface="Times New Roman" panose="02020603050405020304" pitchFamily="18" charset="0"/>
              </a:rPr>
              <a:t>    Муниципальный </a:t>
            </a:r>
            <a:r>
              <a:rPr lang="ru-RU" sz="1400" dirty="0">
                <a:latin typeface="Times New Roman" panose="02020603050405020304" pitchFamily="18" charset="0"/>
              </a:rPr>
              <a:t>долг не должен превышать собственные доходы бюджета (ст. 107 БК РФ)</a:t>
            </a:r>
          </a:p>
          <a:p>
            <a:pPr indent="180000" algn="just"/>
            <a:r>
              <a:rPr lang="ru-RU" sz="1400" dirty="0" smtClean="0">
                <a:latin typeface="Times New Roman" panose="02020603050405020304" pitchFamily="18" charset="0"/>
              </a:rPr>
              <a:t>    Расходы </a:t>
            </a:r>
            <a:r>
              <a:rPr lang="ru-RU" sz="1400" dirty="0">
                <a:latin typeface="Times New Roman" panose="02020603050405020304" pitchFamily="18" charset="0"/>
              </a:rPr>
              <a:t>на обслуживание долга не должны превышать </a:t>
            </a:r>
            <a:r>
              <a:rPr lang="ru-RU" sz="1400" dirty="0" smtClean="0">
                <a:latin typeface="Times New Roman" panose="02020603050405020304" pitchFamily="18" charset="0"/>
              </a:rPr>
              <a:t>10 % </a:t>
            </a:r>
            <a:r>
              <a:rPr lang="ru-RU" sz="1400" dirty="0">
                <a:latin typeface="Times New Roman" panose="02020603050405020304" pitchFamily="18" charset="0"/>
              </a:rPr>
              <a:t>расходов бюджета за исключением субвенций (ст. </a:t>
            </a:r>
            <a:r>
              <a:rPr lang="ru-RU" sz="1400" dirty="0" smtClean="0">
                <a:latin typeface="Times New Roman" panose="02020603050405020304" pitchFamily="18" charset="0"/>
              </a:rPr>
              <a:t>107 </a:t>
            </a:r>
            <a:r>
              <a:rPr lang="ru-RU" sz="1400" dirty="0">
                <a:latin typeface="Times New Roman" panose="02020603050405020304" pitchFamily="18" charset="0"/>
              </a:rPr>
              <a:t>БК РФ)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74147" y="5754731"/>
            <a:ext cx="3672047" cy="307777"/>
          </a:xfrm>
          <a:prstGeom prst="rect">
            <a:avLst/>
          </a:prstGeom>
          <a:ln w="28575">
            <a:solidFill>
              <a:srgbClr val="00B8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</a:rPr>
              <a:t>Заимствования необходимы для: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8008" y="6494496"/>
            <a:ext cx="2400938" cy="523220"/>
          </a:xfrm>
          <a:prstGeom prst="rect">
            <a:avLst/>
          </a:prstGeom>
          <a:ln w="28575">
            <a:solidFill>
              <a:srgbClr val="00B8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</a:rPr>
              <a:t>Финансирования дефицита бюджета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91395" y="6494495"/>
            <a:ext cx="2400938" cy="523220"/>
          </a:xfrm>
          <a:prstGeom prst="rect">
            <a:avLst/>
          </a:prstGeom>
          <a:ln w="28575">
            <a:solidFill>
              <a:srgbClr val="00B8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</a:rPr>
              <a:t>Погашения долговых обязательств</a:t>
            </a:r>
          </a:p>
        </p:txBody>
      </p:sp>
      <p:cxnSp>
        <p:nvCxnSpPr>
          <p:cNvPr id="10" name="Прямая со стрелкой 9"/>
          <p:cNvCxnSpPr>
            <a:stCxn id="7" idx="2"/>
            <a:endCxn id="9" idx="0"/>
          </p:cNvCxnSpPr>
          <p:nvPr/>
        </p:nvCxnSpPr>
        <p:spPr>
          <a:xfrm>
            <a:off x="3410170" y="6062507"/>
            <a:ext cx="1681694" cy="431988"/>
          </a:xfrm>
          <a:prstGeom prst="straightConnector1">
            <a:avLst/>
          </a:prstGeom>
          <a:ln w="28575">
            <a:solidFill>
              <a:srgbClr val="00B8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7" idx="2"/>
            <a:endCxn id="8" idx="0"/>
          </p:cNvCxnSpPr>
          <p:nvPr/>
        </p:nvCxnSpPr>
        <p:spPr>
          <a:xfrm flipH="1">
            <a:off x="1728478" y="6062508"/>
            <a:ext cx="1681693" cy="431989"/>
          </a:xfrm>
          <a:prstGeom prst="straightConnector1">
            <a:avLst/>
          </a:prstGeom>
          <a:ln w="28575">
            <a:solidFill>
              <a:srgbClr val="00B8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28008" y="7513055"/>
            <a:ext cx="5764324" cy="1169551"/>
          </a:xfrm>
          <a:prstGeom prst="rect">
            <a:avLst/>
          </a:prstGeom>
          <a:ln w="28575">
            <a:solidFill>
              <a:srgbClr val="00B8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</a:rPr>
              <a:t>Все заимствования подлежат учету в долговой книге: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</a:rPr>
              <a:t>банковские кредиты;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</a:rPr>
              <a:t>бюджетные кредиты;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</a:rPr>
              <a:t>размещение ценных бумаг;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</a:rPr>
              <a:t>предоставление гарантий.</a:t>
            </a:r>
          </a:p>
        </p:txBody>
      </p:sp>
      <p:cxnSp>
        <p:nvCxnSpPr>
          <p:cNvPr id="13" name="Прямая со стрелкой 12"/>
          <p:cNvCxnSpPr>
            <a:stCxn id="8" idx="2"/>
            <a:endCxn id="12" idx="0"/>
          </p:cNvCxnSpPr>
          <p:nvPr/>
        </p:nvCxnSpPr>
        <p:spPr>
          <a:xfrm>
            <a:off x="1728478" y="7017716"/>
            <a:ext cx="1681693" cy="495338"/>
          </a:xfrm>
          <a:prstGeom prst="straightConnector1">
            <a:avLst/>
          </a:prstGeom>
          <a:ln w="28575">
            <a:solidFill>
              <a:srgbClr val="00B8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9" idx="2"/>
            <a:endCxn id="12" idx="0"/>
          </p:cNvCxnSpPr>
          <p:nvPr/>
        </p:nvCxnSpPr>
        <p:spPr>
          <a:xfrm flipH="1">
            <a:off x="3410170" y="7017716"/>
            <a:ext cx="1681694" cy="495339"/>
          </a:xfrm>
          <a:prstGeom prst="straightConnector1">
            <a:avLst/>
          </a:prstGeom>
          <a:ln w="28575">
            <a:solidFill>
              <a:srgbClr val="00B8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52313" y="5087315"/>
            <a:ext cx="6315711" cy="3860800"/>
          </a:xfrm>
          <a:prstGeom prst="rect">
            <a:avLst/>
          </a:prstGeom>
          <a:noFill/>
          <a:ln w="38100">
            <a:solidFill>
              <a:srgbClr val="5CD2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547141"/>
              </p:ext>
            </p:extLst>
          </p:nvPr>
        </p:nvGraphicFramePr>
        <p:xfrm>
          <a:off x="370434" y="1841113"/>
          <a:ext cx="6254338" cy="21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124"/>
                <a:gridCol w="1438163"/>
                <a:gridCol w="1438166"/>
                <a:gridCol w="1454885"/>
              </a:tblGrid>
              <a:tr h="370840"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долг,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10 292,5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10 292,5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9 992,5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6 006,0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6 006,0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6 006,0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Банковские кредиты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3 886,5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3 886,5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3 786,5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гарантии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17" name="TextBox 2"/>
          <p:cNvSpPr txBox="1"/>
          <p:nvPr/>
        </p:nvSpPr>
        <p:spPr>
          <a:xfrm>
            <a:off x="5489280" y="1288844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32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0800000" flipV="1">
            <a:off x="566449" y="98686"/>
            <a:ext cx="6052469" cy="509370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cap="all" dirty="0">
                <a:solidFill>
                  <a:srgbClr val="00B8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направления </a:t>
            </a:r>
            <a:r>
              <a:rPr lang="ru-RU" sz="2200" b="1" cap="all" dirty="0" smtClean="0">
                <a:solidFill>
                  <a:srgbClr val="00B8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долговой политики города и </a:t>
            </a:r>
            <a:r>
              <a:rPr lang="ru-RU" sz="2200" b="1" cap="all" dirty="0">
                <a:solidFill>
                  <a:srgbClr val="00B8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достигнутые </a:t>
            </a:r>
            <a:r>
              <a:rPr lang="ru-RU" sz="2200" b="1" cap="all" dirty="0" smtClean="0">
                <a:solidFill>
                  <a:srgbClr val="00B8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результаты</a:t>
            </a:r>
          </a:p>
          <a:p>
            <a:pPr algn="ctr"/>
            <a:endParaRPr lang="ru-RU" sz="2200" b="1" cap="all" dirty="0">
              <a:solidFill>
                <a:srgbClr val="00B8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indent="45000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Администрацией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в 2021 году досрочно погашен кредит кредитных организаций в сумме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млн.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 Кроме этого, частично погашены обязательства по муниципальной гарантии в сумме 200 млн. рублей. Привлечение и погашение бюджетных кредитов из бюджета Республики Башкортостан не осуществлялось. В целях снижения нагрузки на бюджет городского округа проведена реструктуризация обязательств по бюджетным кредитам Республики Башкортостан в общей сумме 3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287,9 млн.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срок по ним перенесен на период с 2026 по 2030 годы. </a:t>
            </a:r>
          </a:p>
          <a:p>
            <a:pPr indent="4500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Обслуживание и погашение долговых обязательств городского округа осуществляется в соответствии с заключенными муниципальными контрактами, договорами и соглашениями своевременно и в полном объеме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0000" algn="just"/>
            <a:endParaRPr lang="ru-RU" sz="1300" dirty="0"/>
          </a:p>
        </p:txBody>
      </p:sp>
      <p:sp>
        <p:nvSpPr>
          <p:cNvPr id="8" name="Text Box 269"/>
          <p:cNvSpPr txBox="1">
            <a:spLocks noChangeArrowheads="1"/>
          </p:cNvSpPr>
          <p:nvPr/>
        </p:nvSpPr>
        <p:spPr bwMode="auto">
          <a:xfrm>
            <a:off x="5022058" y="8562483"/>
            <a:ext cx="15716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endParaRPr lang="ru-RU" sz="1100" b="1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48314" y="5000710"/>
            <a:ext cx="6009686" cy="38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algn="ctr"/>
            <a:r>
              <a:rPr lang="ru-RU" sz="1400" b="1" dirty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ДОЛГОВОЙ НАГРУЗКИ (млн. рублей)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56361550"/>
              </p:ext>
            </p:extLst>
          </p:nvPr>
        </p:nvGraphicFramePr>
        <p:xfrm>
          <a:off x="566448" y="5544457"/>
          <a:ext cx="6052470" cy="5631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583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/>
          </p:nvPr>
        </p:nvGraphicFramePr>
        <p:xfrm>
          <a:off x="2714682" y="6481213"/>
          <a:ext cx="1859414" cy="1530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Google Shape;231;p1"/>
          <p:cNvSpPr txBox="1"/>
          <p:nvPr/>
        </p:nvSpPr>
        <p:spPr>
          <a:xfrm>
            <a:off x="4301970" y="5527490"/>
            <a:ext cx="1040682" cy="249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1F497D"/>
              </a:buClr>
              <a:buSzPts val="1600"/>
            </a:pPr>
            <a:r>
              <a:rPr lang="ru-RU" sz="1100" b="1" dirty="0">
                <a:solidFill>
                  <a:srgbClr val="1F497D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Демография</a:t>
            </a:r>
            <a:endParaRPr sz="1100" b="1" dirty="0">
              <a:solidFill>
                <a:srgbClr val="1F497D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10" name="Google Shape;231;p1"/>
          <p:cNvSpPr txBox="1"/>
          <p:nvPr/>
        </p:nvSpPr>
        <p:spPr>
          <a:xfrm>
            <a:off x="5371294" y="5527489"/>
            <a:ext cx="1093910" cy="323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1F497D"/>
              </a:buClr>
              <a:buSzPts val="1600"/>
            </a:pPr>
            <a:r>
              <a:rPr lang="ru-RU" sz="1100" b="1" dirty="0">
                <a:solidFill>
                  <a:srgbClr val="1F497D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Образование</a:t>
            </a:r>
            <a:endParaRPr sz="1100" b="1" dirty="0">
              <a:solidFill>
                <a:srgbClr val="1F497D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11" name="Google Shape;231;p1"/>
          <p:cNvSpPr txBox="1"/>
          <p:nvPr/>
        </p:nvSpPr>
        <p:spPr>
          <a:xfrm>
            <a:off x="704232" y="5457820"/>
            <a:ext cx="1272381" cy="48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1F497D"/>
              </a:buClr>
              <a:buSzPts val="1600"/>
            </a:pPr>
            <a:r>
              <a:rPr lang="ru-RU" sz="1100" b="1" dirty="0">
                <a:solidFill>
                  <a:srgbClr val="1F497D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Жилье и городская среда</a:t>
            </a:r>
            <a:endParaRPr sz="1100" b="1" dirty="0">
              <a:solidFill>
                <a:srgbClr val="1F497D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12" name="Google Shape;231;p1"/>
          <p:cNvSpPr txBox="1"/>
          <p:nvPr/>
        </p:nvSpPr>
        <p:spPr>
          <a:xfrm>
            <a:off x="2076485" y="5575278"/>
            <a:ext cx="853823" cy="202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1F497D"/>
              </a:buClr>
              <a:buSzPts val="1600"/>
            </a:pPr>
            <a:r>
              <a:rPr lang="ru-RU" sz="1100" b="1" dirty="0">
                <a:solidFill>
                  <a:srgbClr val="1F497D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Культура</a:t>
            </a:r>
            <a:endParaRPr sz="1100" b="1" dirty="0">
              <a:solidFill>
                <a:srgbClr val="1F497D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13" name="Google Shape;231;p1"/>
          <p:cNvSpPr txBox="1"/>
          <p:nvPr/>
        </p:nvSpPr>
        <p:spPr>
          <a:xfrm>
            <a:off x="2958949" y="5450669"/>
            <a:ext cx="1314381" cy="612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1F497D"/>
              </a:buClr>
              <a:buSzPts val="1600"/>
            </a:pP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Безопасные и качественные автомобильные дороги</a:t>
            </a:r>
            <a:endParaRPr sz="1000" b="1" dirty="0">
              <a:solidFill>
                <a:srgbClr val="1F497D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39483" y="6052174"/>
            <a:ext cx="685800" cy="3040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Raleway"/>
              </a:rPr>
              <a:t>52</a:t>
            </a:r>
            <a:r>
              <a:rPr lang="en-US" b="1" dirty="0">
                <a:solidFill>
                  <a:schemeClr val="tx1"/>
                </a:solidFill>
                <a:latin typeface="Raleway"/>
              </a:rPr>
              <a:t>,7</a:t>
            </a:r>
            <a:endParaRPr lang="ru-RU" b="1" dirty="0">
              <a:solidFill>
                <a:schemeClr val="tx1"/>
              </a:solidFill>
              <a:latin typeface="Raleway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34988" y="6052716"/>
            <a:ext cx="685800" cy="3040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Raleway"/>
              </a:rPr>
              <a:t>12,2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18282" y="6052717"/>
            <a:ext cx="985154" cy="3040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Raleway"/>
              </a:rPr>
              <a:t>3 025,9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577477" y="6052279"/>
            <a:ext cx="685800" cy="30408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Raleway"/>
              </a:rPr>
              <a:t>5,5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34723" y="6052175"/>
            <a:ext cx="959035" cy="3040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Raleway"/>
              </a:rPr>
              <a:t>2 761,7</a:t>
            </a:r>
          </a:p>
        </p:txBody>
      </p:sp>
      <p:sp>
        <p:nvSpPr>
          <p:cNvPr id="19" name="Блок-схема: узел 18"/>
          <p:cNvSpPr/>
          <p:nvPr/>
        </p:nvSpPr>
        <p:spPr>
          <a:xfrm>
            <a:off x="1054601" y="4871509"/>
            <a:ext cx="588803" cy="583322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>
            <a:stCxn id="19" idx="2"/>
          </p:cNvCxnSpPr>
          <p:nvPr/>
        </p:nvCxnSpPr>
        <p:spPr>
          <a:xfrm flipH="1">
            <a:off x="617245" y="5163171"/>
            <a:ext cx="437356" cy="6022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4" name="Блок-схема: узел 23"/>
          <p:cNvSpPr/>
          <p:nvPr/>
        </p:nvSpPr>
        <p:spPr>
          <a:xfrm>
            <a:off x="2183286" y="4874498"/>
            <a:ext cx="588803" cy="583322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>
            <a:stCxn id="24" idx="2"/>
            <a:endCxn id="19" idx="6"/>
          </p:cNvCxnSpPr>
          <p:nvPr/>
        </p:nvCxnSpPr>
        <p:spPr>
          <a:xfrm flipH="1" flipV="1">
            <a:off x="1643404" y="5163172"/>
            <a:ext cx="539882" cy="2989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1" name="Блок-схема: узел 30"/>
          <p:cNvSpPr/>
          <p:nvPr/>
        </p:nvSpPr>
        <p:spPr>
          <a:xfrm>
            <a:off x="3349989" y="4874499"/>
            <a:ext cx="588803" cy="583322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>
            <a:stCxn id="31" idx="2"/>
            <a:endCxn id="24" idx="6"/>
          </p:cNvCxnSpPr>
          <p:nvPr/>
        </p:nvCxnSpPr>
        <p:spPr>
          <a:xfrm flipH="1" flipV="1">
            <a:off x="2772089" y="5166160"/>
            <a:ext cx="577901" cy="1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3" name="Блок-схема: узел 32"/>
          <p:cNvSpPr/>
          <p:nvPr/>
        </p:nvSpPr>
        <p:spPr>
          <a:xfrm>
            <a:off x="4487983" y="4871509"/>
            <a:ext cx="588803" cy="583322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>
            <a:stCxn id="33" idx="2"/>
            <a:endCxn id="31" idx="6"/>
          </p:cNvCxnSpPr>
          <p:nvPr/>
        </p:nvCxnSpPr>
        <p:spPr>
          <a:xfrm flipH="1">
            <a:off x="3938792" y="5163170"/>
            <a:ext cx="549191" cy="299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6" name="Блок-схема: узел 35"/>
          <p:cNvSpPr/>
          <p:nvPr/>
        </p:nvSpPr>
        <p:spPr>
          <a:xfrm>
            <a:off x="5625977" y="4871509"/>
            <a:ext cx="588803" cy="583322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>
            <a:stCxn id="36" idx="2"/>
            <a:endCxn id="33" idx="6"/>
          </p:cNvCxnSpPr>
          <p:nvPr/>
        </p:nvCxnSpPr>
        <p:spPr>
          <a:xfrm flipH="1">
            <a:off x="5076786" y="5163170"/>
            <a:ext cx="549191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026" name="Picture 2" descr="https://gg12.ru/wp-content/uploads/2019/11/natsionalnyj-proekt-kultura-k-novosti-o-D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933" y="4899333"/>
            <a:ext cx="558272" cy="55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239" b="75704" l="29505" r="65743"/>
                    </a14:imgEffect>
                  </a14:imgLayer>
                </a14:imgProps>
              </a:ext>
            </a:extLst>
          </a:blip>
          <a:srcRect l="28180" t="24076" r="32426" b="23387"/>
          <a:stretch/>
        </p:blipFill>
        <p:spPr>
          <a:xfrm>
            <a:off x="4471296" y="4928409"/>
            <a:ext cx="605489" cy="454119"/>
          </a:xfrm>
          <a:prstGeom prst="rect">
            <a:avLst/>
          </a:prstGeom>
        </p:spPr>
      </p:pic>
      <p:pic>
        <p:nvPicPr>
          <p:cNvPr id="1048" name="Picture 24" descr="https://ias.ofukem.ru/Images/gp/1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135" y="4970807"/>
            <a:ext cx="354487" cy="40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ias.ofukem.ru/Images/np/F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42" y="4950337"/>
            <a:ext cx="404307" cy="42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ias.ofukem.ru/Images/np/R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692" y="4928409"/>
            <a:ext cx="460913" cy="42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Прямая соединительная линия 52"/>
          <p:cNvCxnSpPr/>
          <p:nvPr/>
        </p:nvCxnSpPr>
        <p:spPr>
          <a:xfrm flipH="1">
            <a:off x="6214778" y="5152434"/>
            <a:ext cx="438506" cy="2094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stCxn id="16" idx="2"/>
          </p:cNvCxnSpPr>
          <p:nvPr/>
        </p:nvCxnSpPr>
        <p:spPr>
          <a:xfrm>
            <a:off x="3610860" y="6356797"/>
            <a:ext cx="33531" cy="124286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1350604" y="6356256"/>
            <a:ext cx="1683509" cy="1315053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2470780" y="6356796"/>
            <a:ext cx="414264" cy="950041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H="1">
            <a:off x="4434378" y="6356254"/>
            <a:ext cx="348006" cy="838302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flipH="1">
            <a:off x="4449707" y="6356254"/>
            <a:ext cx="1450224" cy="87619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8" name="Google Shape;231;p1"/>
          <p:cNvSpPr txBox="1"/>
          <p:nvPr/>
        </p:nvSpPr>
        <p:spPr>
          <a:xfrm>
            <a:off x="3118281" y="6914319"/>
            <a:ext cx="1052216" cy="5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1F497D"/>
              </a:buClr>
              <a:buSzPts val="1600"/>
            </a:pPr>
            <a:r>
              <a:rPr lang="ru-RU" sz="1200" b="1" dirty="0">
                <a:solidFill>
                  <a:srgbClr val="1F497D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ВСЕГО</a:t>
            </a:r>
          </a:p>
          <a:p>
            <a:pPr algn="ctr">
              <a:buClr>
                <a:srgbClr val="1F497D"/>
              </a:buClr>
              <a:buSzPts val="1600"/>
            </a:pPr>
            <a:r>
              <a:rPr lang="ru-RU" sz="1200" b="1" dirty="0">
                <a:solidFill>
                  <a:srgbClr val="1F497D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5 </a:t>
            </a:r>
            <a:r>
              <a:rPr lang="ru-RU" sz="1200" b="1" dirty="0" smtClean="0">
                <a:solidFill>
                  <a:srgbClr val="1F497D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858,0</a:t>
            </a:r>
            <a:endParaRPr lang="ru-RU" sz="1200" b="1" dirty="0">
              <a:solidFill>
                <a:srgbClr val="1F497D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algn="ctr">
              <a:buClr>
                <a:srgbClr val="1F497D"/>
              </a:buClr>
              <a:buSzPts val="1600"/>
            </a:pPr>
            <a:r>
              <a:rPr lang="ru-RU" sz="1200" b="1" dirty="0">
                <a:solidFill>
                  <a:srgbClr val="1F497D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 млн. руб.</a:t>
            </a:r>
            <a:endParaRPr sz="1200" b="1" dirty="0">
              <a:solidFill>
                <a:srgbClr val="1F497D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606933" y="8250140"/>
            <a:ext cx="1861840" cy="127277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Справочно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год – 3 851,5 млн. рублей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год – 3 662,7 млн. рублей</a:t>
            </a:r>
          </a:p>
        </p:txBody>
      </p:sp>
      <p:sp>
        <p:nvSpPr>
          <p:cNvPr id="110" name="Google Shape;104;ge146dd5aef_1_0"/>
          <p:cNvSpPr txBox="1">
            <a:spLocks noGrp="1"/>
          </p:cNvSpPr>
          <p:nvPr>
            <p:ph type="ctrTitle"/>
          </p:nvPr>
        </p:nvSpPr>
        <p:spPr>
          <a:xfrm>
            <a:off x="617245" y="682173"/>
            <a:ext cx="5847959" cy="162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>
              <a:buClr>
                <a:srgbClr val="1F497D"/>
              </a:buClr>
              <a:buSzPts val="2000"/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РЕАЛИЗАЦИЯ НАЦИОНАЛЬНЫХ ПРОЕКТОВ НА ТЕРРИТОРИИ ГОРОДСКОГО </a:t>
            </a:r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ОКРУГА</a:t>
            </a: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/>
            </a:r>
            <a:b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</a:b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 2021 ГОДУ (млн. рублей)</a:t>
            </a: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4658265" y="7053256"/>
            <a:ext cx="1995020" cy="1956089"/>
          </a:xfrm>
          <a:prstGeom prst="wedgeRectCallout">
            <a:avLst>
              <a:gd name="adj1" fmla="val -82382"/>
              <a:gd name="adj2" fmla="val 219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 финансирования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ФБ – 3 359,5 млн. рублей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РБ – 2 164,7 млн. рублей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 – 206,9 млн. рублей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содействия реформированию ЖКХ –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25,9 млн. рублей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5413" name="SapphireHiddenControl" r:id="rId2" imgW="4572000" imgH="3048120"/>
        </mc:Choice>
        <mc:Fallback>
          <p:control name="SapphireHiddenControl" r:id="rId2" imgW="4572000" imgH="3048120">
            <p:pic>
              <p:nvPicPr>
                <p:cNvPr id="2" name="SapphireHiddenControl" hidden="1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0" y="4167189"/>
                  <a:ext cx="4572000" cy="305038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7851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468876"/>
              </p:ext>
            </p:extLst>
          </p:nvPr>
        </p:nvGraphicFramePr>
        <p:xfrm>
          <a:off x="471487" y="1200145"/>
          <a:ext cx="6059941" cy="102549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57575"/>
                <a:gridCol w="1502366"/>
              </a:tblGrid>
              <a:tr h="29320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9" marR="8339" marT="833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9" marR="8339" marT="833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932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9" marR="8339" marT="833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8753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 городского округа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реализацию национальных проектов, всего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9" marR="8339" marT="833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5 858,1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9" marR="8339" marT="833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5757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 «Демография»</a:t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9" marR="8339" marT="833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2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9" marR="8339" marT="833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52,7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9" marR="8339" marT="833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932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«Спорт – норма жизни»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9" marR="8339" marT="833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52,7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9" marR="8339" marT="833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1848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 «Образование»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9" marR="8339" marT="833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2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9" marR="8339" marT="833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9" marR="8339" marT="833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932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«Современная школа»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9" marR="8339" marT="833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9" marR="8339" marT="833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725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«Успех каждого ребенка»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9" marR="8339" marT="833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9" marR="8339" marT="833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7829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 «Жилье и городская среда»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9" marR="8339" marT="833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2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9" marR="8339" marT="833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2 761,7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9" marR="8339" marT="833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835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«Формирование комфортной городской среды»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9" marR="8339" marT="833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9" marR="8339" marT="833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835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«Жилье Республики Башкортостан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9" marR="8339" marT="833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2 586,2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9" marR="8339" marT="833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8753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«Обеспечение устойчивого сокращения непригодного для проживания жилого фонда»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9" marR="8339" marT="833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169,2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9" marR="8339" marT="833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1947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 «Культура»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9" marR="8339" marT="833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2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9" marR="8339" marT="833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12,2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9" marR="8339" marT="833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58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«Культурная среда»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9" marR="8339" marT="833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12,2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9" marR="8339" marT="833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77183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 «Безопасные и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качественные</a:t>
                      </a:r>
                    </a:p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автомобильные дороги»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9" marR="8339" marT="833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2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числе: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9" marR="8339" marT="833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3 025,9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9" marR="8339" marT="833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2119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"Региональная и местная дорожная сеть"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9" marR="8339" marT="833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3 025,9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9" marR="8339" marT="833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92" y="10024331"/>
            <a:ext cx="505926" cy="4998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4516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ФИНАНСОВОГО ОБЕСПЕЧЕНИЯ РЕГИОНАЛЬНЫХ ПРОЕКТОВ</a:t>
            </a:r>
            <a:endParaRPr lang="ru-RU" sz="2200" b="1" dirty="0">
              <a:solidFill>
                <a:srgbClr val="00B8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5426117" y="833300"/>
            <a:ext cx="1295422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763" y="8647677"/>
            <a:ext cx="672841" cy="4571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92" y="5526901"/>
            <a:ext cx="670505" cy="6705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628" y="3904875"/>
            <a:ext cx="572977" cy="5729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97" y="2744115"/>
            <a:ext cx="609550" cy="6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0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1801" y="1402467"/>
            <a:ext cx="5994400" cy="3465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80000"/>
              </a:lnSpc>
            </a:pPr>
            <a:endParaRPr lang="ru-RU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80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со статьёй 179 Бюджетного кодекса Российской Федерации,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постановлением Администрации городского округа город Уфа Республики Башкортостан от 15 июня 2015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 №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2435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утверждении порядка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разработки, реализации и оценки эффективности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муниципальных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округа город Уфа Республики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Башкортостан», в целях обеспечения эффективного функционирования системы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программно-целевого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управления городским округом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постановлениями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Администрации городского округа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утверждены 25 муниципальных программ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80000"/>
              </a:lnSpc>
            </a:pPr>
            <a:endParaRPr lang="en-US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80000"/>
              </a:lnSpc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Доля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программных расходов в общих расходах бюджета городского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сложилась на уровне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99,2 %. </a:t>
            </a:r>
          </a:p>
          <a:p>
            <a:pPr indent="539750" algn="just">
              <a:lnSpc>
                <a:spcPct val="80000"/>
              </a:lnSpc>
            </a:pPr>
            <a:endParaRPr lang="en-US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80000"/>
              </a:lnSpc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Доля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непрограммных расходов в общих расходах бюджета городского округа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2021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составила 0,8 %.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" y="358501"/>
            <a:ext cx="6858000" cy="81689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МУНИЦИПАЛЬНЫЕ ПРОГРАММЫ ГОРОДСКОГО </a:t>
            </a:r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 </a:t>
            </a: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2021 ГОД</a:t>
            </a:r>
            <a:endParaRPr lang="ru-RU" sz="2200" b="1" dirty="0">
              <a:solidFill>
                <a:srgbClr val="00B8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5" y="5518245"/>
            <a:ext cx="2738016" cy="16348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4659" y="5503552"/>
            <a:ext cx="3138713" cy="16348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43" y="7138439"/>
            <a:ext cx="1368000" cy="136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675" y="7120818"/>
            <a:ext cx="2021697" cy="13856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643" y="7153141"/>
            <a:ext cx="2487032" cy="13532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43" y="8521139"/>
            <a:ext cx="3035863" cy="2016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06" y="8521137"/>
            <a:ext cx="2840866" cy="2016002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4177" name="SapphireHiddenControl" r:id="rId2" imgW="4572000" imgH="3048120"/>
        </mc:Choice>
        <mc:Fallback>
          <p:control name="SapphireHiddenControl" r:id="rId2" imgW="4572000" imgH="3048120">
            <p:pic>
              <p:nvPicPr>
                <p:cNvPr id="2" name="SapphireHiddenControl" hidden="1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0" y="0"/>
                  <a:ext cx="4572000" cy="30480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064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" y="304800"/>
            <a:ext cx="6858000" cy="98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200" b="1" cap="all" dirty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расходах бюджета в разрезе муниципальных программ городского округа город Уфа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053637"/>
              </p:ext>
            </p:extLst>
          </p:nvPr>
        </p:nvGraphicFramePr>
        <p:xfrm>
          <a:off x="475992" y="1465945"/>
          <a:ext cx="5997378" cy="97998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117"/>
                <a:gridCol w="4743524"/>
                <a:gridCol w="1197737"/>
              </a:tblGrid>
              <a:tr h="61264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57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образования в городском округе город Уфа Республики Башкортостан»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14 345,1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57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культуры и искусства в городском округе город Уфа Республики Башкортостан»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388,8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331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транспортного обслуживания населения городского округа город Уфа Республики Башкортостан»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815,6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57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физической культуры и спорта в городском округе город Уфа Республики Башкортостан»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765,3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57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опеки и попечительства в городском округе город Уфа Республики Башкортостан»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544,9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57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«Благоустройство городского округа город Уфа Республики Башкортостан»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386,2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7895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жилищно-коммунального хозяйства и улучшение экологической обстановки в городском округе город Уфа Республики Башкортостан»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869,9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57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«Пожарная безопасность городского округа город Уфа Республики Башкортостан»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374,8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766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городского округа город Уфа Республики Башкортостан»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1 816,7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57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молодежной политики в городском округе город Уфа Республики Башкортостан»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247,8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57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предпринимательства и туризма в городском округе город Уфа Республики Башкортостан"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956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системы безопасности, защиты населения и территории городского округа город Уфа Республики Башкортостан от чрезвычайных ситуаций природного, техногенного характера и иных происшествий»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207,0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331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«Взаимодействие с институтами гражданского общества в городском округе город Уфа Республики Башкортостан»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282,2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7537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строительства, реконструкции, капитального ремонта, ремонта дорог и искусственных сооружений городского округа город Уфа Республики Башкортостан»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5 389,4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4" name="TextBox 2"/>
          <p:cNvSpPr txBox="1"/>
          <p:nvPr/>
        </p:nvSpPr>
        <p:spPr>
          <a:xfrm>
            <a:off x="5386041" y="1123411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10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61464" y="217714"/>
            <a:ext cx="6304674" cy="107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200" b="1" cap="all" dirty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расходах бюджета в разрезе муниципальных программ городского округа город Уфа </a:t>
            </a:r>
            <a:r>
              <a:rPr lang="ru-RU" sz="1600" b="1" cap="all" dirty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 таблицы)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218726"/>
              </p:ext>
            </p:extLst>
          </p:nvPr>
        </p:nvGraphicFramePr>
        <p:xfrm>
          <a:off x="525600" y="1625596"/>
          <a:ext cx="5976402" cy="90740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231"/>
                <a:gridCol w="4855581"/>
                <a:gridCol w="1062590"/>
              </a:tblGrid>
              <a:tr h="75317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8231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градостроительной деятельности на территории городского округа город Уфа Республики Башкортостан»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3 112,3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7663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7" marR="9147" marT="914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земельных и имущественных отношений на территории городского округа город Уфа Республики Башкортостан»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370,4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6670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7" marR="9147" marT="914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«Управление муниципальными финансами городского округа город Уфа Республики Башкортостан»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397,7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643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7" marR="9147" marT="914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территории </a:t>
                      </a:r>
                      <a:r>
                        <a:rPr lang="ru-RU" sz="1400" u="none" strike="noStrike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Демского</a:t>
                      </a:r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городского округа город Уфа Республики Башкортостан»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179,9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643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7" marR="9147" marT="914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территории Калининского района городского округа город Уфа Республики Башкортостан»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405,6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643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7" marR="9147" marT="914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территории Кировского района городского округа город Уфа Республики Башкортостан»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424,1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643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7" marR="9147" marT="914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территории Ленинского района городского округа город Уфа Республики Башкортостан»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317,4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643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7" marR="9147" marT="914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территории Октябрьского района городского округа город Уфа Республики Башкортостан"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471,8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769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7" marR="9147" marT="914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территории Орджоникидзевского района городского округа город Уфа Республики Башкортостан»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379,5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643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7" marR="9147" marT="914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территории Советского района городского округа город Уфа Республики Башкортостан»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286,2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7485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7" marR="9147" marT="914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«Формирование современной городской среды городского округа город Уфа Республики Башкортостан»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805,7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254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7" marR="9147" marT="914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272,7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2545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</a:t>
                      </a:r>
                      <a:r>
                        <a:rPr lang="ru-RU" sz="14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863,0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4" name="TextBox 2"/>
          <p:cNvSpPr txBox="1"/>
          <p:nvPr/>
        </p:nvSpPr>
        <p:spPr>
          <a:xfrm>
            <a:off x="5297418" y="1181703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78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5812"/>
            <a:ext cx="685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ПРИОРИТЕТЫ И ЦЕЛИ БЮДЖЕТНОЙ ПОЛИТИКИ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429" y="1605434"/>
            <a:ext cx="642257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бюджетная политика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на 2021 год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направлена на сбалансированность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городского округа,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долгосрочных, стратегических планов, национальных и региональных проектов, направленных на повышение уровня жизни граждан, создание комфортных условий для их проживания, обеспечение достойного эффективного труда людей, развитие предпринимательства, цифровую трансформацию ключевых отраслей экономики и социальной сферы.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010527347"/>
              </p:ext>
            </p:extLst>
          </p:nvPr>
        </p:nvGraphicFramePr>
        <p:xfrm>
          <a:off x="333829" y="4075228"/>
          <a:ext cx="6524171" cy="6459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14392" name="SapphireHiddenControl" r:id="rId2" imgW="4572000" imgH="3048120"/>
        </mc:Choice>
        <mc:Fallback>
          <p:control name="SapphireHiddenControl" r:id="rId2" imgW="4572000" imgH="3048120">
            <p:pic>
              <p:nvPicPr>
                <p:cNvPr id="3" name="SapphireHiddenControl" hidden="1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0" y="0"/>
                  <a:ext cx="4572000" cy="30480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739562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929450"/>
              </p:ext>
            </p:extLst>
          </p:nvPr>
        </p:nvGraphicFramePr>
        <p:xfrm>
          <a:off x="478970" y="1387737"/>
          <a:ext cx="5921829" cy="5404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7335"/>
                <a:gridCol w="1104494"/>
              </a:tblGrid>
              <a:tr h="50247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>
                    <a:gradFill>
                      <a:gsLst>
                        <a:gs pos="58200">
                          <a:srgbClr val="C6DBF8"/>
                        </a:gs>
                        <a:gs pos="34961">
                          <a:srgbClr val="B5D2F8"/>
                        </a:gs>
                        <a:gs pos="40700">
                          <a:srgbClr val="BAD4F8"/>
                        </a:gs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58200">
                          <a:srgbClr val="C6DBF8"/>
                        </a:gs>
                        <a:gs pos="34961">
                          <a:srgbClr val="B5D2F8"/>
                        </a:gs>
                        <a:gs pos="40700">
                          <a:srgbClr val="BAD4F8"/>
                        </a:gs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6473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образования в городском округе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58200">
                          <a:srgbClr val="C6DBF8"/>
                        </a:gs>
                        <a:gs pos="34961">
                          <a:srgbClr val="B5D2F8"/>
                        </a:gs>
                        <a:gs pos="40700">
                          <a:srgbClr val="BAD4F8"/>
                        </a:gs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14 345,1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58200">
                          <a:srgbClr val="C6DBF8"/>
                        </a:gs>
                        <a:gs pos="34961">
                          <a:srgbClr val="B5D2F8"/>
                        </a:gs>
                        <a:gs pos="40700">
                          <a:srgbClr val="BAD4F8"/>
                        </a:gs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8435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«Развитие систем дошкольного и общего образования в городском округе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58200">
                          <a:srgbClr val="C6DBF8"/>
                        </a:gs>
                        <a:gs pos="34961">
                          <a:srgbClr val="B5D2F8"/>
                        </a:gs>
                        <a:gs pos="40700">
                          <a:srgbClr val="BAD4F8"/>
                        </a:gs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12613,6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58200">
                          <a:srgbClr val="C6DBF8"/>
                        </a:gs>
                        <a:gs pos="34961">
                          <a:srgbClr val="B5D2F8"/>
                        </a:gs>
                        <a:gs pos="40700">
                          <a:srgbClr val="BAD4F8"/>
                        </a:gs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91253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«Организация и обеспечение отдыха, оздоровления и занятости детей, подростков и молодежи в городском округе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58200">
                          <a:srgbClr val="C6DBF8"/>
                        </a:gs>
                        <a:gs pos="34961">
                          <a:srgbClr val="B5D2F8"/>
                        </a:gs>
                        <a:gs pos="40700">
                          <a:srgbClr val="BAD4F8"/>
                        </a:gs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58200">
                          <a:srgbClr val="C6DBF8"/>
                        </a:gs>
                        <a:gs pos="34961">
                          <a:srgbClr val="B5D2F8"/>
                        </a:gs>
                        <a:gs pos="40700">
                          <a:srgbClr val="BAD4F8"/>
                        </a:gs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872776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«Комплексный капитальный ремонт общеобразовательных организаций городского округа город Уфа Республики Башкортостан»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58200">
                          <a:srgbClr val="C6DBF8"/>
                        </a:gs>
                        <a:gs pos="34961">
                          <a:srgbClr val="B5D2F8"/>
                        </a:gs>
                        <a:gs pos="40700">
                          <a:srgbClr val="BAD4F8"/>
                        </a:gs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58200">
                          <a:srgbClr val="C6DBF8"/>
                        </a:gs>
                        <a:gs pos="34961">
                          <a:srgbClr val="B5D2F8"/>
                        </a:gs>
                        <a:gs pos="40700">
                          <a:srgbClr val="BAD4F8"/>
                        </a:gs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3497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«Социальная поддержка детей из социально-незащищенных и многодетных малоимущих семей»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58200">
                          <a:srgbClr val="C6DBF8"/>
                        </a:gs>
                        <a:gs pos="34961">
                          <a:srgbClr val="B5D2F8"/>
                        </a:gs>
                        <a:gs pos="40700">
                          <a:srgbClr val="BAD4F8"/>
                        </a:gs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58200">
                          <a:srgbClr val="C6DBF8"/>
                        </a:gs>
                        <a:gs pos="34961">
                          <a:srgbClr val="B5D2F8"/>
                        </a:gs>
                        <a:gs pos="40700">
                          <a:srgbClr val="BAD4F8"/>
                        </a:gs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95856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«Обеспечение реализации муниципальной программы «Развитие образования в городском округе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58200">
                          <a:srgbClr val="C6DBF8"/>
                        </a:gs>
                        <a:gs pos="34961">
                          <a:srgbClr val="B5D2F8"/>
                        </a:gs>
                        <a:gs pos="40700">
                          <a:srgbClr val="BAD4F8"/>
                        </a:gs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58200">
                          <a:srgbClr val="C6DBF8"/>
                        </a:gs>
                        <a:gs pos="34961">
                          <a:srgbClr val="B5D2F8"/>
                        </a:gs>
                        <a:gs pos="40700">
                          <a:srgbClr val="BAD4F8"/>
                        </a:gs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179169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ОБРАЗОВАНИЯ В ГОРОДСКОМ ОКРУГЕ </a:t>
            </a:r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ГОРОД </a:t>
            </a: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УФА РЕСПУБЛИКИ 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/>
          </p:nvPr>
        </p:nvGraphicFramePr>
        <p:xfrm>
          <a:off x="135388" y="7035501"/>
          <a:ext cx="6505026" cy="4566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95638" y="9011428"/>
            <a:ext cx="1015346" cy="419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14 345,1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846111" y="10903975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5386041" y="1123411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67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-14748"/>
            <a:ext cx="6857999" cy="105804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КУЛЬТУРЫ И ИСКУССТВА В ГОРОДСКОМ ОКРУГЕ ГОРОД УФА РЕСПУБЛИКИ 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/>
          </p:nvPr>
        </p:nvGraphicFramePr>
        <p:xfrm>
          <a:off x="0" y="7178012"/>
          <a:ext cx="6857999" cy="3852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017957"/>
              </p:ext>
            </p:extLst>
          </p:nvPr>
        </p:nvGraphicFramePr>
        <p:xfrm>
          <a:off x="493486" y="1695362"/>
          <a:ext cx="6027234" cy="5406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1556"/>
                <a:gridCol w="1245678"/>
              </a:tblGrid>
              <a:tr h="50394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83483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культуры и искусства в городском округе город Уфа Республики Башкортостан»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1388,8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04465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подпрограмма «Развитие  культурно-просветительской деятельности и профессионального  искусства в городском округе город Уфа Республики Башкортостан»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07663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подпрограмма  «Организация предоставления дополнительного образования в городском округе город Уфа Республики Башкортостан»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95864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подпрограмма «Сохранение и развитие муниципальных парков культуры и отдыха в городском округе город Уфа Республики Башкортостан»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97339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подпрограмма «Обеспечение реализации муниципальной программы «Развитие культуры и искусства в  городском округе  город Уфа Республики Башкортостан»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907026" y="10122309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4302" y="8721146"/>
            <a:ext cx="92939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1 388,8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5489279" y="1430949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89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25" y="-11125"/>
            <a:ext cx="6857275" cy="140961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ТРАНСПОРТНОГО ОБСЛУЖИВАНИЯ НАСЕЛЕНИЯ ГОРОДСКОГО ОКРУГА ГОРОД 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УФА        </a:t>
            </a: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РЕСПУБЛИКИ 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/>
          </p:nvPr>
        </p:nvGraphicFramePr>
        <p:xfrm>
          <a:off x="0" y="6336253"/>
          <a:ext cx="6839857" cy="3754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95468" y="7863839"/>
            <a:ext cx="719527" cy="677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815,6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358045"/>
              </p:ext>
            </p:extLst>
          </p:nvPr>
        </p:nvGraphicFramePr>
        <p:xfrm>
          <a:off x="449943" y="2164030"/>
          <a:ext cx="6040798" cy="3919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8091"/>
                <a:gridCol w="1262707"/>
              </a:tblGrid>
              <a:tr h="68506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99719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транспортного обслуживания населения городского округа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815,6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11867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«Организация транспортного обслуживания населения городского округа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118670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«Развитие городского наземного электротранспорта в городском округе город Уфа Республики Башкортостан»</a:t>
                      </a: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998031" y="9574305"/>
            <a:ext cx="914400" cy="51636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5489280" y="1843898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52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40961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ФИЗИЧЕСКОЙ КУЛЬТУРЫ И СПОРТА В ГОРОДСКОМ ОКРУГЕ ГОРОД УФА 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РЕСПУБЛИКИ </a:t>
            </a: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394800054"/>
              </p:ext>
            </p:extLst>
          </p:nvPr>
        </p:nvGraphicFramePr>
        <p:xfrm>
          <a:off x="26233" y="6506166"/>
          <a:ext cx="6831767" cy="455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34086" y="8273144"/>
            <a:ext cx="854439" cy="595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765,3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674628"/>
              </p:ext>
            </p:extLst>
          </p:nvPr>
        </p:nvGraphicFramePr>
        <p:xfrm>
          <a:off x="435429" y="1739609"/>
          <a:ext cx="6085291" cy="500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7614"/>
                <a:gridCol w="1257677"/>
              </a:tblGrid>
              <a:tr h="698791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07663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физической культуры и спорта в городском округе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765,3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04465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«Развитие физической культуры и массового спорта в городском округе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04465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«Развитие детско-юношеского спорта и организация спортивной подготовки в городском округе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1405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«Обеспечение реализации муниципальной программы «Развитие физической культуры и спорта в городском округе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974125" y="10137054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5489280" y="1409617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71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40961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ОПЕКИ И ПОПЕЧИТЕЛЬСТВА В ГОРОДСКОМ ОКРУГЕ ГОРОД УФА РЕСПУБЛИКИ 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/>
          </p:nvPr>
        </p:nvGraphicFramePr>
        <p:xfrm>
          <a:off x="0" y="6341165"/>
          <a:ext cx="6858000" cy="4310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35992" y="8142514"/>
            <a:ext cx="884420" cy="718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544,9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179602"/>
              </p:ext>
            </p:extLst>
          </p:nvPr>
        </p:nvGraphicFramePr>
        <p:xfrm>
          <a:off x="507999" y="1739609"/>
          <a:ext cx="6023429" cy="4202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1739"/>
                <a:gridCol w="1251690"/>
              </a:tblGrid>
              <a:tr h="72586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72345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опеки и попечительства в городском округе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544,9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6745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«Мероприятия по жизнеустройству детей-сирот, обеспечение  деятельности подведомственных учреждений»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1143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«Благополучное детство и укрепление семейных ценностей»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174,6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67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«Организация и обеспечение отдыха и оздоровления детей»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00719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«Обеспечение реализации муниципальной программы «Развитие опеки и попечительства в городском округе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1021002" y="9797845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5489280" y="1409617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10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7999" cy="105804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«БЛАГОУСТРОЙСТВО ГОРОДСКОГО ОКРУГА ГОРОД УФА РЕСПУБЛИКИ 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066947323"/>
              </p:ext>
            </p:extLst>
          </p:nvPr>
        </p:nvGraphicFramePr>
        <p:xfrm>
          <a:off x="169667" y="6530009"/>
          <a:ext cx="6625651" cy="4904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940080"/>
              </p:ext>
            </p:extLst>
          </p:nvPr>
        </p:nvGraphicFramePr>
        <p:xfrm>
          <a:off x="406400" y="1426755"/>
          <a:ext cx="6159292" cy="5016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6321"/>
                <a:gridCol w="1272971"/>
              </a:tblGrid>
              <a:tr h="379142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84811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«Благоустройство городского округа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1386,2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849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«Благоустройство территорий городского округа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99391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«Благоустройство муниципальных кладбищ в городском округе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7857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«Развитие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велоинфраструктуры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 городском округе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02030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«Обеспечение реализации муниципальной программы «Благоустройство городского округа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836729" y="9522740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5489280" y="1165478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84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738938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ЖИЛИЩНО-КОММУНАЛЬНОГО ХОЗЯЙСТВА И УЛУЧШЕНИЕ ЭКОЛОГИЧЕСКОЙ ОБСТАНОВКИ В ГОРОДСКОМ ОКРУГЕ ГОРОД УФА 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РЕСПУБЛИКИ </a:t>
            </a: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/>
          </p:nvPr>
        </p:nvGraphicFramePr>
        <p:xfrm>
          <a:off x="258416" y="6768547"/>
          <a:ext cx="6510131" cy="5665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629316"/>
              </p:ext>
            </p:extLst>
          </p:nvPr>
        </p:nvGraphicFramePr>
        <p:xfrm>
          <a:off x="493486" y="2015916"/>
          <a:ext cx="6102186" cy="3707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8450"/>
                <a:gridCol w="1263736"/>
              </a:tblGrid>
              <a:tr h="498539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16932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жилищно-коммунального хозяйства и улучшение экологической обстановки в городском округе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869,9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59741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«Башкирские дворики»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5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«Поддержка жилищно-коммунального хозяйства»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356,3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90078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«Улучшение экологической обстановки в городе Уфа»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19134" y="8769246"/>
            <a:ext cx="79448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fontAlgn="t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869,9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113182" y="10694503"/>
            <a:ext cx="784561" cy="44726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5489280" y="1738938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12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080296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«ПОЖАРНАЯ БЕЗОПАСНОСТЬ ГОРОДСКОГО ОКРУГА ГОРОД УФА РЕСПУБЛИКИ 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334231203"/>
              </p:ext>
            </p:extLst>
          </p:nvPr>
        </p:nvGraphicFramePr>
        <p:xfrm>
          <a:off x="0" y="6192078"/>
          <a:ext cx="6858000" cy="3550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280782"/>
              </p:ext>
            </p:extLst>
          </p:nvPr>
        </p:nvGraphicFramePr>
        <p:xfrm>
          <a:off x="391885" y="1725094"/>
          <a:ext cx="6143825" cy="3315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4051"/>
                <a:gridCol w="1269774"/>
              </a:tblGrid>
              <a:tr h="50394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91594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«Пожарная безопасность городского округа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374,8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84512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«Обеспечение пожарной безопасности городского округа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03667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«Обеспечение реализации муниципальной программы «Пожарная безопасность городского округа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921774" y="9340645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5489280" y="1489942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35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-6124" y="0"/>
            <a:ext cx="6864123" cy="107867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ГОРОДСКОГО ОКРУГА ГОРОД УФА 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РЕСПУБЛИКИ </a:t>
            </a: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БАШКОРТОСТАН»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659013"/>
              </p:ext>
            </p:extLst>
          </p:nvPr>
        </p:nvGraphicFramePr>
        <p:xfrm>
          <a:off x="537029" y="1329388"/>
          <a:ext cx="5923732" cy="5962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3374"/>
                <a:gridCol w="1190358"/>
              </a:tblGrid>
              <a:tr h="29292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6566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городского округа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1816,7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89965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«Улучшение жилищных условий отдельных категорий граждан, проживающих на территории городского округа город Уфа Республики Башкортостан»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7842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«Формирование положительного имиджа города Уфы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8701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«Обеспечение реализации муниципальной программы «Развитие городского округа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1473,4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«Определение поставщиков (подрядчиков, исполнителей) для заказчиков городского округа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87015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«Технический надзор за проведением благоустройства в городском округе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4569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«Формирование облика современного города»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7583555"/>
          <a:ext cx="6585828" cy="4459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95739" y="8935279"/>
            <a:ext cx="934278" cy="765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1 816,7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695739" y="10436087"/>
            <a:ext cx="1073425" cy="44726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5489279" y="1078672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78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080296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МОЛОДЕЖНОЙ </a:t>
            </a: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ПОЛИТИКИ В ГОРОДСКОМ ОКРУГЕ ГОРОД УФА РЕСПУБЛИКИ 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/>
          </p:nvPr>
        </p:nvGraphicFramePr>
        <p:xfrm>
          <a:off x="0" y="5675243"/>
          <a:ext cx="6858000" cy="4297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130679" y="7364895"/>
            <a:ext cx="1274164" cy="665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247,8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063810"/>
              </p:ext>
            </p:extLst>
          </p:nvPr>
        </p:nvGraphicFramePr>
        <p:xfrm>
          <a:off x="478970" y="1506376"/>
          <a:ext cx="6056739" cy="3495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4963"/>
                <a:gridCol w="1251776"/>
              </a:tblGrid>
              <a:tr h="557969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76556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молодежной политики в городском округе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247,8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9771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«Создание социально-экономических, организационных условий и гарантий для социального становления и развития молодых граждан»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19444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«Обеспечение реализации муниципальной программы «Развитие молодежной политики в городском округе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1310561" y="9530268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5489280" y="1224471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1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/>
        </p:nvSpPr>
        <p:spPr>
          <a:xfrm>
            <a:off x="0" y="330200"/>
            <a:ext cx="6858000" cy="768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НАПРАВЛЕНИЯ НАЛОГОВОЙ ПОЛИТИКИ</a:t>
            </a:r>
            <a:endParaRPr lang="ru-RU" sz="20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7372" y="1638557"/>
            <a:ext cx="6480628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42913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Налоговая политика на 2021 год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области доходов городского округа ориентирована на сохранение достигнутого уровня налогового потенциала и создание условий для дальнейшего роста доходных источников.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236965842"/>
              </p:ext>
            </p:extLst>
          </p:nvPr>
        </p:nvGraphicFramePr>
        <p:xfrm>
          <a:off x="0" y="2902857"/>
          <a:ext cx="6858000" cy="5834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9976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64660"/>
            <a:ext cx="6858000" cy="140961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ПРЕДПРИНИМАТЕЛЬСТВА И ТУРИЗМА В ГОРОДСКОМ ОКРУГЕ </a:t>
            </a: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 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УФА            </a:t>
            </a: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РЕСПУБЛИКИ БАШКОРТОСТАН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00B8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/>
          </p:nvPr>
        </p:nvGraphicFramePr>
        <p:xfrm>
          <a:off x="0" y="6585033"/>
          <a:ext cx="6858000" cy="3387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962313"/>
              </p:ext>
            </p:extLst>
          </p:nvPr>
        </p:nvGraphicFramePr>
        <p:xfrm>
          <a:off x="435429" y="2063400"/>
          <a:ext cx="6055311" cy="3630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3830"/>
                <a:gridCol w="1251481"/>
              </a:tblGrid>
              <a:tr h="624279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00077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предпринимательства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туризма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городском округе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97551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«Развитие малого и среднего предпринимательства в городском округе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0302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«Развитие сферы внутреннего и въездного туризма в городе Уфа»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66836" y="8035101"/>
            <a:ext cx="473206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6,0</a:t>
            </a:r>
            <a:endParaRPr lang="ru-RU" dirty="0"/>
          </a:p>
        </p:txBody>
      </p:sp>
      <p:sp>
        <p:nvSpPr>
          <p:cNvPr id="8" name="TextBox 1"/>
          <p:cNvSpPr txBox="1"/>
          <p:nvPr/>
        </p:nvSpPr>
        <p:spPr>
          <a:xfrm>
            <a:off x="1246239" y="9517626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5358652" y="1786422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43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308636"/>
            <a:ext cx="6858000" cy="237533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СИСТЕМЫ БЕЗОПАСНОСТИ, ЗАЩИТЫ НАСЕЛЕНИЯ И ТЕРРИТОРИИ ГОРОДСКОГО ОКРУГА ГОРОД УФА РЕСПУБЛИКИ 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БАШКОРТОСТАН ОТ ЧРЕЗВЫЧАЙНЫХ СИТУАЦИЙ ПРИРОДНОГО, ТЕХНОГЕННОГО ХАРАКТЕРА И ИНЫХ ПРОИСШЕСТВИЙ»</a:t>
            </a:r>
            <a:endParaRPr lang="ru-RU" sz="2000" b="1" dirty="0">
              <a:solidFill>
                <a:srgbClr val="00B8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61121093"/>
              </p:ext>
            </p:extLst>
          </p:nvPr>
        </p:nvGraphicFramePr>
        <p:xfrm>
          <a:off x="197700" y="6232213"/>
          <a:ext cx="6462600" cy="4182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479253"/>
              </p:ext>
            </p:extLst>
          </p:nvPr>
        </p:nvGraphicFramePr>
        <p:xfrm>
          <a:off x="377370" y="3170954"/>
          <a:ext cx="6252283" cy="3487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0093"/>
                <a:gridCol w="1292190"/>
              </a:tblGrid>
              <a:tr h="734932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44534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системы безопасности, защиты населения и территории городского округа город Уфа Республики Башкортостан от чрезвычайных ситуаций природного, техногенного характера и иных происшествий»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30702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«Совершенствование системы защиты населения городского округа город Уфа Республики Башкортостан от чрезвычайных ситуаций мирного и военного времени»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033670" y="9710530"/>
            <a:ext cx="1154827" cy="37768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5489280" y="2788971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80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11797"/>
            <a:ext cx="6858000" cy="1738938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«ВЗАИМОДЕЙСТВИЕ С ИНСТИТУТАМИ ГРАЖДАНСКОГО ОБЩЕСТВА В ГОРОДСКОМ ОКРУГЕ </a:t>
            </a: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 УФА 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РЕСПУБЛИКИ </a:t>
            </a: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БАШКОРТОСТАН»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50649999"/>
              </p:ext>
            </p:extLst>
          </p:nvPr>
        </p:nvGraphicFramePr>
        <p:xfrm>
          <a:off x="144676" y="7100929"/>
          <a:ext cx="6713323" cy="4152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092774"/>
              </p:ext>
            </p:extLst>
          </p:nvPr>
        </p:nvGraphicFramePr>
        <p:xfrm>
          <a:off x="449943" y="2120881"/>
          <a:ext cx="6085768" cy="4889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7993"/>
                <a:gridCol w="1257775"/>
              </a:tblGrid>
              <a:tr h="83907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06188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«Взаимодействие с институтами гражданского общества в городском округе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282,2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9642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«Развитие системы общественной безопасности на территории городского округа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9642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«Профилактика пьянства и алкоголизма в городском округе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06052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«Содействие развитию и поддержка социально ориентированных некоммерческих организаций»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1216742" y="10520516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5344137" y="1843903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92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2068259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СТРОИТЕЛЬСТВА, РЕКОНСТРУКЦИИ, КАПИТАЛЬНОГО РЕМОНТА, РЕМОНТА ДОРОГ И ИСКУССТВЕННЫХ СООРУЖЕНИЙ </a:t>
            </a:r>
            <a:b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ОКРУГА ГОРОД 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УФА                   </a:t>
            </a: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РЕСПУБЛИКИ 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045244909"/>
              </p:ext>
            </p:extLst>
          </p:nvPr>
        </p:nvGraphicFramePr>
        <p:xfrm>
          <a:off x="0" y="7578436"/>
          <a:ext cx="6858000" cy="461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793007"/>
              </p:ext>
            </p:extLst>
          </p:nvPr>
        </p:nvGraphicFramePr>
        <p:xfrm>
          <a:off x="391886" y="2263514"/>
          <a:ext cx="6158815" cy="5409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0242"/>
                <a:gridCol w="1058573"/>
              </a:tblGrid>
              <a:tr h="317361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8997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строительства, реконструкции, капитального ремонта, ремонта дорог и искусственных сооружений городского округа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5389,4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8669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«Развитие дорожной инфраструктуры городского округа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5195,3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8531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«Комплексное развитие системы ливневой канализации городского округа город Уфа Республики Башкортостан»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73457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«Развитие водохозяйственного комплекса городского округа город Уфа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Республики Башкортостан»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3338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«Благоустройство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 содержание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автопарковочных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мест»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13846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«Обеспечение реализации муниципальной программы «Развитие строительства, реконструкции, капитального ремонта, ремонта дорог и искусственных сооружений городского округа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553065" y="11169443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5489280" y="1917652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08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40961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ГРАДОСТРОИТЕЛЬНОЙ ДЕЯТЕЛЬНОСТИ НА ТЕРРИТОРИИ</a:t>
            </a:r>
            <a:r>
              <a:rPr lang="en-US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</a:t>
            </a: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 ГОРОД УФА РЕСПУБЛИКИ БАШКОРТОСТАН»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71477454"/>
              </p:ext>
            </p:extLst>
          </p:nvPr>
        </p:nvGraphicFramePr>
        <p:xfrm>
          <a:off x="119269" y="6798365"/>
          <a:ext cx="6609521" cy="3611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647495"/>
              </p:ext>
            </p:extLst>
          </p:nvPr>
        </p:nvGraphicFramePr>
        <p:xfrm>
          <a:off x="377371" y="2140556"/>
          <a:ext cx="6143349" cy="4107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3673"/>
                <a:gridCol w="1269676"/>
              </a:tblGrid>
              <a:tr h="84338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084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градостроительной деятельности на территории городского округа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3 112,3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97025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«Подготовка территорий и земельных участков для освоения территории городского округа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21013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«Строительство инженерной инфраструктуры к районам массовой и индивидуальной застройки в городском округе город 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2632,1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993912" y="9730408"/>
            <a:ext cx="974035" cy="44726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5360070" y="1821092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40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14748"/>
            <a:ext cx="6858000" cy="140961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ЗЕМЕЛЬНЫХ И ИМУЩЕСТВЕННЫХ ОТНОШЕНИЙ НА ТЕРРИТОРИИ ГОРОДСКОГО ОКРУГА 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ГОРОД </a:t>
            </a: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УФА РЕСПУБЛИКИ 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909053352"/>
              </p:ext>
            </p:extLst>
          </p:nvPr>
        </p:nvGraphicFramePr>
        <p:xfrm>
          <a:off x="203200" y="6341807"/>
          <a:ext cx="6490261" cy="5406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03457"/>
              </p:ext>
            </p:extLst>
          </p:nvPr>
        </p:nvGraphicFramePr>
        <p:xfrm>
          <a:off x="493486" y="1701343"/>
          <a:ext cx="6087196" cy="540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9125"/>
                <a:gridCol w="1258071"/>
              </a:tblGrid>
              <a:tr h="75129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96676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земельных и имущественных отношений на территории городского округа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370,4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5133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Муниципальная подпрограмма «Обеспечение функционирования объектов муниципальной собственности»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07919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«Создание целостной системы учета земельных участков, вовлечение земельных участков в хозяйственный оборот и увеличение доходов от использования земельных ресурсов»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88091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«Повышение эффективности управления муниципальной собственностью городского округа город Уфа Республики Башкортостан»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07919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«Обеспечение реализации муниципальной программы «Развитие земельных и имущественных отношений на территории городского округа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995516" y="10196945"/>
            <a:ext cx="805575" cy="4572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5489280" y="1424365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0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-14990" y="270063"/>
            <a:ext cx="6858000" cy="140961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«УПРАВЛЕНИЕ МУНИЦИПАЛЬНЫМИ ФИНАНСАМИ ГОРОДСКОГО ОКРУГА ГОРОД УФА 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РЕСПУБЛИКИ </a:t>
            </a: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/>
          </p:nvPr>
        </p:nvGraphicFramePr>
        <p:xfrm>
          <a:off x="0" y="6023808"/>
          <a:ext cx="6798392" cy="3447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81771" y="7507835"/>
            <a:ext cx="1004341" cy="479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397,7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482462"/>
              </p:ext>
            </p:extLst>
          </p:nvPr>
        </p:nvGraphicFramePr>
        <p:xfrm>
          <a:off x="420914" y="2091510"/>
          <a:ext cx="6202359" cy="322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0488"/>
                <a:gridCol w="1281871"/>
              </a:tblGrid>
              <a:tr h="77915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0525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«Управление муниципальными финансами городского округа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397,7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77717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«Управление муниципальным долгом городского округа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178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«Обеспечение реализации муниципальной программы»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1326741" y="8809703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5489280" y="1696419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6858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B8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РАЗВИТИЕ ТЕРРИТОРИЙ РАЙОНОВ ГОРОДСКОГО ОКРУГА ГОРОД УФА РЕСПУБЛИКИ БАШКОРТОСТАН</a:t>
            </a:r>
            <a:endParaRPr lang="ru-RU" sz="2200" b="1" dirty="0">
              <a:solidFill>
                <a:srgbClr val="00B8A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5870" y="1337886"/>
            <a:ext cx="6432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Ответственными исполнителями являются Администрации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районов городского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 Уфа Республики Башкортостан.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26251" y="4121881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179,9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38115" y="4129018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405,6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153876" y="4129018"/>
            <a:ext cx="877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424,1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094539" y="4129018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317,4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064430" y="4129018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471,8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970821" y="4121881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379,5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905424" y="4121881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286,2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61253538"/>
              </p:ext>
            </p:extLst>
          </p:nvPr>
        </p:nvGraphicFramePr>
        <p:xfrm>
          <a:off x="0" y="2437463"/>
          <a:ext cx="6831664" cy="1404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Стрелка вниз 11"/>
          <p:cNvSpPr/>
          <p:nvPr/>
        </p:nvSpPr>
        <p:spPr>
          <a:xfrm>
            <a:off x="425870" y="3659119"/>
            <a:ext cx="304800" cy="469899"/>
          </a:xfrm>
          <a:prstGeom prst="downArrow">
            <a:avLst/>
          </a:prstGeom>
          <a:solidFill>
            <a:srgbClr val="ADC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1389683" y="3651982"/>
            <a:ext cx="304800" cy="469899"/>
          </a:xfrm>
          <a:prstGeom prst="downArrow">
            <a:avLst/>
          </a:prstGeom>
          <a:solidFill>
            <a:srgbClr val="ADC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2316249" y="3651982"/>
            <a:ext cx="304800" cy="469899"/>
          </a:xfrm>
          <a:prstGeom prst="downArrow">
            <a:avLst/>
          </a:prstGeom>
          <a:solidFill>
            <a:srgbClr val="ADC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3280062" y="3644845"/>
            <a:ext cx="304800" cy="469899"/>
          </a:xfrm>
          <a:prstGeom prst="downArrow">
            <a:avLst/>
          </a:prstGeom>
          <a:solidFill>
            <a:srgbClr val="ADC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4206628" y="3644845"/>
            <a:ext cx="304800" cy="469899"/>
          </a:xfrm>
          <a:prstGeom prst="downArrow">
            <a:avLst/>
          </a:prstGeom>
          <a:solidFill>
            <a:srgbClr val="ADC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>
            <a:off x="5170441" y="3637708"/>
            <a:ext cx="304800" cy="469899"/>
          </a:xfrm>
          <a:prstGeom prst="downArrow">
            <a:avLst/>
          </a:prstGeom>
          <a:solidFill>
            <a:srgbClr val="ADC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>
            <a:off x="6105043" y="3651981"/>
            <a:ext cx="304800" cy="469899"/>
          </a:xfrm>
          <a:prstGeom prst="downArrow">
            <a:avLst/>
          </a:prstGeom>
          <a:solidFill>
            <a:srgbClr val="ADC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899380"/>
              </p:ext>
            </p:extLst>
          </p:nvPr>
        </p:nvGraphicFramePr>
        <p:xfrm>
          <a:off x="226251" y="4515450"/>
          <a:ext cx="6383210" cy="7208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7605"/>
                <a:gridCol w="914400"/>
                <a:gridCol w="947057"/>
                <a:gridCol w="957943"/>
                <a:gridCol w="896965"/>
                <a:gridCol w="879240"/>
              </a:tblGrid>
              <a:tr h="57730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мероприятий </a:t>
                      </a:r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</a:tr>
              <a:tr h="281913">
                <a:tc gridSpan="6">
                  <a:txBody>
                    <a:bodyPr/>
                    <a:lstStyle/>
                    <a:p>
                      <a:pPr algn="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</a:tr>
              <a:tr h="23018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№1 «Благоустройство территории района»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 2 </a:t>
                      </a:r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«Создание благоприятных условий проживания граждан»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№3 «Реализация инициатив населения и обращений избирателей»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 4 </a:t>
                      </a:r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населения городского округа город Уфа Республики Башкортостан твердым топливом»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 </a:t>
                      </a:r>
                      <a:r>
                        <a:rPr lang="en-US" sz="13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«Обеспечение реализации муниципальной программы «Развитие территории района»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398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6610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 </a:t>
                      </a:r>
                      <a:r>
                        <a:rPr lang="ru-RU" sz="13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Демског</a:t>
                      </a:r>
                      <a:r>
                        <a:rPr lang="ru-RU" sz="1300" b="1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22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 Калининского </a:t>
                      </a:r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288,4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3569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 Кировского </a:t>
                      </a:r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312,1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4659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 Ленинского </a:t>
                      </a:r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234,9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2,6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9016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 Октябрьского </a:t>
                      </a:r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313,2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3176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 Орджоникидзевского </a:t>
                      </a:r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265,2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3569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 Советского </a:t>
                      </a:r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196,1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21" name="TextBox 2"/>
          <p:cNvSpPr txBox="1"/>
          <p:nvPr/>
        </p:nvSpPr>
        <p:spPr>
          <a:xfrm>
            <a:off x="5475241" y="1987161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1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11125"/>
            <a:ext cx="6858000" cy="140961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«ФОРМИРОВАНИЕ СОВРЕМЕННОЙ ГОРОДСКОЙ СРЕДЫ ГОРОДСКОГО </a:t>
            </a: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 ГОРОД УФА РЕСПУБЛИКИ БАШКОРТОСТАН»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17275416"/>
              </p:ext>
            </p:extLst>
          </p:nvPr>
        </p:nvGraphicFramePr>
        <p:xfrm>
          <a:off x="-2542" y="6578600"/>
          <a:ext cx="6798392" cy="439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851493"/>
              </p:ext>
            </p:extLst>
          </p:nvPr>
        </p:nvGraphicFramePr>
        <p:xfrm>
          <a:off x="333829" y="1963116"/>
          <a:ext cx="6201881" cy="3717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0108"/>
                <a:gridCol w="1281773"/>
              </a:tblGrid>
              <a:tr h="85967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10583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«Формирование современной городской среды городского округа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805,7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77860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«Благоустройство городских общественных территорий»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97313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«Благоустройство муниципальных общественных территорий городского округа город Уфа Республики Башкортостан»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10795" y="8591640"/>
            <a:ext cx="914399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fontAlgn="t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805,7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331685" y="10406397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5489280" y="1666922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54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73"/>
          <p:cNvSpPr txBox="1">
            <a:spLocks noChangeArrowheads="1"/>
          </p:cNvSpPr>
          <p:nvPr/>
        </p:nvSpPr>
        <p:spPr bwMode="auto">
          <a:xfrm>
            <a:off x="3089400" y="1607531"/>
            <a:ext cx="3768600" cy="84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lnSpc>
                <a:spcPts val="1500"/>
              </a:lnSpc>
              <a:spcBef>
                <a:spcPct val="0"/>
              </a:spcBef>
              <a:spcAft>
                <a:spcPts val="450"/>
              </a:spcAft>
              <a:buClr>
                <a:srgbClr val="000000"/>
              </a:buClr>
              <a:buNone/>
            </a:pPr>
            <a:r>
              <a:rPr lang="ru-RU" altLang="ru-RU" sz="16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Поддержка проектов </a:t>
            </a:r>
            <a:r>
              <a:rPr lang="ru-RU" altLang="ru-RU" sz="160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осуществляется за счёт средств бюджета Республики Башкортостан, бюджета городского округа, физических и юридических лиц</a:t>
            </a: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763556"/>
              </p:ext>
            </p:extLst>
          </p:nvPr>
        </p:nvGraphicFramePr>
        <p:xfrm>
          <a:off x="420960" y="2837745"/>
          <a:ext cx="6259390" cy="7111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170"/>
                <a:gridCol w="1403845"/>
                <a:gridCol w="2450592"/>
                <a:gridCol w="1036320"/>
                <a:gridCol w="1107463"/>
              </a:tblGrid>
              <a:tr h="58594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68" marB="34268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68" marB="34268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68" marB="34268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68" marB="34268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расходы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рублей)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68" marB="34268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473413"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территорий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общеобразовательных учреждений, участка дороги, приобретение и установка игрового и спортивного оборудования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5 824,3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791516"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Калининский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Обустройство дорог, приобретение и установка игрового и спортивного оборудования</a:t>
                      </a: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20 321,7 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863113"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Кировский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Обустройство дорог, приобретение и установка игрового и спортивного оборудования,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капитальный ремонт проезжей части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10 591,7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725437"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Асфальтирование дороги, установка ограждения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1 791,6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437191"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Ремонт дорог, приобретение и установка игрового и спортивного оборудования, благоустройство территорий общеобразовательных учреждений, устройство парковочных мест, демонтаж и монтаж бордюрных камней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43 112,6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2463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Орджоникидзевский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Благоустройство территорий образовательных учреждений, приобретение инертных материалов для дороги, ремонт части дороги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9 294,6</a:t>
                      </a:r>
                      <a:endParaRPr lang="ru-RU" sz="14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11703"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lang="en-US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90 936,6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26774" y="460862"/>
            <a:ext cx="6047762" cy="652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350"/>
              </a:lnSpc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поддержку проектов развития общественной инфраструктуры, основанных на местных инициативах </a:t>
            </a:r>
          </a:p>
        </p:txBody>
      </p:sp>
      <p:pic>
        <p:nvPicPr>
          <p:cNvPr id="6" name="Рисунок 5" descr="http://krasnoyarsk.er.ru/media/userdata/news/2016/10/07/874ab708cad5fcdfcb7746e78adf3e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8" y="1607531"/>
            <a:ext cx="2279162" cy="723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84296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9314" y="1071286"/>
            <a:ext cx="6538686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Целями долговой политики городского округа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предыдущий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являлись 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эффективное управление муниципальным долгом городского округа, сохранение его объема на экономически безопасном уровне,  осуществление заимствований при поддержании приемлемых уровней риска и стоимости заимствований, своевременное исполнение долговых обязательств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92938"/>
            <a:ext cx="685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ЦЕЛИ И ЗАДАЧИ 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ДОЛГОВОЙ ПОЛИТИКИ</a:t>
            </a:r>
            <a:endParaRPr lang="ru-RU" sz="2000" b="1" dirty="0">
              <a:solidFill>
                <a:srgbClr val="00B8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66007498"/>
              </p:ext>
            </p:extLst>
          </p:nvPr>
        </p:nvGraphicFramePr>
        <p:xfrm>
          <a:off x="-235974" y="3033008"/>
          <a:ext cx="6858000" cy="7750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199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5292" y="10368462"/>
            <a:ext cx="2857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450098</a:t>
            </a:r>
            <a:r>
              <a:rPr lang="ru-RU" b="1" dirty="0" smtClean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РБ, г. Уфа, проспект Октября, 120.</a:t>
            </a:r>
          </a:p>
          <a:p>
            <a:r>
              <a:rPr lang="ru-RU" b="1" dirty="0" smtClean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Тел: 279-05-40</a:t>
            </a:r>
          </a:p>
          <a:p>
            <a:r>
              <a:rPr lang="ru-RU" b="1" dirty="0" smtClean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Факс: 235-95-53</a:t>
            </a:r>
            <a:endParaRPr lang="ru-RU" b="1" dirty="0">
              <a:solidFill>
                <a:srgbClr val="00B8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6147" y="5230560"/>
            <a:ext cx="54303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 ДЛЯ ГРАЖДАН ПОДГОТОВЛЕН ФИНАНСОВЫМ УПРАВЛЕНИЕМ АДМИНИСТРАЦИИ ГОРОДСКОГО ОКРУГА ГОРОД УФА РЕСПУБЛИКИ БАШКОРТОСТАН</a:t>
            </a:r>
            <a:endParaRPr lang="ru-RU" sz="2400" b="1" dirty="0">
              <a:solidFill>
                <a:srgbClr val="00B8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ahunova.ea\Desktop\salva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75" y="1063542"/>
            <a:ext cx="6156000" cy="320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921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52073"/>
            <a:ext cx="6858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cap="all" dirty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</a:t>
            </a:r>
            <a:r>
              <a:rPr lang="ru-RU" sz="2000" b="1" cap="all" dirty="0" smtClean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поступлений налоговых </a:t>
            </a:r>
            <a:r>
              <a:rPr lang="ru-RU" sz="2000" b="1" cap="all" dirty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неналоговых </a:t>
            </a:r>
            <a:endParaRPr lang="ru-RU" sz="2000" b="1" cap="all" dirty="0" smtClean="0">
              <a:solidFill>
                <a:srgbClr val="00B8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cap="all" dirty="0" smtClean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бюджета городского округа</a:t>
            </a:r>
            <a:endParaRPr lang="ru-RU" sz="2000" b="1" cap="all" dirty="0">
              <a:solidFill>
                <a:srgbClr val="00B8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898040711"/>
              </p:ext>
            </p:extLst>
          </p:nvPr>
        </p:nvGraphicFramePr>
        <p:xfrm>
          <a:off x="80628" y="3134639"/>
          <a:ext cx="6696744" cy="543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554153" y="2674267"/>
            <a:ext cx="119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01" name="SapphireHiddenControl" r:id="rId2" imgW="4572000" imgH="3048120"/>
        </mc:Choice>
        <mc:Fallback>
          <p:control name="SapphireHiddenControl" r:id="rId2" imgW="4572000" imgH="3048120">
            <p:pic>
              <p:nvPicPr>
                <p:cNvPr id="13" name="SapphireHiddenControl" hidden="1"/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0" y="4167189"/>
                  <a:ext cx="4572000" cy="305038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1893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4514"/>
            <a:ext cx="685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8A0"/>
                </a:solidFill>
                <a:latin typeface="Times New Roman" pitchFamily="18" charset="0"/>
                <a:cs typeface="Times New Roman" pitchFamily="18" charset="0"/>
              </a:rPr>
              <a:t>ОБЪЕМ НАЛОГОВЫХ И  НЕНАЛОГОВЫХ</a:t>
            </a:r>
          </a:p>
          <a:p>
            <a:pPr algn="ctr"/>
            <a:r>
              <a:rPr lang="ru-RU" sz="2000" b="1" dirty="0" smtClean="0">
                <a:solidFill>
                  <a:srgbClr val="00B8A0"/>
                </a:solidFill>
                <a:latin typeface="Times New Roman" pitchFamily="18" charset="0"/>
                <a:cs typeface="Times New Roman" pitchFamily="18" charset="0"/>
              </a:rPr>
              <a:t>ДОХОДОВ БЮДЖЕТА ГОРОДСКОГО ОКРУГА </a:t>
            </a:r>
            <a:endParaRPr lang="ru-RU" sz="2000" b="1" dirty="0">
              <a:solidFill>
                <a:srgbClr val="00B8A0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/>
          </p:nvPr>
        </p:nvGraphicFramePr>
        <p:xfrm>
          <a:off x="0" y="754927"/>
          <a:ext cx="6858000" cy="3512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/>
          <p:nvPr>
            <p:extLst/>
          </p:nvPr>
        </p:nvGraphicFramePr>
        <p:xfrm>
          <a:off x="0" y="4277032"/>
          <a:ext cx="6858000" cy="3534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Object 10"/>
          <p:cNvGraphicFramePr>
            <a:graphicFrameLocks noGrp="1" noChangeAspect="1"/>
          </p:cNvGraphicFramePr>
          <p:nvPr>
            <p:ph/>
            <p:extLst/>
          </p:nvPr>
        </p:nvGraphicFramePr>
        <p:xfrm>
          <a:off x="0" y="7905135"/>
          <a:ext cx="6858000" cy="4286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16435" name="SapphireHiddenControl" r:id="rId2" imgW="4572000" imgH="3048120"/>
        </mc:Choice>
        <mc:Fallback>
          <p:control name="SapphireHiddenControl" r:id="rId2" imgW="4572000" imgH="3048120">
            <p:pic>
              <p:nvPicPr>
                <p:cNvPr id="3" name="SapphireHiddenControl" hidden="1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0" y="0"/>
                  <a:ext cx="4572000" cy="30480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510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294514"/>
              </p:ext>
            </p:extLst>
          </p:nvPr>
        </p:nvGraphicFramePr>
        <p:xfrm>
          <a:off x="375442" y="2003786"/>
          <a:ext cx="6160267" cy="7368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5632"/>
                <a:gridCol w="1131456"/>
                <a:gridCol w="1049312"/>
                <a:gridCol w="959370"/>
                <a:gridCol w="764497"/>
              </a:tblGrid>
              <a:tr h="743133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2020 год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2021 год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2021 года </a:t>
                      </a:r>
                    </a:p>
                    <a:p>
                      <a:pPr marL="0" marR="0" indent="0" algn="ctr" defTabSz="914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 2020 года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7478">
                <a:tc vMerge="1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rgbClr val="1F497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rgbClr val="1F497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rgbClr val="1F497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</a:tr>
              <a:tr h="519394">
                <a:tc>
                  <a:txBody>
                    <a:bodyPr/>
                    <a:lstStyle/>
                    <a:p>
                      <a:pPr marL="0" indent="0" algn="l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алоговые и неналоговые доходы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310,5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ru-RU" sz="13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670,7</a:t>
                      </a:r>
                      <a:endParaRPr lang="ru-RU" sz="13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360,2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109,5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</a:tr>
              <a:tr h="426203">
                <a:tc>
                  <a:txBody>
                    <a:bodyPr/>
                    <a:lstStyle/>
                    <a:p>
                      <a:pPr marL="0" indent="0" algn="l" defTabSz="1074738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доходы, в </a:t>
                      </a:r>
                      <a:r>
                        <a:rPr lang="ru-RU" sz="1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853,0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1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ru-RU" sz="131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227,5</a:t>
                      </a:r>
                      <a:endParaRPr lang="ru-RU" sz="131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374,5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112,7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</a:tr>
              <a:tr h="454970">
                <a:tc>
                  <a:txBody>
                    <a:bodyPr/>
                    <a:lstStyle/>
                    <a:p>
                      <a:pPr marL="88900" indent="0" algn="l" fontAlgn="t"/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</a:txBody>
                  <a:tcPr marL="7144" marR="7144" marT="71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031, 5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609,5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578,0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109,6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</a:tr>
              <a:tr h="454970">
                <a:tc>
                  <a:txBody>
                    <a:bodyPr/>
                    <a:lstStyle/>
                    <a:p>
                      <a:pPr marL="88900" indent="0" algn="l" fontAlgn="t"/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</a:t>
                      </a:r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товарам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54,7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65,3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119,4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</a:tr>
              <a:tr h="454970">
                <a:tc>
                  <a:txBody>
                    <a:bodyPr/>
                    <a:lstStyle/>
                    <a:p>
                      <a:pPr marL="88900" indent="0" algn="l" fontAlgn="t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совокупный доход</a:t>
                      </a:r>
                      <a:endParaRPr lang="ru-RU" sz="1400" b="0" i="0" u="none" strike="noStrike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837,0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453,0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616,0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121,7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</a:tr>
              <a:tr h="231231">
                <a:tc>
                  <a:txBody>
                    <a:bodyPr/>
                    <a:lstStyle/>
                    <a:p>
                      <a:pPr marL="88900" indent="0" algn="l" fontAlgn="t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 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602,9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819,2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216,3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113,5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</a:tr>
              <a:tr h="678709">
                <a:tc>
                  <a:txBody>
                    <a:bodyPr/>
                    <a:lstStyle/>
                    <a:p>
                      <a:pPr marL="88900" indent="0" algn="l" fontAlgn="t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добычу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общераспространенных полезных ископаемых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46,3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68,1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</a:tr>
              <a:tr h="231231">
                <a:tc>
                  <a:txBody>
                    <a:bodyPr/>
                    <a:lstStyle/>
                    <a:p>
                      <a:pPr marL="88900" indent="0" algn="l" fontAlgn="t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280,6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249,8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30,8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89,0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</a:tr>
              <a:tr h="231231">
                <a:tc>
                  <a:txBody>
                    <a:bodyPr/>
                    <a:lstStyle/>
                    <a:p>
                      <a:pPr marL="0" indent="0" algn="l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доходы, </a:t>
                      </a:r>
                    </a:p>
                    <a:p>
                      <a:pPr marL="0" indent="0" algn="l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457, 5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443, 2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</a:tr>
              <a:tr h="231231">
                <a:tc>
                  <a:txBody>
                    <a:bodyPr/>
                    <a:lstStyle/>
                    <a:p>
                      <a:pPr marL="0" indent="0" algn="l" defTabSz="1074738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027,1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228,9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201,8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</a:tr>
              <a:tr h="231231">
                <a:tc>
                  <a:txBody>
                    <a:bodyPr/>
                    <a:lstStyle/>
                    <a:p>
                      <a:pPr marL="88900" indent="0" algn="l" fontAlgn="t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 пользовании природными ресурсами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29,4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67,9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38,4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230,7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</a:tr>
              <a:tr h="231231">
                <a:tc>
                  <a:txBody>
                    <a:bodyPr/>
                    <a:lstStyle/>
                    <a:p>
                      <a:pPr marL="88900" indent="0" algn="l" fontAlgn="t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106,7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168,6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62,0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158,1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</a:tr>
              <a:tr h="231231">
                <a:tc>
                  <a:txBody>
                    <a:bodyPr/>
                    <a:lstStyle/>
                    <a:p>
                      <a:pPr marL="88900" indent="0" algn="l" fontAlgn="t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имущества</a:t>
                      </a:r>
                    </a:p>
                  </a:txBody>
                  <a:tcPr marL="7144" marR="7144" marT="71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993,2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776,3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216,9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78,2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</a:tr>
              <a:tr h="231231">
                <a:tc>
                  <a:txBody>
                    <a:bodyPr/>
                    <a:lstStyle/>
                    <a:p>
                      <a:pPr marL="88900" indent="0" algn="l" fontAlgn="t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 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123,5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143,2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19,8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116,0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376345" y="388608"/>
            <a:ext cx="4158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исполнении бюджета города Уфы по доходам за 2020-2021 гг.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34807" y="1565529"/>
            <a:ext cx="1313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227" name="SapphireHiddenControl" r:id="rId2" imgW="4572000" imgH="3048120"/>
        </mc:Choice>
        <mc:Fallback>
          <p:control name="SapphireHiddenControl" r:id="rId2" imgW="4572000" imgH="3048120">
            <p:pic>
              <p:nvPicPr>
                <p:cNvPr id="13" name="SapphireHiddenControl" hidden="1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0" y="4167189"/>
                  <a:ext cx="4572000" cy="305038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2834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25393</TotalTime>
  <Words>5623</Words>
  <Application>Microsoft Office PowerPoint</Application>
  <PresentationFormat>Широкоэкранный</PresentationFormat>
  <Paragraphs>1171</Paragraphs>
  <Slides>60</Slides>
  <Notes>60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7" baseType="lpstr">
      <vt:lpstr>Arial Unicode MS</vt:lpstr>
      <vt:lpstr>Arial</vt:lpstr>
      <vt:lpstr>Calibri</vt:lpstr>
      <vt:lpstr>Calibri Light</vt:lpstr>
      <vt:lpstr>Raleway</vt:lpstr>
      <vt:lpstr>Times New Roman</vt:lpstr>
      <vt:lpstr>Тема Office</vt:lpstr>
      <vt:lpstr>Презентация PowerPoint</vt:lpstr>
      <vt:lpstr>УВАЖАЕМЫЕ УФИМЦЫ!</vt:lpstr>
      <vt:lpstr>АДМИНИСТРАТИВНОЕ ДЕЛЕНИЕ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СУБСИДИИ ЗА 2021 ГОД</vt:lpstr>
      <vt:lpstr>СУБВЕНЦИИ ЗА 2021 ГОД</vt:lpstr>
      <vt:lpstr>ИНЫЕ МЕЖБЮДЖЕТНЫЕ ТРАНСФЕРТЫ         ЗА 2021 ГОД</vt:lpstr>
      <vt:lpstr>Презентация PowerPoint</vt:lpstr>
      <vt:lpstr>ИСПОЛНЕНИЕ ПО РАСХОДАМ БЮДЖЕТА ГОРОДСКОГО ОКРУГА</vt:lpstr>
      <vt:lpstr>ОБЩЕГОСУДАРСТВЕННЫЕ ВОПРОСЫ</vt:lpstr>
      <vt:lpstr>НАЦИОНАЛЬНАЯ БЕЗОПАСНОСТЬ И ПРАВООХРАНИТЕЛЬНАЯ ДЕЯТЕЛЬНОСТЬ</vt:lpstr>
      <vt:lpstr>НАЦИОНАЛЬНАЯ ЭКОНОМИКА</vt:lpstr>
      <vt:lpstr>ЖИЛИЩНО-КОММУНАЛЬНОЕ ХОЗЯЙСТВО</vt:lpstr>
      <vt:lpstr>ОХРАНА ОКРУЖАЮЩЕЙ СРЕДЫ</vt:lpstr>
      <vt:lpstr>ОБРАЗОВАНИЕ</vt:lpstr>
      <vt:lpstr>КУЛЬТУРА, КИНЕМАТОГРАФИЯ</vt:lpstr>
      <vt:lpstr>СОЦИАЛЬНАЯ ПОЛИТИКА</vt:lpstr>
      <vt:lpstr>ФИЗИЧЕСКАЯ КУЛЬТУРА И СПОРТ</vt:lpstr>
      <vt:lpstr>СРЕДСТВА МАССОВОЙ ИНФОРМАЦИИ</vt:lpstr>
      <vt:lpstr>ОБСЛУЖИВАНИЕ ГОСУДАРСТВЕННОГО (МУНИЦИПАЛЬНОГО) ДОЛГА</vt:lpstr>
      <vt:lpstr>Презентация PowerPoint</vt:lpstr>
      <vt:lpstr>Презентация PowerPoint</vt:lpstr>
      <vt:lpstr>РЕАЛИЗАЦИЯ НАЦИОНАЛЬНЫХ ПРОЕКТОВ НА ТЕРРИТОРИИ ГОРОДСКОГО ОКРУГА В 2021 ГОДУ (млн. рублей)</vt:lpstr>
      <vt:lpstr>Презентация PowerPoint</vt:lpstr>
      <vt:lpstr>МУНИЦИПАЛЬНЫЕ ПРОГРАММЫ ГОРОДСКОГО ОКРУГА ЗА 2021 ГОД</vt:lpstr>
      <vt:lpstr>Презентация PowerPoint</vt:lpstr>
      <vt:lpstr>Презентация PowerPoint</vt:lpstr>
      <vt:lpstr>МУНИЦИПАЛЬНАЯ ПРОГРАММА «РАЗВИТИЕ ОБРАЗОВАНИЯ В ГОРОДСКОМ ОКРУГЕ     ГОРОД УФА РЕСПУБЛИКИ БАШКОРТОСТАН»</vt:lpstr>
      <vt:lpstr>МУНИЦИПАЛЬНАЯ ПРОГРАММА «РАЗВИТИЕ КУЛЬТУРЫ И ИСКУССТВА В ГОРОДСКОМ ОКРУГЕ ГОРОД УФА РЕСПУБЛИКИ БАШКОРТОСТАН»</vt:lpstr>
      <vt:lpstr>МУНИЦИПАЛЬНАЯ ПРОГРАММА «РАЗВИТИЕ ТРАНСПОРТНОГО ОБСЛУЖИВАНИЯ НАСЕЛЕНИЯ ГОРОДСКОГО ОКРУГА ГОРОД УФА        РЕСПУБЛИКИ БАШКОРТОСТАН»</vt:lpstr>
      <vt:lpstr>МУНИЦИПАЛЬНАЯ ПРОГРАММА «РАЗВИТИЕ ФИЗИЧЕСКОЙ КУЛЬТУРЫ И СПОРТА В ГОРОДСКОМ ОКРУГЕ ГОРОД УФА                  РЕСПУБЛИКИ БАШКОРТОСТАН»</vt:lpstr>
      <vt:lpstr>МУНИЦИПАЛЬНАЯ ПРОГРАММА «РАЗВИТИЕ ОПЕКИ И ПОПЕЧИТЕЛЬСТВА В ГОРОДСКОМ ОКРУГЕ ГОРОД УФА РЕСПУБЛИКИ БАШКОРТОСТАН»</vt:lpstr>
      <vt:lpstr>МУНИЦИПАЛЬНАЯ ПРОГРАММА «БЛАГОУСТРОЙСТВО ГОРОДСКОГО ОКРУГА ГОРОД УФА РЕСПУБЛИКИ БАШКОРТОСТАН»</vt:lpstr>
      <vt:lpstr>МУНИЦИПАЛЬНАЯ ПРОГРАММА «РАЗВИТИЕ ЖИЛИЩНО-КОММУНАЛЬНОГО ХОЗЯЙСТВА И УЛУЧШЕНИЕ ЭКОЛОГИЧЕСКОЙ ОБСТАНОВКИ В ГОРОДСКОМ ОКРУГЕ ГОРОД УФА          РЕСПУБЛИКИ БАШКОРТОСТАН»</vt:lpstr>
      <vt:lpstr>МУНИЦИПАЛЬНАЯ ПРОГРАММА «ПОЖАРНАЯ БЕЗОПАСНОСТЬ ГОРОДСКОГО ОКРУГА ГОРОД УФА РЕСПУБЛИКИ БАШКОРТОСТАН»</vt:lpstr>
      <vt:lpstr>МУНИЦИПАЛЬНАЯ ПРОГРАММА «РАЗВИТИЕ ГОРОДСКОГО ОКРУГА ГОРОД УФА                РЕСПУБЛИКИ БАШКОРТОСТАН»</vt:lpstr>
      <vt:lpstr>МУНИЦИПАЛЬНАЯ ПРОГРАММА «РАЗВИТИЕ МОЛОДЕЖНОЙ ПОЛИТИКИ В ГОРОДСКОМ ОКРУГЕ ГОРОД УФА РЕСПУБЛИКИ БАШКОРТОСТАН»</vt:lpstr>
      <vt:lpstr>МУНИЦИПАЛЬНАЯ ПРОГРАММА «РАЗВИТИЕ ПРЕДПРИНИМАТЕЛЬСТВА И ТУРИЗМА В ГОРОДСКОМ ОКРУГЕ ГОРОД УФА            РЕСПУБЛИКИ БАШКОРТОСТАН»</vt:lpstr>
      <vt:lpstr>МУНИЦИПАЛЬНАЯ ПРОГРАММА «РАЗВИТИЕ СИСТЕМЫ БЕЗОПАСНОСТИ, ЗАЩИТЫ НАСЕЛЕНИЯ И ТЕРРИТОРИИ ГОРОДСКОГО ОКРУГА ГОРОД УФА РЕСПУБЛИКИ БАШКОРТОСТАН ОТ ЧРЕЗВЫЧАЙНЫХ СИТУАЦИЙ ПРИРОДНОГО, ТЕХНОГЕННОГО ХАРАКТЕРА И ИНЫХ ПРОИСШЕСТВИЙ»</vt:lpstr>
      <vt:lpstr>МУНИЦИПАЛЬНАЯ ПРОГРАММА «ВЗАИМОДЕЙСТВИЕ С ИНСТИТУТАМИ ГРАЖДАНСКОГО ОБЩЕСТВА В ГОРОДСКОМ ОКРУГЕ ГОРОД УФА                                              РЕСПУБЛИКИ БАШКОРТОСТАН»</vt:lpstr>
      <vt:lpstr>МУНИЦИПАЛЬНАЯ ПРОГРАММА «РАЗВИТИЕ СТРОИТЕЛЬСТВА, РЕКОНСТРУКЦИИ, КАПИТАЛЬНОГО РЕМОНТА, РЕМОНТА ДОРОГ И ИСКУССТВЕННЫХ СООРУЖЕНИЙ  ГОРОДСКОГО ОКРУГА ГОРОД УФА                   РЕСПУБЛИКИ БАШКОРТОСТАН»</vt:lpstr>
      <vt:lpstr>МУНИЦИПАЛЬНАЯ ПРОГРАММА «РАЗВИТИЕ ГРАДОСТРОИТЕЛЬНОЙ ДЕЯТЕЛЬНОСТИ НА ТЕРРИТОРИИ ГОРОДСКОГО ОКРУГА ГОРОД УФА РЕСПУБЛИКИ БАШКОРТОСТАН»</vt:lpstr>
      <vt:lpstr>МУНИЦИПАЛЬНАЯ ПРОГРАММА «РАЗВИТИЕ ЗЕМЕЛЬНЫХ И ИМУЩЕСТВЕННЫХ ОТНОШЕНИЙ НА ТЕРРИТОРИИ ГОРОДСКОГО ОКРУГА            ГОРОД УФА РЕСПУБЛИКИ БАШКОРТОСТАН»</vt:lpstr>
      <vt:lpstr>МУНИЦИПАЛЬНАЯ ПРОГРАММА «УПРАВЛЕНИЕ МУНИЦИПАЛЬНЫМИ ФИНАНСАМИ ГОРОДСКОГО ОКРУГА ГОРОД УФА                                              РЕСПУБЛИКИ БАШКОРТОСТАН»</vt:lpstr>
      <vt:lpstr>Презентация PowerPoint</vt:lpstr>
      <vt:lpstr>МУНИЦИПАЛЬНАЯ ПРОГРАММА «ФОРМИРОВАНИЕ СОВРЕМЕННОЙ ГОРОДСКОЙ СРЕДЫ ГОРОДСКОГО ОКРУГА ГОРОД УФА РЕСПУБЛИКИ БАШКОРТОСТАН»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Салихов Рустам Юрьевич</dc:creator>
  <cp:lastModifiedBy>Ахунова Елена Анатольевна</cp:lastModifiedBy>
  <cp:revision>1185</cp:revision>
  <cp:lastPrinted>2022-04-05T04:38:41Z</cp:lastPrinted>
  <dcterms:created xsi:type="dcterms:W3CDTF">2018-12-12T07:54:53Z</dcterms:created>
  <dcterms:modified xsi:type="dcterms:W3CDTF">2022-04-05T12:01:46Z</dcterms:modified>
</cp:coreProperties>
</file>