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16" r:id="rId4"/>
  </p:sldMasterIdLst>
  <p:notesMasterIdLst>
    <p:notesMasterId r:id="rId23"/>
  </p:notesMasterIdLst>
  <p:handoutMasterIdLst>
    <p:handoutMasterId r:id="rId24"/>
  </p:handoutMasterIdLst>
  <p:sldIdLst>
    <p:sldId id="577" r:id="rId5"/>
    <p:sldId id="595" r:id="rId6"/>
    <p:sldId id="550" r:id="rId7"/>
    <p:sldId id="633" r:id="rId8"/>
    <p:sldId id="611" r:id="rId9"/>
    <p:sldId id="657" r:id="rId10"/>
    <p:sldId id="637" r:id="rId11"/>
    <p:sldId id="615" r:id="rId12"/>
    <p:sldId id="658" r:id="rId13"/>
    <p:sldId id="596" r:id="rId14"/>
    <p:sldId id="645" r:id="rId15"/>
    <p:sldId id="647" r:id="rId16"/>
    <p:sldId id="621" r:id="rId17"/>
    <p:sldId id="649" r:id="rId18"/>
    <p:sldId id="606" r:id="rId19"/>
    <p:sldId id="651" r:id="rId20"/>
    <p:sldId id="623" r:id="rId21"/>
    <p:sldId id="609" r:id="rId22"/>
  </p:sldIdLst>
  <p:sldSz cx="9144000" cy="5143500" type="screen16x9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5207" indent="-66188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1766" indent="-13372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68323" indent="-201265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4881" indent="-268802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1945099" algn="l" defTabSz="778038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334120" algn="l" defTabSz="778038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723137" algn="l" defTabSz="778038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112158" algn="l" defTabSz="778038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97D"/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8851" autoAdjust="0"/>
  </p:normalViewPr>
  <p:slideViewPr>
    <p:cSldViewPr>
      <p:cViewPr>
        <p:scale>
          <a:sx n="150" d="100"/>
          <a:sy n="150" d="100"/>
        </p:scale>
        <p:origin x="-816" y="-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6219825" cy="496889"/>
          </a:xfrm>
          <a:prstGeom prst="rect">
            <a:avLst/>
          </a:prstGeom>
        </p:spPr>
        <p:txBody>
          <a:bodyPr vert="horz" lIns="132074" tIns="66038" rIns="132074" bIns="660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9" y="3"/>
            <a:ext cx="6219825" cy="496889"/>
          </a:xfrm>
          <a:prstGeom prst="rect">
            <a:avLst/>
          </a:prstGeom>
        </p:spPr>
        <p:txBody>
          <a:bodyPr vert="horz" lIns="132074" tIns="66038" rIns="132074" bIns="660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165"/>
            <a:ext cx="6219825" cy="496887"/>
          </a:xfrm>
          <a:prstGeom prst="rect">
            <a:avLst/>
          </a:prstGeom>
        </p:spPr>
        <p:txBody>
          <a:bodyPr vert="horz" lIns="132074" tIns="66038" rIns="132074" bIns="660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9" y="9428165"/>
            <a:ext cx="6219825" cy="496887"/>
          </a:xfrm>
          <a:prstGeom prst="rect">
            <a:avLst/>
          </a:prstGeom>
        </p:spPr>
        <p:txBody>
          <a:bodyPr vert="horz" lIns="132074" tIns="66038" rIns="132074" bIns="660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655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4" tIns="66038" rIns="132074" bIns="6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9" y="3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4" tIns="66038" rIns="132074" bIns="6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687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8" y="4714879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4" tIns="66038" rIns="132074" bIns="6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5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4" tIns="66038" rIns="132074" bIns="6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9" y="9428165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4" tIns="66038" rIns="132074" bIns="6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70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2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17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83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48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1947" algn="l" defTabSz="91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38" algn="l" defTabSz="91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25" algn="l" defTabSz="91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15" algn="l" defTabSz="91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357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357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146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4538"/>
            <a:ext cx="661511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146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0" indent="0">
              <a:buNone/>
              <a:defRPr sz="2000" b="1"/>
            </a:lvl2pPr>
            <a:lvl3pPr marL="912779" indent="0">
              <a:buNone/>
              <a:defRPr sz="1800" b="1"/>
            </a:lvl3pPr>
            <a:lvl4pPr marL="1369168" indent="0">
              <a:buNone/>
              <a:defRPr sz="1600" b="1"/>
            </a:lvl4pPr>
            <a:lvl5pPr marL="1825558" indent="0">
              <a:buNone/>
              <a:defRPr sz="1600" b="1"/>
            </a:lvl5pPr>
            <a:lvl6pPr marL="2281947" indent="0">
              <a:buNone/>
              <a:defRPr sz="1600" b="1"/>
            </a:lvl6pPr>
            <a:lvl7pPr marL="2738338" indent="0">
              <a:buNone/>
              <a:defRPr sz="1600" b="1"/>
            </a:lvl7pPr>
            <a:lvl8pPr marL="3194725" indent="0">
              <a:buNone/>
              <a:defRPr sz="1600" b="1"/>
            </a:lvl8pPr>
            <a:lvl9pPr marL="3651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0" indent="0">
              <a:buNone/>
              <a:defRPr sz="2000" b="1"/>
            </a:lvl2pPr>
            <a:lvl3pPr marL="912779" indent="0">
              <a:buNone/>
              <a:defRPr sz="1800" b="1"/>
            </a:lvl3pPr>
            <a:lvl4pPr marL="1369168" indent="0">
              <a:buNone/>
              <a:defRPr sz="1600" b="1"/>
            </a:lvl4pPr>
            <a:lvl5pPr marL="1825558" indent="0">
              <a:buNone/>
              <a:defRPr sz="1600" b="1"/>
            </a:lvl5pPr>
            <a:lvl6pPr marL="2281947" indent="0">
              <a:buNone/>
              <a:defRPr sz="1600" b="1"/>
            </a:lvl6pPr>
            <a:lvl7pPr marL="2738338" indent="0">
              <a:buNone/>
              <a:defRPr sz="1600" b="1"/>
            </a:lvl7pPr>
            <a:lvl8pPr marL="3194725" indent="0">
              <a:buNone/>
              <a:defRPr sz="1600" b="1"/>
            </a:lvl8pPr>
            <a:lvl9pPr marL="3651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90" indent="0">
              <a:buNone/>
              <a:defRPr sz="1200"/>
            </a:lvl2pPr>
            <a:lvl3pPr marL="912779" indent="0">
              <a:buNone/>
              <a:defRPr sz="1000"/>
            </a:lvl3pPr>
            <a:lvl4pPr marL="1369168" indent="0">
              <a:buNone/>
              <a:defRPr sz="900"/>
            </a:lvl4pPr>
            <a:lvl5pPr marL="1825558" indent="0">
              <a:buNone/>
              <a:defRPr sz="900"/>
            </a:lvl5pPr>
            <a:lvl6pPr marL="2281947" indent="0">
              <a:buNone/>
              <a:defRPr sz="900"/>
            </a:lvl6pPr>
            <a:lvl7pPr marL="2738338" indent="0">
              <a:buNone/>
              <a:defRPr sz="900"/>
            </a:lvl7pPr>
            <a:lvl8pPr marL="3194725" indent="0">
              <a:buNone/>
              <a:defRPr sz="900"/>
            </a:lvl8pPr>
            <a:lvl9pPr marL="3651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390" indent="0">
              <a:buNone/>
              <a:defRPr sz="2800"/>
            </a:lvl2pPr>
            <a:lvl3pPr marL="912779" indent="0">
              <a:buNone/>
              <a:defRPr sz="2400"/>
            </a:lvl3pPr>
            <a:lvl4pPr marL="1369168" indent="0">
              <a:buNone/>
              <a:defRPr sz="2000"/>
            </a:lvl4pPr>
            <a:lvl5pPr marL="1825558" indent="0">
              <a:buNone/>
              <a:defRPr sz="2000"/>
            </a:lvl5pPr>
            <a:lvl6pPr marL="2281947" indent="0">
              <a:buNone/>
              <a:defRPr sz="2000"/>
            </a:lvl6pPr>
            <a:lvl7pPr marL="2738338" indent="0">
              <a:buNone/>
              <a:defRPr sz="2000"/>
            </a:lvl7pPr>
            <a:lvl8pPr marL="3194725" indent="0">
              <a:buNone/>
              <a:defRPr sz="2000"/>
            </a:lvl8pPr>
            <a:lvl9pPr marL="365111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90" indent="0">
              <a:buNone/>
              <a:defRPr sz="1200"/>
            </a:lvl2pPr>
            <a:lvl3pPr marL="912779" indent="0">
              <a:buNone/>
              <a:defRPr sz="1000"/>
            </a:lvl3pPr>
            <a:lvl4pPr marL="1369168" indent="0">
              <a:buNone/>
              <a:defRPr sz="900"/>
            </a:lvl4pPr>
            <a:lvl5pPr marL="1825558" indent="0">
              <a:buNone/>
              <a:defRPr sz="900"/>
            </a:lvl5pPr>
            <a:lvl6pPr marL="2281947" indent="0">
              <a:buNone/>
              <a:defRPr sz="900"/>
            </a:lvl6pPr>
            <a:lvl7pPr marL="2738338" indent="0">
              <a:buNone/>
              <a:defRPr sz="900"/>
            </a:lvl7pPr>
            <a:lvl8pPr marL="3194725" indent="0">
              <a:buNone/>
              <a:defRPr sz="900"/>
            </a:lvl8pPr>
            <a:lvl9pPr marL="3651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86"/>
            <a:ext cx="8229600" cy="8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42" rIns="91278" bIns="4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8" tIns="45642" rIns="91278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5036"/>
          </a:xfrm>
          <a:prstGeom prst="rect">
            <a:avLst/>
          </a:prstGeom>
        </p:spPr>
        <p:txBody>
          <a:bodyPr vert="horz" lIns="91278" tIns="45642" rIns="91278" bIns="4564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/>
              <a:pPr>
                <a:defRPr/>
              </a:pPr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5036"/>
          </a:xfrm>
          <a:prstGeom prst="rect">
            <a:avLst/>
          </a:prstGeom>
        </p:spPr>
        <p:txBody>
          <a:bodyPr vert="horz" lIns="91278" tIns="45642" rIns="91278" bIns="4564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4767265"/>
            <a:ext cx="2133600" cy="275036"/>
          </a:xfrm>
          <a:prstGeom prst="rect">
            <a:avLst/>
          </a:prstGeom>
        </p:spPr>
        <p:txBody>
          <a:bodyPr vert="horz" lIns="91278" tIns="45642" rIns="91278" bIns="4564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3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77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16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5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44" indent="-341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0" indent="-2850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45" indent="-226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03" indent="-226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9" indent="-2269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41" indent="-228197" algn="l" defTabSz="9127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30" indent="-228197" algn="l" defTabSz="9127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918" indent="-228197" algn="l" defTabSz="9127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310" indent="-228197" algn="l" defTabSz="9127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0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79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68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58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47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38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25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15" algn="l" defTabSz="9127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2" y="642940"/>
            <a:ext cx="8279423" cy="1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95654" y="1370413"/>
            <a:ext cx="8639908" cy="523063"/>
          </a:xfrm>
          <a:prstGeom prst="rect">
            <a:avLst/>
          </a:prstGeom>
          <a:noFill/>
          <a:ln>
            <a:noFill/>
          </a:ln>
          <a:extLst/>
        </p:spPr>
        <p:txBody>
          <a:bodyPr lIns="91278" tIns="45642" rIns="91278" bIns="4564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71502" y="285751"/>
            <a:ext cx="647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5435" y="1260177"/>
            <a:ext cx="7847190" cy="1774484"/>
          </a:xfrm>
          <a:prstGeom prst="rect">
            <a:avLst/>
          </a:prstGeom>
        </p:spPr>
        <p:txBody>
          <a:bodyPr lIns="77803" tIns="38901" rIns="77803" bIns="38901"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ПРОЕКТ ПЛАНИРОВКИ И ПРОЕКТ МЕЖЕВАНИЯ ТЕРРИТОРИИ, ОГРАНИЧЕННОЙ                                     УЛИЦАМИ АРМАВИРСКОЙ, СОФЬИ ПЕРОВСКОЙ, ПРОДОЛЖЕНИЕМ УЛИЦЫ СТЕПАНА КУВЫКИНА, УЛИЦЕЙ ЗАЙНАБ БИИШЕВОЙ В КИРОВСКОМ РАЙОНЕ ГОРОДСКОГО ОКРУГА ГОРОД УФА РЕСПУБЛИКИ БАШКОРТОСТАН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7259" y="4569974"/>
            <a:ext cx="4834823" cy="7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803" tIns="38901" rIns="77803" bIns="38901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ЗАКАЗЧИК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ООО ЖК «Южный»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ИСПОЛНИТЕЛЬ: МУП «АПБ» г.Уфы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Cyr" pitchFamily="34" charset="-52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Cyr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9" y="87476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586539" algn="l"/>
                <a:tab pos="1175162" algn="l"/>
                <a:tab pos="1763780" algn="l"/>
                <a:tab pos="2352402" algn="l"/>
                <a:tab pos="2941021" algn="l"/>
                <a:tab pos="3529640" algn="l"/>
                <a:tab pos="4118261" algn="l"/>
                <a:tab pos="4706881" algn="l"/>
                <a:tab pos="5295503" algn="l"/>
                <a:tab pos="5884124" algn="l"/>
                <a:tab pos="6472744" algn="l"/>
                <a:tab pos="7061365" algn="l"/>
                <a:tab pos="7649985" algn="l"/>
                <a:tab pos="8238603" algn="l"/>
                <a:tab pos="8827225" algn="l"/>
                <a:tab pos="9415846" algn="l"/>
                <a:tab pos="10004466" algn="l"/>
                <a:tab pos="10593087" algn="l"/>
                <a:tab pos="11181705" algn="l"/>
                <a:tab pos="11770325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сооружений (окончание)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8693" y="488665"/>
          <a:ext cx="8126614" cy="2949981"/>
        </p:xfrm>
        <a:graphic>
          <a:graphicData uri="http://schemas.openxmlformats.org/drawingml/2006/table">
            <a:tbl>
              <a:tblPr/>
              <a:tblGrid>
                <a:gridCol w="257170"/>
                <a:gridCol w="1645897"/>
                <a:gridCol w="308606"/>
                <a:gridCol w="411474"/>
                <a:gridCol w="360040"/>
                <a:gridCol w="411474"/>
                <a:gridCol w="462908"/>
                <a:gridCol w="514343"/>
                <a:gridCol w="514343"/>
                <a:gridCol w="617212"/>
                <a:gridCol w="573558"/>
                <a:gridCol w="506562"/>
                <a:gridCol w="514343"/>
                <a:gridCol w="257171"/>
                <a:gridCol w="771513"/>
              </a:tblGrid>
              <a:tr h="184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Номер по экс.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и обозначение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Этажность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Площадь, м2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Строительный объём, м3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Население, чел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Зданий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Застройки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Общая нормируемая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Жилая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Подземный паркинг на 114м/мест</a:t>
                      </a:r>
                      <a:b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1640,28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1640,28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4920,84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4920,84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14762,52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14762,52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3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Всего по проектируемой застройке 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16133,10</a:t>
                      </a:r>
                      <a:endParaRPr lang="ru-RU" sz="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66050,13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241443,63</a:t>
                      </a:r>
                      <a:endParaRPr lang="ru-RU" sz="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Жилой дом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15793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1182,82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1182,82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24070,32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24070,32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91617,89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91617,89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526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строящийся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19 сотрудников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Подземный паркинг на 31 </a:t>
                      </a:r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м/мест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"Южный полюс"</a:t>
                      </a:r>
                      <a:b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Торгово-административный </a:t>
                      </a:r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комплекс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3-8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3885,50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3885,50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14780,50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14780,50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52331,10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52331,10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существующий, реконструкция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Жилой дом (13-18 </a:t>
                      </a:r>
                      <a:r>
                        <a:rPr lang="ru-RU" sz="6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эт</a:t>
                      </a:r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.) ул.С.Перовской,52,54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13-18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407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13522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27393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4265,30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4265,30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35990,30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39596,90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163753,10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184656,70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835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существующий,        согласно проекту ЗАО Башкиргражданпроект, 2007г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встроенно-пристроенные помещения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3606,60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20903,60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ТП 2332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65,80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Административное здание  </a:t>
                      </a:r>
                      <a:endParaRPr lang="ru-RU" sz="6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ул. </a:t>
                      </a:r>
                      <a:r>
                        <a:rPr lang="ru-RU" sz="6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, 1/2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245,90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245,90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592,20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592,20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2345,00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существующий,                согласно тех.паспорта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РП-ТП-273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47,60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47,60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ГРП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70,50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70,50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56,30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56,30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 по существующей   застройке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9717,32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79209,62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330950,69</a:t>
                      </a:r>
                      <a:endParaRPr lang="ru-RU" sz="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1361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 по кварталу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25950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145260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572394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2161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2680" y="595558"/>
            <a:ext cx="2833738" cy="4351922"/>
          </a:xfrm>
          <a:prstGeom prst="rect">
            <a:avLst/>
          </a:prstGeom>
          <a:noFill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6445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23478"/>
            <a:ext cx="8332353" cy="2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586539" algn="l"/>
                <a:tab pos="1175162" algn="l"/>
                <a:tab pos="1763780" algn="l"/>
                <a:tab pos="2352402" algn="l"/>
                <a:tab pos="2941021" algn="l"/>
                <a:tab pos="3529640" algn="l"/>
                <a:tab pos="4118261" algn="l"/>
                <a:tab pos="4706881" algn="l"/>
                <a:tab pos="5295503" algn="l"/>
                <a:tab pos="5884124" algn="l"/>
                <a:tab pos="6472744" algn="l"/>
                <a:tab pos="7061365" algn="l"/>
                <a:tab pos="7649985" algn="l"/>
                <a:tab pos="8238603" algn="l"/>
                <a:tab pos="8827225" algn="l"/>
                <a:tab pos="9415846" algn="l"/>
                <a:tab pos="10004466" algn="l"/>
                <a:tab pos="10593087" algn="l"/>
                <a:tab pos="11181705" algn="l"/>
                <a:tab pos="11770325" algn="l"/>
              </a:tabLst>
            </a:pP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</a:t>
            </a: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движения транспорта и пешеходов</a:t>
            </a:r>
            <a:endParaRPr lang="ru-RU" altLang="ru-RU" sz="14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D:\work\Южный\ПУБЛИЧКА\РАСТРЫ\транспорт_условные4bmp.bmp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04939" y="681540"/>
            <a:ext cx="1842397" cy="3292638"/>
          </a:xfrm>
          <a:prstGeom prst="rect">
            <a:avLst/>
          </a:prstGeom>
          <a:noFill/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201483" y="483518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20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28" y="573528"/>
            <a:ext cx="439909" cy="43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5552" y="472789"/>
            <a:ext cx="2684360" cy="4474691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4" y="87476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586539" algn="l"/>
                <a:tab pos="1175162" algn="l"/>
                <a:tab pos="1763780" algn="l"/>
                <a:tab pos="2352402" algn="l"/>
                <a:tab pos="2941021" algn="l"/>
                <a:tab pos="3529640" algn="l"/>
                <a:tab pos="4118261" algn="l"/>
                <a:tab pos="4706881" algn="l"/>
                <a:tab pos="5295503" algn="l"/>
                <a:tab pos="5884124" algn="l"/>
                <a:tab pos="6472744" algn="l"/>
                <a:tab pos="7061365" algn="l"/>
                <a:tab pos="7649985" algn="l"/>
                <a:tab pos="8238603" algn="l"/>
                <a:tab pos="8827225" algn="l"/>
                <a:tab pos="9415846" algn="l"/>
                <a:tab pos="10004466" algn="l"/>
                <a:tab pos="10593087" algn="l"/>
                <a:tab pos="11181705" algn="l"/>
                <a:tab pos="11770325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населения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D:\work\Южный\ПУБЛИЧКА\РАСТРЫ\обслуживание_условные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56525" y="759007"/>
            <a:ext cx="1363644" cy="374506"/>
          </a:xfrm>
          <a:prstGeom prst="rect">
            <a:avLst/>
          </a:prstGeom>
          <a:noFill/>
        </p:spPr>
      </p:pic>
      <p:pic>
        <p:nvPicPr>
          <p:cNvPr id="4098" name="Picture 2" descr="D:\work\Южный\ПУБЛИЧКА\РАСТРЫ\обслуживание_условные2 — копия3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3949" y="1143650"/>
            <a:ext cx="1829927" cy="3659855"/>
          </a:xfrm>
          <a:prstGeom prst="rect">
            <a:avLst/>
          </a:prstGeom>
          <a:noFill/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24773" y="555526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 rot="1020132">
            <a:off x="1744932" y="1316537"/>
            <a:ext cx="1675932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Софьи Перовской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 rot="17781698">
            <a:off x="974651" y="2529179"/>
            <a:ext cx="1087308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Армавирская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 rot="18726372">
            <a:off x="1282255" y="2815440"/>
            <a:ext cx="1737068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Генерала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Рыленко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 rot="17583443">
            <a:off x="2660519" y="1044993"/>
            <a:ext cx="1332590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Степана Кувыкина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 rot="16200000">
            <a:off x="562756" y="4485164"/>
            <a:ext cx="1944216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Генерала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Рыленко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 rot="18474821">
            <a:off x="2138313" y="3079498"/>
            <a:ext cx="810090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Мубарякова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 rot="16200000">
            <a:off x="1276826" y="4455171"/>
            <a:ext cx="1236156" cy="169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ул.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Габдуллы</a:t>
            </a:r>
            <a:r>
              <a:rPr lang="ru-RU" altLang="ru-RU" sz="500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altLang="ru-RU" sz="500" dirty="0" err="1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Амантая</a:t>
            </a:r>
            <a:endParaRPr lang="ru-RU" altLang="ru-RU" sz="500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33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928" y="573528"/>
            <a:ext cx="439909" cy="43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02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4" y="51470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430" y="456941"/>
          <a:ext cx="7818011" cy="3951024"/>
        </p:xfrm>
        <a:graphic>
          <a:graphicData uri="http://schemas.openxmlformats.org/drawingml/2006/table">
            <a:tbl>
              <a:tblPr/>
              <a:tblGrid>
                <a:gridCol w="617212"/>
                <a:gridCol w="4236985"/>
                <a:gridCol w="1481907"/>
                <a:gridCol w="1481907"/>
              </a:tblGrid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6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6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6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Расчетный показатель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1. Территория</a:t>
                      </a:r>
                    </a:p>
                  </a:txBody>
                  <a:tcPr marL="3510" marR="3510" marT="263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Общая площадь территории в</a:t>
                      </a:r>
                      <a:r>
                        <a:rPr lang="ru-RU" sz="600" b="1" i="0" u="sng" strike="noStrike">
                          <a:latin typeface="Arial" pitchFamily="34" charset="0"/>
                          <a:cs typeface="Arial" pitchFamily="34" charset="0"/>
                        </a:rPr>
                        <a:t> границах</a:t>
                      </a:r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 проектирования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13,00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общего пользования (улично-дорожная сеть)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8,28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жилой застройки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3,10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общественной застройки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коммунальных объектов и объектов транспорта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инженерных объектов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Территория зелёных насаждений общего пользования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2,27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Прочие территории в границе проектирования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Общая площадь проектируемой территории в </a:t>
                      </a:r>
                      <a:r>
                        <a:rPr lang="ru-RU" sz="600" b="1" i="0" u="sng" strike="noStrike">
                          <a:latin typeface="Arial" pitchFamily="34" charset="0"/>
                          <a:cs typeface="Arial" pitchFamily="34" charset="0"/>
                        </a:rPr>
                        <a:t>красных линиях</a:t>
                      </a:r>
                      <a:endParaRPr lang="ru-RU" sz="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4,52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Коэффициент застройки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Коэффициент плотности застройки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1,12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2. Население</a:t>
                      </a:r>
                    </a:p>
                  </a:txBody>
                  <a:tcPr marL="3510" marR="3510" marT="263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Численность </a:t>
                      </a:r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населения, всего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чел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2161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rowSpan="3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latin typeface="Arial" pitchFamily="34" charset="0"/>
                          <a:cs typeface="Arial" pitchFamily="34" charset="0"/>
                        </a:rPr>
                        <a:t>в существующей застройке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120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1361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02" marR="3802" marT="350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latin typeface="Arial" pitchFamily="34" charset="0"/>
                          <a:cs typeface="Arial" pitchFamily="34" charset="0"/>
                        </a:rPr>
                        <a:t>в проектируемой застройке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120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Плотность населения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чел /га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3. Жилищный фонд</a:t>
                      </a:r>
                    </a:p>
                  </a:txBody>
                  <a:tcPr marL="3510" marR="3510" marT="263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Общая площадь жилых домов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тыс. кв.м общей площади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93,3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Средняя этажность застройки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этаж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10-13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 сохраняемый жилищный фонд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тыс.кв.м общей площади 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61,2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Новое жилищное строительство 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32,10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Снос жилого фонда 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4,30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4. Общественная застройка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Общая площадь общественной застройки</a:t>
                      </a:r>
                    </a:p>
                  </a:txBody>
                  <a:tcPr marL="3510" marR="3510" marT="26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тыс. кв.м общей площади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52,3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Существующий сохраняемый общественный  фонд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Новое общественное строительство 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34,1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Снос общественного  фонда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3,50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5. Транспортная инфраструктура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Протяженность улично-дорожной сети - всего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2,52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 магистральная улица общегородского значения регулируемого движения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1,65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 магистральные улицы районного значения движения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 улицы и проезды местного значения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Протяженность линий общественного пассажирского транспорта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1,44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3510" marR="3510" marT="263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Гаражи и стоянки для хранения легковых автомобилей, всего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маш.-мест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861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 крытые и подземные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- наземные открытые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</a:p>
                  </a:txBody>
                  <a:tcPr marL="3510" marR="3510" marT="2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</a:p>
                  </a:txBody>
                  <a:tcPr marL="3510" marR="3510" marT="2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3448" y="595558"/>
            <a:ext cx="2833738" cy="4351922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4" y="87474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территории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04345" y="735548"/>
            <a:ext cx="1526664" cy="667503"/>
          </a:xfrm>
          <a:prstGeom prst="rect">
            <a:avLst/>
          </a:prstGeom>
          <a:noFill/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55976" y="555526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2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47" y="573528"/>
            <a:ext cx="439909" cy="43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12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51664" y="87474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проектируемых земельных участков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1425" y="527237"/>
          <a:ext cx="8075182" cy="3604857"/>
        </p:xfrm>
        <a:graphic>
          <a:graphicData uri="http://schemas.openxmlformats.org/drawingml/2006/table">
            <a:tbl>
              <a:tblPr/>
              <a:tblGrid>
                <a:gridCol w="565777"/>
                <a:gridCol w="2920215"/>
                <a:gridCol w="2326082"/>
                <a:gridCol w="854016"/>
                <a:gridCol w="1409092"/>
              </a:tblGrid>
              <a:tr h="23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Номер на плане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Назначение участка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Вид разрешенного использования 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Площадь, кв.м.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многоэтажной жилой застройки (литер13)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Многоэтажная жилая застройка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13137,70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П-2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коммунального обслуживания (литер14)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126,41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П-3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общественного назначения (литер 15)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Объекты торговли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1246,47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П-4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общественного назначения (литер 5,5.1,12)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Объекты торговли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10823,57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П-5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коммунального обслуживания (литер16,17)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211,46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П-6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объектов многоэтажной жилой застройки (литер 1,11) с подземными гаражами с эксплуатируемой кровлей (литер 8,9)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Многоэтажная жилая застройка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17834,08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П-7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под размещение подземного паркинга с эксплуатируемой кровлей (литер 10)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Хранение автотранспорта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1864,50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П-8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11026,40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П-9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3694,79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П-10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38157,95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П-11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900,60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П-12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2250,85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П-13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2450,79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П-14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4642,81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1425" y="4137924"/>
          <a:ext cx="8075182" cy="842246"/>
        </p:xfrm>
        <a:graphic>
          <a:graphicData uri="http://schemas.openxmlformats.org/drawingml/2006/table">
            <a:tbl>
              <a:tblPr/>
              <a:tblGrid>
                <a:gridCol w="565777"/>
                <a:gridCol w="2920215"/>
                <a:gridCol w="2326082"/>
                <a:gridCol w="854016"/>
                <a:gridCol w="1409092"/>
              </a:tblGrid>
              <a:tr h="192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П-15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1210,33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П-16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10468,43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П-17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1484,30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П-18</a:t>
                      </a:r>
                    </a:p>
                  </a:txBody>
                  <a:tcPr marL="2540" marR="2540" marT="19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участок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2286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6656,89</a:t>
                      </a: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Образуемый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540" marR="2540" marT="19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90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04346" y="789553"/>
            <a:ext cx="2117063" cy="1068445"/>
          </a:xfrm>
          <a:prstGeom prst="rect">
            <a:avLst/>
          </a:prstGeom>
          <a:noFill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4" y="87475"/>
            <a:ext cx="8440615" cy="6036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</a:p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505531" y="558097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4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83448" y="595559"/>
            <a:ext cx="2833738" cy="4351922"/>
          </a:xfrm>
          <a:prstGeom prst="rect">
            <a:avLst/>
          </a:prstGeom>
          <a:noFill/>
        </p:spPr>
      </p:pic>
      <p:pic>
        <p:nvPicPr>
          <p:cNvPr id="17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47" y="573528"/>
            <a:ext cx="439909" cy="43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858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work\Южный\ПУБЛИЧКА\РАСТРЫ\планировачная_условные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70813" y="789552"/>
            <a:ext cx="2300658" cy="1437132"/>
          </a:xfrm>
          <a:prstGeom prst="rect">
            <a:avLst/>
          </a:prstGeom>
          <a:noFill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4" y="87476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05531" y="558097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5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83641" y="595559"/>
            <a:ext cx="2833738" cy="4351922"/>
          </a:xfrm>
          <a:prstGeom prst="rect">
            <a:avLst/>
          </a:prstGeom>
          <a:noFill/>
        </p:spPr>
      </p:pic>
      <p:pic>
        <p:nvPicPr>
          <p:cNvPr id="16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147" y="573528"/>
            <a:ext cx="439909" cy="43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858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51664" y="87474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по проекту межевания 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04359" y="527237"/>
          <a:ext cx="4735286" cy="1974944"/>
        </p:xfrm>
        <a:graphic>
          <a:graphicData uri="http://schemas.openxmlformats.org/drawingml/2006/table">
            <a:tbl>
              <a:tblPr/>
              <a:tblGrid>
                <a:gridCol w="346816"/>
                <a:gridCol w="2429980"/>
                <a:gridCol w="979245"/>
                <a:gridCol w="979245"/>
              </a:tblGrid>
              <a:tr h="18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 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 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Расчетный показатель 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Территория в границах проекта планировки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13,00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Территория в границах проекта межевания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12,80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земельных участков, всего, в том числе: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  под размещение объектов многоэтажной жилой застройки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 под размещение объектов коммунального обслуживания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 под размещение объектов торговли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  для хранения автотранспорта с эксплуатируемой кровлей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  улично-дорожной сети общего пользования для размещения линейных объектов инженерно-транспортной инфраструктуры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шт. 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 изъятия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10,58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 присоединения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0,58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6804" marR="6804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границ зон действия публичных сервитутов</a:t>
                      </a:r>
                    </a:p>
                  </a:txBody>
                  <a:tcPr marL="6804" marR="6804" marT="5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1,46</a:t>
                      </a:r>
                    </a:p>
                  </a:txBody>
                  <a:tcPr marL="6804" marR="6804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705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9" y="51470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433054"/>
            <a:ext cx="4032448" cy="455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34216" indent="-77676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70019" indent="-156936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05819" indent="-236198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41621" indent="-315457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2704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39246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195784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2326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indent="135405" algn="just">
              <a:tabLst>
                <a:tab pos="498862" algn="l"/>
              </a:tabLst>
            </a:pP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 квартала, ограниченного улицами  </a:t>
            </a:r>
            <a:r>
              <a:rPr lang="ru-RU" sz="56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Софьи Перовской, продолжением улицы Степана Кувыкина, улицей </a:t>
            </a:r>
            <a:r>
              <a:rPr lang="ru-RU" sz="56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Зайнаб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Биишевой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Кировском районе городского округа город Уфа Республики Башкортостан разработан с целью обеспечения устойчивого развития территории, выделения элементов планировочной структуры, установления границ земельных участков. Основная цель проекта состоит в создании максимально комфортной среды и полноценных условий для проживания жителей на проектируемой и близлежащей территории.</a:t>
            </a:r>
            <a:r>
              <a:rPr lang="ru-RU" sz="560" b="1" dirty="0" smtClean="0" bmk="_Toc33535967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indent="135405" algn="just">
              <a:tabLst>
                <a:tab pos="498862" algn="l"/>
              </a:tabLst>
            </a:pPr>
            <a:r>
              <a:rPr lang="ru-RU" sz="560" b="1" u="sng" dirty="0" smtClean="0" bmk="_Toc33535967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ПЛАНИРОВКИ</a:t>
            </a:r>
            <a:endParaRPr lang="ru-RU" sz="560" dirty="0" smtClean="0" bmk="_Toc33535967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35405" algn="just" defTabSz="684154" eaLnBrk="0" hangingPunct="0">
              <a:tabLst>
                <a:tab pos="498862" algn="l"/>
              </a:tabLst>
            </a:pPr>
            <a:r>
              <a:rPr lang="ru-RU" sz="560" b="1" dirty="0" smtClean="0" bmk="_Toc33535967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1.Современное положение </a:t>
            </a:r>
            <a:endParaRPr lang="ru-RU" sz="560" dirty="0" smtClean="0" bmk="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Площадь территории в границах проектирования составляет 13 га, площадь проектируемой территории в существующих красных линиях составляет 4,51 га. На территории квартала располагается частный сектор, состоящий из ветхих 1-2 этажных жилых домов усадебного типа подлежащие сносу, металлические и капитальные гаражи. В пределах застраиваемого квартала находится 13-18 этажный жилой дом со встроено - пристроенными предприятиями обслуживания, обслуживающая их ТП 2332.  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 настоящий момент ведётся строительство многоэтажного жилого дома (27эт.) по ул.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Жилой фонд в проектируемом квартале представлен жилыми домами с различными годами постройки и степенью износа. Общая площадь  существующего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жилого фонда 65391,75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м2.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Население 1433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человек.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Общественная застройка в проектируемом квартале представлена следующими зданиями: торгово-административный комплекс «Южный полюс», административные здания по ул.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встроено-пристроенные объекты обслуживания населения по ул. С.Перовской, а так же обслуживающие вышеперечисленные здания РП-ТП-273, ГРП.  В границах квартала отсутствуют учреждения народного образования.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Общая площадь существующих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общественных зданий 21527,64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м2.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Территорию проектируемого квартала окружает сложившаяся многоэтажная жилая застройка.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2. Планировочная организация территории</a:t>
            </a:r>
            <a:endParaRPr lang="ru-RU" sz="56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Проектируемая территория расположена в Кировском районе городского округа город Уфа Республики Башкортостан, ограничена улицами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Софьи Перовской, продолжением улицы Степана Кувыкина (генерала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Рыленко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улицей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Зайнаб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Биишевой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Площадь территории в границах проектирования составляет 13 га. Красные линии вдоль границ территории проектирования по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Зайнаб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Биишевой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приняты на основании действующих красных линий. Красные линии вдоль границ территории проектирования по части ул. С. Перовской, продолжения улицы Степана Кувыкина (ул.Генерала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Рыленко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подлежат корректировке. В результате корректировки красных линий по вышеуказанным улицам площадь проектируемой территории в красных линиях составляет 4,52 га.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Снос объектов и формирование транспортных связей являются необходимыми условиями для развития территории проектирования и прилегающих территорий.</a:t>
            </a:r>
          </a:p>
          <a:p>
            <a:pPr algn="just"/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Проектируемая общественная застройка </a:t>
            </a:r>
            <a:endParaRPr lang="ru-RU" sz="56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 состав проекта включены существующие в настоящий момент общественные здания, находящиеся на территории квартала.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 квартале располагаются существующие и проектируемые объекты торгово-сервисного обслуживания. При размещении новых общественных зданий учитываются все нормативные разрывы. Проектируемые объекты размещаются вблизи основных улиц районного и местного значения для обеспечения хорошей транспортной доступности. 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Вдоль улицы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проектом предлагается размещение встроено-пристроенных помещений предприятий обслуживания, офисов,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фитнес-залов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Торгово-офисный комплекс «Южный» проектом предлагается реконструировать и пристроить к нему наземный паркинг (литер 5). Проектируемые коммунальные объекты представлены наземным паркингом на 96 м/мест, подземным паркингом на 160 м/мест, на 375 м/мест, на 114 м/мест. Существующая ТП 2075 согласно проекта переносится и пристраивается к наземному паркингу (литер 5). Проектируемые административные помещения (литер 4), проектируемые ТП (литер 5.1, 6) относятся к 1 очереди строительства. Проектируемые административные помещения (литер 3), наземная открытая автостоянка на 96 м/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(литер 5), подземный паркинг на 160 м/мест (литер 8) относятся ко 2 очереди строительства. Проектируемые административные помещения (литер 7), подземный паркинг на 375 м/мест (литер 9), подземный паркинг на 114 м/мест (литер 10) относятся к третьей очереди строительства.</a:t>
            </a: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площадь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проектируемых общественных и коммунальных зданий составляет около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тыс.м2. </a:t>
            </a:r>
          </a:p>
          <a:p>
            <a:pPr algn="just"/>
            <a:endParaRPr lang="ru-RU" sz="56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9992" y="195486"/>
            <a:ext cx="4176464" cy="403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34216" indent="-77676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70019" indent="-156936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05819" indent="-236198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41621" indent="-315457" algn="l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2704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39246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195784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2326" algn="l" defTabSz="913080" rtl="0" eaLnBrk="1" latinLnBrk="0" hangingPunct="1">
              <a:defRPr sz="23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56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Проектируемая жилая застройка</a:t>
            </a:r>
            <a:endParaRPr lang="ru-RU" sz="56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Всего по проекту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население 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квартала составляет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2161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человек.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участке проектирования в настоящий момент строится жилой дом (27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 с подземным паркингом на 31 м/место. Площадь строящегося дома составляет 24,1 тыс. м2,  количество жителей 526 чел. Проектом предлагается размещение вдоль ул.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Армавирской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двух жилых домов (27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 с подземными паркингами. </a:t>
            </a: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Население в размещаемых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проекту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жилых домах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составляет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человек. Площадь проектируемых  домов составляет  32,1 тыс. м2  Подземные паркинги  на 160 и 375 м/мест  располагается между проектируемыми жилыми домами.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Проектируемый жилой дом с административными помещениями (литер1) относится ко второй очереди строительства. Проектируемый жилой дом с административными помещениями (литер 2) относится к третьей очереди строительства.</a:t>
            </a: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Новое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жилищное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строительство на территории составляет </a:t>
            </a:r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32,10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м2.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Проектом предусмотрено необходимое благоустройство жилой застройки. Под размещение элементов благоустройства придомовых территории используются существующие территории и эксплуатируемые кровли подземных паркингов.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Потребность населения в объектах обслуживания планируется обеспечить за счёт размещения предприятий и учреждений обслуживания в проектируемых общественных объектах на территории проектирования, а так же за счёт уже существующих крупных объектов по обслуживанию населения, находящихся как на проектируемой, так и на прилегающих территориях. 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В радиусе доступности 500 м располагаются существующие общеобразовательные объекты: Башкирская гимназия №158 им. М.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Карима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средняя школа №22, средняя общеобразовательная школа №18. В радиусе доступности 300 м располагаются существующие объекты дошкольного образования: детский сад №51, детский сад №63, детский сад №304, детский сад №303, детский сад №50.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Согласно расчетам для населения проектируемого квартала требуется 99 мест в дошкольных образовательных учреждениях, 346 мест в общеобразовательной школе. В проектируемом квартале отсутствует возможность размещения в границах проектировании необходимых объектов дошкольного и школьного образования. Для снижения социально-инфраструктурной нагрузки на территорию города в целом, заказчик взял на себя обязательства по проектированию детского сада на 600 мест в микрорайоне "Глумилино-3".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Согласно плана развития города  магистральная улица общегородского значения регулируемого движения ул.Степана Кувыкина  имеет продолжение  (ул. Генерала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Рыленко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до пересечения с магистральной улицей общегородского значения регулируемого движения ул. Пугачева. Пересечение  с ул. Пугачева предусматривается в двух уровнях (путепровод) с устройством "клеверной" развязки. Пересечение  ул. Генерала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Рыленко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Зайнаб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Биишевой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предусматривается в двух уровнях (путепровод) с устройством дублирующих проездов для обеспечения возможности проезда с/на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З.Биишевой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 Общее количество стояночных мест, размещаемых на территории квартала составляет 861 м/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из них количество стояночных мест для проектируемых жилых домов составляет 767 м/</a:t>
            </a:r>
            <a:r>
              <a:rPr lang="ru-RU" sz="56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 algn="just"/>
            <a:r>
              <a:rPr lang="ru-RU" sz="56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МЕЖЕВАНИЯ</a:t>
            </a:r>
            <a:endParaRPr lang="ru-RU" sz="56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Разработка проекта межевания предусмотрена с учетом фактически сложившихся на проектируемой территории имущественных комплексов объектов недвижимости и обеспечения условий эксплуатации объектов. В границах территории располагается 85 земельных участков. Существующие здания  не имеют нормативных участков, расположены на нескольких участках и/или выходят за границы участков. 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Площадь территории межевания в пределах границы проектирования составляет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12,8га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По проекту межевания территория квартала разделена на </a:t>
            </a:r>
            <a:r>
              <a:rPr lang="ru-RU" sz="56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5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земельных участков различного назначения.</a:t>
            </a:r>
            <a:endParaRPr lang="ru-RU" sz="56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work\УЗЭМИК\Публичные слушания\растры\1 в структуре города 2000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450088"/>
            <a:ext cx="6219333" cy="4470917"/>
          </a:xfrm>
          <a:prstGeom prst="rect">
            <a:avLst/>
          </a:prstGeom>
          <a:noFill/>
        </p:spPr>
      </p:pic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609" y="87474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pic>
        <p:nvPicPr>
          <p:cNvPr id="1026" name="Picture 2" descr="D:\work\Южный\ПУБЛИЧКА\РАСТРЫ\север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9531" y="450087"/>
            <a:ext cx="604996" cy="448784"/>
          </a:xfrm>
          <a:prstGeom prst="rect">
            <a:avLst/>
          </a:prstGeom>
          <a:noFill/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115616" y="3975907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82678" y="594598"/>
            <a:ext cx="2833738" cy="435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9" y="87480"/>
            <a:ext cx="8320570" cy="757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 территории. Схема границ территорий объектов культурного наследия. Схема  границ зон с особыми условиями использования территорий</a:t>
            </a:r>
          </a:p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endParaRPr lang="ru-RU" altLang="ru-RU" sz="1100" b="1" dirty="0" smtClean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endParaRPr lang="ru-RU" altLang="ru-RU" sz="1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446750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71408" y="681541"/>
            <a:ext cx="1917215" cy="2983374"/>
          </a:xfrm>
          <a:prstGeom prst="rect">
            <a:avLst/>
          </a:prstGeom>
          <a:noFill/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283968" y="483518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9" y="51470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8692" y="488662"/>
          <a:ext cx="8178054" cy="3806127"/>
        </p:xfrm>
        <a:graphic>
          <a:graphicData uri="http://schemas.openxmlformats.org/drawingml/2006/table">
            <a:tbl>
              <a:tblPr/>
              <a:tblGrid>
                <a:gridCol w="254064"/>
                <a:gridCol w="1626017"/>
                <a:gridCol w="355691"/>
                <a:gridCol w="406505"/>
                <a:gridCol w="355691"/>
                <a:gridCol w="406505"/>
                <a:gridCol w="457317"/>
                <a:gridCol w="508130"/>
                <a:gridCol w="508130"/>
                <a:gridCol w="609756"/>
                <a:gridCol w="558943"/>
                <a:gridCol w="558943"/>
                <a:gridCol w="508130"/>
                <a:gridCol w="304878"/>
                <a:gridCol w="759354"/>
              </a:tblGrid>
              <a:tr h="184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Номер по экс.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Наименование и обозначение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Этажность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Количество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Площадь, м2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Строительный объём, м3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Население, чел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Примечание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Зданий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Квартир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Квартир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Застройки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Общая нормируемая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Жилая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Общая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Металлические гаражи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281,95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281,95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281,95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latin typeface="Arial"/>
                        </a:rPr>
                        <a:t>Шиномонтаж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97,20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97,20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97,20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97,20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Административное здание 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  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ул. Армавирская,1в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553,10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553,10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962,70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962,70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2807,73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2807,73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АЗС, металлический гараж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Пост охраны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3,99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3,99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3,99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3,99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17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237,31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237,31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237,31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237,31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19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231,93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231,93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231,93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231,93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Металлические гаражи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845,03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845,03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845,03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845,03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15/1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178,45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178,45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178,45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178,45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Пост охраны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29,92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29,92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29,92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29,92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Жилой дом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272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15793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1182,82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1182,82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24070,32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24070,32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91617,89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91617,89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526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строящийся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"Южный полюс"</a:t>
                      </a:r>
                      <a:br>
                        <a:rPr lang="ru-RU" sz="600" b="0" i="0" u="none" strike="noStrike" dirty="0">
                          <a:latin typeface="Arial"/>
                        </a:rPr>
                      </a:br>
                      <a:r>
                        <a:rPr lang="ru-RU" sz="600" b="0" i="0" u="none" strike="noStrike" dirty="0">
                          <a:latin typeface="Arial"/>
                        </a:rPr>
                        <a:t>Торгово-административный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комплекс</a:t>
                      </a:r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3-8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3885,50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3885,50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14780,50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14780,50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52331,10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52331,10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существующий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Жилой дом (13-18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эт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.) ул.С.Перовской,52,54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13-18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13522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27393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4265,30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4265,30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35990,30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39596,90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163753,10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184656,70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835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встроенно-пристроенные помещения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3606,60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20903,60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ТП 2332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65,80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65,80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/>
                        </a:rPr>
                        <a:t>Административное здание             ул. Армавирская, 1/2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245,90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245,90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592,20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592,20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2345,00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РП-ТП-273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67,30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67,30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47,60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47,60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ГРП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70,50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70,50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56,30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56,30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23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25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218,67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218,67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218,67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218,67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27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161,54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161,54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161,54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161,54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29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91,00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91,00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91,00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91,00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31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197,46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197,46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197,46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197,46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Металлические гаражи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1047,71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1047,71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1047,71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1047,71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33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117,58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117,58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117,58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117,58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35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109,75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109,75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109,75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109,75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37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114,10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114,10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114,10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114,10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9" y="51470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 (окончание)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8692" y="488663"/>
          <a:ext cx="8178054" cy="2591515"/>
        </p:xfrm>
        <a:graphic>
          <a:graphicData uri="http://schemas.openxmlformats.org/drawingml/2006/table">
            <a:tbl>
              <a:tblPr/>
              <a:tblGrid>
                <a:gridCol w="254064"/>
                <a:gridCol w="1626017"/>
                <a:gridCol w="355691"/>
                <a:gridCol w="406505"/>
                <a:gridCol w="355691"/>
                <a:gridCol w="406505"/>
                <a:gridCol w="457317"/>
                <a:gridCol w="508130"/>
                <a:gridCol w="508130"/>
                <a:gridCol w="609756"/>
                <a:gridCol w="558943"/>
                <a:gridCol w="558943"/>
                <a:gridCol w="508130"/>
                <a:gridCol w="304878"/>
                <a:gridCol w="759354"/>
              </a:tblGrid>
              <a:tr h="184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Номер по экс.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Наименование и обозначение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Этажность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Количество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Площадь, м2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Строительный объём, м3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Население, чел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Примечание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Зданий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Квартир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Квартир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Застройки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Общая нормируемая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Жилая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Общая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Здания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Всего</a:t>
                      </a:r>
                    </a:p>
                  </a:txBody>
                  <a:tcPr marL="1574" marR="1574" marT="118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latin typeface="Arial"/>
                        </a:rPr>
                        <a:t>ИЖС, 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Армавирская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, 39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160,83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160,83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160,83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160,83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189,05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189,05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189,05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189,05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Кувыкина,1/3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122,28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122,28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122,28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122,28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Кувыкина,3а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178,25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178,25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178,25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178,25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Кувыкина,1/1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79,21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79,21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79,21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79,21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Кувыкина,1/2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118,84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118,84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118,84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118,84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Степана Кувыкина,1/4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1-3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314,43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314,43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898,56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898,56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Софьи Перовской, 73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115,53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115,53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115,53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115,53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Софьи Перовской, 71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133,94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133,94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133,94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133,94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Армавирская,45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107,54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107,54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107,54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107,54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Армавирская,47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131,72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131,72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131,72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131,72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smtClean="0">
                          <a:latin typeface="Arial"/>
                        </a:rPr>
                        <a:t>ул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 Армавирская,49,49а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214,54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214,54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214,54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214,54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ИЖС,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хоз.постройки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                                         рядом с ул. Армавирская,51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43,40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43,40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43,40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43,40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latin typeface="Arial"/>
                        </a:rPr>
                        <a:t>Хоз.постройки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 </a:t>
                      </a:r>
                      <a:r>
                        <a:rPr lang="ru-RU" sz="600" b="0" i="0" u="none" strike="noStrike" dirty="0" err="1">
                          <a:latin typeface="Arial"/>
                        </a:rPr>
                        <a:t>разруш</a:t>
                      </a:r>
                      <a:r>
                        <a:rPr lang="ru-RU" sz="600" b="0" i="0" u="none" strike="noStrike" dirty="0">
                          <a:latin typeface="Arial"/>
                        </a:rPr>
                        <a:t>.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40,15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40,15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40,15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40,15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latin typeface="Arial"/>
                        </a:rPr>
                        <a:t>Хоз.постройки</a:t>
                      </a:r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63,65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63,65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63,65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63,65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/>
                        </a:rPr>
                        <a:t>ТП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5,09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latin typeface="Arial"/>
                        </a:rPr>
                        <a:t>Хоз.постройки</a:t>
                      </a:r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8,26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8,26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8,26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8,26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latin typeface="Arial"/>
                        </a:rPr>
                        <a:t>Хоз.постройки</a:t>
                      </a:r>
                      <a:endParaRPr lang="ru-RU" sz="600" b="0" i="0" u="none" strike="noStrike" dirty="0">
                        <a:latin typeface="Arial"/>
                      </a:endParaRP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15,86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15,86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15,86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15,86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/>
                        </a:rPr>
                        <a:t>Всего по существующей   застройке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187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16433,36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86919,39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86919,39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333758,42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/>
                        </a:rPr>
                        <a:t>1433</a:t>
                      </a:r>
                    </a:p>
                  </a:txBody>
                  <a:tcPr marL="1574" marR="1574" marT="11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574" marR="1574" marT="11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354397" y="123478"/>
            <a:ext cx="8435224" cy="5235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8245" tIns="45888" rIns="88245" bIns="45888">
            <a:spAutoFit/>
          </a:bodyPr>
          <a:lstStyle/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r>
              <a:rPr lang="ru-RU" altLang="ru-RU" sz="1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</a:p>
          <a:p>
            <a:pPr algn="ctr">
              <a:buSzPct val="100000"/>
              <a:tabLst>
                <a:tab pos="0" algn="l"/>
                <a:tab pos="438928" algn="l"/>
                <a:tab pos="879413" algn="l"/>
                <a:tab pos="1319898" algn="l"/>
                <a:tab pos="1760384" algn="l"/>
                <a:tab pos="2200870" algn="l"/>
                <a:tab pos="2641355" algn="l"/>
                <a:tab pos="3081837" algn="l"/>
                <a:tab pos="3522325" algn="l"/>
                <a:tab pos="3962810" algn="l"/>
                <a:tab pos="4403294" algn="l"/>
                <a:tab pos="4843780" algn="l"/>
                <a:tab pos="5284267" algn="l"/>
                <a:tab pos="5724751" algn="l"/>
                <a:tab pos="6165236" algn="l"/>
                <a:tab pos="6605721" algn="l"/>
                <a:tab pos="7046206" algn="l"/>
                <a:tab pos="7486689" algn="l"/>
                <a:tab pos="7927175" algn="l"/>
                <a:tab pos="8367661" algn="l"/>
                <a:tab pos="8808146" algn="l"/>
              </a:tabLst>
            </a:pPr>
            <a:endParaRPr lang="ru-RU" altLang="ru-RU" sz="14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6445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71408" y="681542"/>
            <a:ext cx="1716120" cy="1431937"/>
          </a:xfrm>
          <a:prstGeom prst="rect">
            <a:avLst/>
          </a:prstGeom>
          <a:noFill/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283968" y="483518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1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82678" y="595558"/>
            <a:ext cx="2833738" cy="4351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Южный\ПУБЛИЧКА\РАСТРЫ\планировачная_условные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877" y="681542"/>
            <a:ext cx="2288889" cy="3815354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9" y="87477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</a:t>
            </a:r>
            <a:r>
              <a:rPr lang="ru-RU" altLang="ru-RU" sz="16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планировочной организации территории</a:t>
            </a:r>
            <a:endParaRPr lang="ru-RU" altLang="ru-RU" sz="16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D:\work\Инорс_поликлиника\ПУБЛИЧКА\растры\современное использование_разбивка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83640" y="595558"/>
            <a:ext cx="2833738" cy="4351922"/>
          </a:xfrm>
          <a:prstGeom prst="rect">
            <a:avLst/>
          </a:prstGeom>
          <a:noFill/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4628182" y="464443"/>
            <a:ext cx="2592288" cy="218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380918" algn="l"/>
                <a:tab pos="763183" algn="l"/>
                <a:tab pos="1145448" algn="l"/>
                <a:tab pos="1527711" algn="l"/>
                <a:tab pos="1909980" algn="l"/>
                <a:tab pos="2292246" algn="l"/>
                <a:tab pos="2674510" algn="l"/>
                <a:tab pos="3056777" algn="l"/>
                <a:tab pos="3439045" algn="l"/>
                <a:tab pos="3821310" algn="l"/>
                <a:tab pos="4203575" algn="l"/>
                <a:tab pos="4585841" algn="l"/>
                <a:tab pos="4968109" algn="l"/>
                <a:tab pos="5350374" algn="l"/>
                <a:tab pos="5732639" algn="l"/>
                <a:tab pos="6114904" algn="l"/>
                <a:tab pos="6497173" algn="l"/>
                <a:tab pos="6879441" algn="l"/>
                <a:tab pos="7261704" algn="l"/>
                <a:tab pos="7643968" algn="l"/>
              </a:tabLst>
            </a:pPr>
            <a:r>
              <a:rPr lang="ru-RU" altLang="ru-RU" sz="900" b="1" dirty="0" smtClean="0">
                <a:solidFill>
                  <a:schemeClr val="tx1"/>
                </a:solidFill>
                <a:latin typeface="Arial" pitchFamily="34" charset="0"/>
                <a:ea typeface="Microsoft YaHei"/>
                <a:cs typeface="Arial" pitchFamily="34" charset="0"/>
              </a:rPr>
              <a:t>Условные обозначения</a:t>
            </a:r>
            <a:endParaRPr lang="ru-RU" altLang="ru-RU" sz="900" b="1" dirty="0">
              <a:solidFill>
                <a:schemeClr val="tx1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1" name="Picture 2" descr="D:\work\Инорс_поликлиника\ПУБЛИЧКА\растры\севе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9147" y="573528"/>
            <a:ext cx="439909" cy="43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7609" y="87474"/>
            <a:ext cx="8440615" cy="326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580" tIns="39818" rIns="76580" bIns="39818">
            <a:spAutoFit/>
          </a:bodyPr>
          <a:lstStyle/>
          <a:p>
            <a:pPr algn="ctr">
              <a:buSzPct val="100000"/>
              <a:tabLst>
                <a:tab pos="0" algn="l"/>
                <a:tab pos="586539" algn="l"/>
                <a:tab pos="1175162" algn="l"/>
                <a:tab pos="1763780" algn="l"/>
                <a:tab pos="2352402" algn="l"/>
                <a:tab pos="2941021" algn="l"/>
                <a:tab pos="3529640" algn="l"/>
                <a:tab pos="4118261" algn="l"/>
                <a:tab pos="4706881" algn="l"/>
                <a:tab pos="5295503" algn="l"/>
                <a:tab pos="5884124" algn="l"/>
                <a:tab pos="6472744" algn="l"/>
                <a:tab pos="7061365" algn="l"/>
                <a:tab pos="7649985" algn="l"/>
                <a:tab pos="8238603" algn="l"/>
                <a:tab pos="8827225" algn="l"/>
                <a:tab pos="9415846" algn="l"/>
                <a:tab pos="10004466" algn="l"/>
                <a:tab pos="10593087" algn="l"/>
                <a:tab pos="11181705" algn="l"/>
                <a:tab pos="11770325" algn="l"/>
              </a:tabLst>
            </a:pPr>
            <a:r>
              <a:rPr lang="ru-RU" altLang="ru-RU" sz="16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48355" y="4689874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42" rIns="91278" bIns="4564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/>
          <a:srcRect r="870" b="-19943"/>
          <a:stretch>
            <a:fillRect/>
          </a:stretch>
        </p:blipFill>
        <p:spPr bwMode="auto">
          <a:xfrm>
            <a:off x="429360" y="357505"/>
            <a:ext cx="829847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8693" y="488664"/>
          <a:ext cx="8126614" cy="3759922"/>
        </p:xfrm>
        <a:graphic>
          <a:graphicData uri="http://schemas.openxmlformats.org/drawingml/2006/table">
            <a:tbl>
              <a:tblPr/>
              <a:tblGrid>
                <a:gridCol w="257170"/>
                <a:gridCol w="1645897"/>
                <a:gridCol w="308606"/>
                <a:gridCol w="411474"/>
                <a:gridCol w="360040"/>
                <a:gridCol w="411474"/>
                <a:gridCol w="462908"/>
                <a:gridCol w="514343"/>
                <a:gridCol w="514343"/>
                <a:gridCol w="617212"/>
                <a:gridCol w="573558"/>
                <a:gridCol w="506562"/>
                <a:gridCol w="514343"/>
                <a:gridCol w="257171"/>
                <a:gridCol w="771513"/>
              </a:tblGrid>
              <a:tr h="184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Номер по экс.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и обозначение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Этажность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Площадь, м2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Строительный объём, м3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Население, чел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Зданий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Квартир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Застройки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Общая нормируемая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Жилая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Здания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2172" marR="2172" marT="1629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Жилой дом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12000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778,20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778,20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16018,60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16018,60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65135,30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65135,30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проектируемый,  2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19 сотрудников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Тренажерный зал на 30 мест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Жилой дом 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12000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778,20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778,20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16018,60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16018,60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65135,30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65135,30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 3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19 сотрудников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21 сотрудников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встр.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380,61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380,61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761,22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761,22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3044,88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3044,88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 2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20 сотрудников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619,77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619,77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1239,54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1239,54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4958,16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4958,16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1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Надземная открытая автостоянка на 96 м/мест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1374,70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1374,70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4124,10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4124,10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12372,30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12372,30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2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Трансформаторная подстанция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65,80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1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Трансформаторная подстанция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30,00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65,80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1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Административные помещения на 24 сотрудника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744,29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744,29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1488,58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1488,58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5954,32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5954,32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3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Подземный паркинг на 160 м/мест</a:t>
                      </a:r>
                      <a:b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4616,40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4616,40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5625,10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5625,10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22915,00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22915,00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проектируемый, 2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2172" marR="2172" marT="1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Подземный паркинг на 375 м/мест</a:t>
                      </a:r>
                      <a:b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5240,65</a:t>
                      </a:r>
                      <a:endParaRPr lang="ru-RU" sz="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5240,65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15721,95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15721,95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47165,85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47165,85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172" marR="2172" marT="1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проектируемый, 3 очередь строительства</a:t>
                      </a:r>
                    </a:p>
                  </a:txBody>
                  <a:tcPr marL="2172" marR="2172" marT="1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71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30C84-86F5-4E37-ADCD-26843E24EBF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8896</TotalTime>
  <Words>3074</Words>
  <Application>Microsoft Office PowerPoint</Application>
  <PresentationFormat>Экран (16:9)</PresentationFormat>
  <Paragraphs>1586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dulatova.eo</cp:lastModifiedBy>
  <cp:revision>1121</cp:revision>
  <cp:lastPrinted>2019-12-06T06:27:43Z</cp:lastPrinted>
  <dcterms:created xsi:type="dcterms:W3CDTF">2014-06-03T04:33:56Z</dcterms:created>
  <dcterms:modified xsi:type="dcterms:W3CDTF">2020-10-06T09:41:27Z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