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5"/>
  </p:notesMasterIdLst>
  <p:handoutMasterIdLst>
    <p:handoutMasterId r:id="rId26"/>
  </p:handoutMasterIdLst>
  <p:sldIdLst>
    <p:sldId id="577" r:id="rId5"/>
    <p:sldId id="774" r:id="rId6"/>
    <p:sldId id="550" r:id="rId7"/>
    <p:sldId id="785" r:id="rId8"/>
    <p:sldId id="767" r:id="rId9"/>
    <p:sldId id="731" r:id="rId10"/>
    <p:sldId id="773" r:id="rId11"/>
    <p:sldId id="734" r:id="rId12"/>
    <p:sldId id="701" r:id="rId13"/>
    <p:sldId id="670" r:id="rId14"/>
    <p:sldId id="758" r:id="rId15"/>
    <p:sldId id="779" r:id="rId16"/>
    <p:sldId id="762" r:id="rId17"/>
    <p:sldId id="784" r:id="rId18"/>
    <p:sldId id="737" r:id="rId19"/>
    <p:sldId id="738" r:id="rId20"/>
    <p:sldId id="740" r:id="rId21"/>
    <p:sldId id="743" r:id="rId22"/>
    <p:sldId id="746" r:id="rId23"/>
    <p:sldId id="749" r:id="rId24"/>
  </p:sldIdLst>
  <p:sldSz cx="15122525" cy="10693400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823784" indent="-11977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650013" indent="-242003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2476241" indent="-364226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3302469" indent="-48644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3520025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422403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4928036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563204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BBB"/>
    <a:srgbClr val="FA4CFA"/>
    <a:srgbClr val="F353C9"/>
    <a:srgbClr val="254367"/>
    <a:srgbClr val="17375E"/>
    <a:srgbClr val="3269AB"/>
    <a:srgbClr val="3B7BC8"/>
    <a:srgbClr val="FF9999"/>
    <a:srgbClr val="FF5050"/>
    <a:srgbClr val="B4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71609" autoAdjust="0"/>
  </p:normalViewPr>
  <p:slideViewPr>
    <p:cSldViewPr snapToGrid="0">
      <p:cViewPr varScale="1">
        <p:scale>
          <a:sx n="76" d="100"/>
          <a:sy n="76" d="100"/>
        </p:scale>
        <p:origin x="1374" y="114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6219823" cy="496889"/>
          </a:xfrm>
          <a:prstGeom prst="rect">
            <a:avLst/>
          </a:prstGeom>
        </p:spPr>
        <p:txBody>
          <a:bodyPr vert="horz" lIns="132045" tIns="66023" rIns="132045" bIns="66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7" y="6"/>
            <a:ext cx="6219823" cy="496889"/>
          </a:xfrm>
          <a:prstGeom prst="rect">
            <a:avLst/>
          </a:prstGeom>
        </p:spPr>
        <p:txBody>
          <a:bodyPr vert="horz" lIns="132045" tIns="66023" rIns="132045" bIns="66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166"/>
            <a:ext cx="6219823" cy="496887"/>
          </a:xfrm>
          <a:prstGeom prst="rect">
            <a:avLst/>
          </a:prstGeom>
        </p:spPr>
        <p:txBody>
          <a:bodyPr vert="horz" lIns="132045" tIns="66023" rIns="132045" bIns="66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7" y="9428166"/>
            <a:ext cx="6219823" cy="496887"/>
          </a:xfrm>
          <a:prstGeom prst="rect">
            <a:avLst/>
          </a:prstGeom>
        </p:spPr>
        <p:txBody>
          <a:bodyPr vert="horz" lIns="132045" tIns="66023" rIns="132045" bIns="66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6219823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45" tIns="66023" rIns="132045" bIns="660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7" y="6"/>
            <a:ext cx="6219823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45" tIns="66023" rIns="132045" bIns="660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6600" y="746125"/>
            <a:ext cx="525938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91" y="4714881"/>
            <a:ext cx="114808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45" tIns="66023" rIns="132045" bIns="6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6"/>
            <a:ext cx="621982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45" tIns="66023" rIns="132045" bIns="660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7" y="9428166"/>
            <a:ext cx="621982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45" tIns="66023" rIns="132045" bIns="660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823784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650013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2476241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3302469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4129615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55538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81459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07384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0120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3433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3433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90"/>
            <a:ext cx="12854146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7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0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2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5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8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0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4"/>
            <a:ext cx="3402568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4"/>
            <a:ext cx="9955662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6871505"/>
            <a:ext cx="12854146" cy="2123828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4532321"/>
            <a:ext cx="12854146" cy="2339178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59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5184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77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3036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1296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9555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781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6073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41"/>
            <a:ext cx="6681741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5" y="2393641"/>
            <a:ext cx="6684367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82035" y="3391195"/>
            <a:ext cx="6684367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8"/>
            <a:ext cx="4975207" cy="18119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88" y="425759"/>
            <a:ext cx="8453912" cy="9126523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8"/>
            <a:ext cx="4975207" cy="7314583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2"/>
            <a:ext cx="9073515" cy="8836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 rtlCol="0">
            <a:normAutofit/>
          </a:bodyPr>
          <a:lstStyle>
            <a:lvl1pPr marL="0" indent="0">
              <a:buNone/>
              <a:defRPr sz="5600"/>
            </a:lvl1pPr>
            <a:lvl2pPr marL="825924" indent="0">
              <a:buNone/>
              <a:defRPr sz="5100"/>
            </a:lvl2pPr>
            <a:lvl3pPr marL="1651845" indent="0">
              <a:buNone/>
              <a:defRPr sz="4300"/>
            </a:lvl3pPr>
            <a:lvl4pPr marL="2477770" indent="0">
              <a:buNone/>
              <a:defRPr sz="3600"/>
            </a:lvl4pPr>
            <a:lvl5pPr marL="3303691" indent="0">
              <a:buNone/>
              <a:defRPr sz="3600"/>
            </a:lvl5pPr>
            <a:lvl6pPr marL="4129615" indent="0">
              <a:buNone/>
              <a:defRPr sz="3600"/>
            </a:lvl6pPr>
            <a:lvl7pPr marL="4955538" indent="0">
              <a:buNone/>
              <a:defRPr sz="3600"/>
            </a:lvl7pPr>
            <a:lvl8pPr marL="5781459" indent="0">
              <a:buNone/>
              <a:defRPr sz="3600"/>
            </a:lvl8pPr>
            <a:lvl9pPr marL="6607384" indent="0">
              <a:buNone/>
              <a:defRPr sz="3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90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56126" y="428232"/>
            <a:ext cx="13610273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56126" y="2495128"/>
            <a:ext cx="13610273" cy="70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5pPr>
      <a:lvl6pPr marL="825924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6pPr>
      <a:lvl7pPr marL="1651845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7pPr>
      <a:lvl8pPr marL="247777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8pPr>
      <a:lvl9pPr marL="3303691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9pPr>
    </p:titleStyle>
    <p:bodyStyle>
      <a:lvl1pPr marL="618450" indent="-61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42010" indent="-5157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3126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9354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15582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2577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68499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94421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345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592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5184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7777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03691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2961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55538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81459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0738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99" y="8554688"/>
            <a:ext cx="7819422" cy="18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1" y="1336676"/>
            <a:ext cx="13692671" cy="2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654340" y="2849099"/>
            <a:ext cx="14288848" cy="951627"/>
          </a:xfrm>
          <a:prstGeom prst="rect">
            <a:avLst/>
          </a:prstGeom>
          <a:noFill/>
          <a:ln>
            <a:noFill/>
          </a:ln>
          <a:extLst/>
        </p:spPr>
        <p:txBody>
          <a:bodyPr lIns="165185" tIns="82592" rIns="165185" bIns="8259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51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59" y="594078"/>
            <a:ext cx="1071179" cy="15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96902" y="2934269"/>
            <a:ext cx="13390544" cy="3315000"/>
          </a:xfrm>
          <a:prstGeom prst="rect">
            <a:avLst/>
          </a:prstGeom>
        </p:spPr>
        <p:txBody>
          <a:bodyPr lIns="140801" tIns="70401" rIns="140801" bIns="70401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 И ПРОЕКТ МЕЖЕВАНИЯ ТЕРРИТОРИИ, ОГРАНИЧЕННОЙ УЛИЦАМИ ГАБДРАХМАНА КАДЫРОВА, РАЙСКАЯ, ПРОЕКТИРУЕМОЙ УЛИЦЕЙ И ЗАТОНСКИМ ШОССЕ В ЛЕНИНСКОМ РАЙОНЕ ГОРОДСКОГО ОКРУГА </a:t>
            </a:r>
            <a:endParaRPr lang="ru-RU" sz="4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ГОРОД УФА РЕСПУБЛИКИ БАШКОРТОСТАН</a:t>
            </a:r>
            <a:endParaRPr lang="ru-RU" sz="4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83" y="8550235"/>
            <a:ext cx="812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54367"/>
                </a:solidFill>
              </a:rPr>
              <a:t>Заказчик: Местная мусульманская религиозная организация «</a:t>
            </a:r>
            <a:r>
              <a:rPr lang="ru-RU" sz="2400" dirty="0" err="1" smtClean="0">
                <a:solidFill>
                  <a:srgbClr val="254367"/>
                </a:solidFill>
              </a:rPr>
              <a:t>Махалля</a:t>
            </a:r>
            <a:r>
              <a:rPr lang="ru-RU" sz="2400" dirty="0" smtClean="0">
                <a:solidFill>
                  <a:srgbClr val="254367"/>
                </a:solidFill>
              </a:rPr>
              <a:t> Шамиль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rgbClr val="254367"/>
                </a:solidFill>
              </a:rPr>
              <a:t>Исполнитель: МУП «АПБ» г. Уфы</a:t>
            </a:r>
            <a:endParaRPr lang="ru-RU" sz="2400" dirty="0">
              <a:solidFill>
                <a:srgbClr val="254367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92218"/>
              </p:ext>
            </p:extLst>
          </p:nvPr>
        </p:nvGraphicFramePr>
        <p:xfrm>
          <a:off x="8506351" y="8515052"/>
          <a:ext cx="5917280" cy="1907831"/>
        </p:xfrm>
        <a:graphic>
          <a:graphicData uri="http://schemas.openxmlformats.org/drawingml/2006/table">
            <a:tbl>
              <a:tblPr/>
              <a:tblGrid>
                <a:gridCol w="3342921"/>
                <a:gridCol w="1362936"/>
                <a:gridCol w="1211423"/>
              </a:tblGrid>
              <a:tr h="20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7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Исполняющий обязанности начальника </a:t>
                      </a:r>
                      <a:r>
                        <a:rPr lang="ru-RU" sz="117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17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Администрации ГО г. Уфа</a:t>
                      </a:r>
                      <a:r>
                        <a:rPr lang="ru-RU" sz="117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7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РБ </a:t>
                      </a:r>
                      <a:endParaRPr lang="ru-RU" sz="117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И.М. Хабибуллин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 (окончание)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39331" y="9735452"/>
            <a:ext cx="661387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46212" y="1044443"/>
          <a:ext cx="13638530" cy="5479186"/>
        </p:xfrm>
        <a:graphic>
          <a:graphicData uri="http://schemas.openxmlformats.org/drawingml/2006/table">
            <a:tbl>
              <a:tblPr/>
              <a:tblGrid>
                <a:gridCol w="462326"/>
                <a:gridCol w="1618131"/>
                <a:gridCol w="577903"/>
                <a:gridCol w="693485"/>
                <a:gridCol w="1040226"/>
                <a:gridCol w="924646"/>
                <a:gridCol w="924646"/>
                <a:gridCol w="809065"/>
                <a:gridCol w="1271388"/>
                <a:gridCol w="924646"/>
                <a:gridCol w="809065"/>
                <a:gridCol w="3583003"/>
              </a:tblGrid>
              <a:tr h="27098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и обозначение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Этажность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зданий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Площадь, м2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Строительный объём, м3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Застройки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нормируемая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7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Проектируемая застройка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Детское дошкольное образовательное учреждение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2655,00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2655,00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2389,50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2389,5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7965,00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7965,00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320  мест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РП ТП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Котельная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Хозяйственный блок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24,30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24,30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Хозяйственный блок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КНС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51,30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51,30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ШРП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существующей застройке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439,00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546,10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2223,00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проектируемой застройке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5496,00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6516,25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26655,00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застройке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5935,00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7062,35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28878,00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00 транспорт 2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19" y="1254005"/>
            <a:ext cx="13678294" cy="9009112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3850" y="1106701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10073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 и пешеходов 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00133" y="848171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1:2000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24717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991842" y="1530924"/>
            <a:ext cx="914400" cy="978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3993247">
            <a:off x="1150021" y="6353192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119380">
            <a:off x="4299337" y="8280349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7390120">
            <a:off x="7985914" y="7069628"/>
            <a:ext cx="310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00 обслуживание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2" y="1049020"/>
            <a:ext cx="13678294" cy="9359635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3850" y="774192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59325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05118" y="8410288"/>
            <a:ext cx="259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 rot="3993247">
            <a:off x="1389427" y="3595680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119380">
            <a:off x="5362914" y="5929238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7390120">
            <a:off x="9926868" y="5430210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901009" y="6373086"/>
            <a:ext cx="666530" cy="81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8032" y="70770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06547" y="232012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 - экономические показатели по проекту планировки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65523" y="928046"/>
          <a:ext cx="10645258" cy="7833810"/>
        </p:xfrm>
        <a:graphic>
          <a:graphicData uri="http://schemas.openxmlformats.org/drawingml/2006/table">
            <a:tbl>
              <a:tblPr/>
              <a:tblGrid>
                <a:gridCol w="1315244"/>
                <a:gridCol w="6928584"/>
                <a:gridCol w="1200715"/>
                <a:gridCol w="1200715"/>
              </a:tblGrid>
              <a:tr h="417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15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15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Расчетный показатель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Территория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территории в </a:t>
                      </a:r>
                      <a:r>
                        <a:rPr lang="ru-RU" sz="1150" u="sng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границах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проектирования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9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проектируемой территории в</a:t>
                      </a:r>
                      <a:r>
                        <a:rPr lang="ru-RU" sz="1150" u="sng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красных линиях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15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них: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6,21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культовых сооружений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1,30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детского дошкольного образовательного учреждения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-"-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2,36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индивидуальной жилой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-"-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инженерных объектов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-"-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рекреационные территории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-"-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1,03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0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общего </a:t>
                      </a:r>
                      <a:r>
                        <a:rPr lang="ru-RU" sz="115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пользования, 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2,29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зеленые насаждения общего пользования вдоль улиц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0,87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проезжая часть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0,75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технические полосы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0,17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тротуары, пешеходные дорожки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5935,00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плотности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Население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населения </a:t>
                      </a:r>
                      <a:r>
                        <a:rPr lang="ru-RU" sz="115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  <a:r>
                        <a:rPr lang="ru-RU" sz="115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том числе: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 существующей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ранее запроектированной застройке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Жилищный фонд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жилищного </a:t>
                      </a:r>
                      <a:r>
                        <a:rPr lang="ru-RU" sz="115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фонда,  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2123,6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существующей застройке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466,0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ранее запроектированной застройке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1657,6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Объекты социального и культурно-бытового обслуживания населения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зданий общественного назначения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5225,55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4.2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мест в детском саду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4.3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единовременных посетителей в мечети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5.Транспортная инфраструктура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0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5.1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улично-дорожной </a:t>
                      </a:r>
                      <a:r>
                        <a:rPr lang="ru-RU" sz="115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</a:t>
                      </a:r>
                      <a:r>
                        <a:rPr lang="ru-RU" sz="115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1,26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-магистральные улицы районного значения регулируемого движения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0,42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-улицы и проезды местного значения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0,84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Парковочные места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15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машино-мест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проекту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м/</a:t>
                      </a:r>
                      <a:r>
                        <a:rPr lang="ru-RU" sz="115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500 тер зоны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4"/>
          <a:stretch>
            <a:fillRect/>
          </a:stretch>
        </p:blipFill>
        <p:spPr>
          <a:xfrm>
            <a:off x="1730832" y="805219"/>
            <a:ext cx="11452903" cy="6564573"/>
          </a:xfrm>
          <a:prstGeom prst="rect">
            <a:avLst/>
          </a:prstGeom>
        </p:spPr>
      </p:pic>
      <p:pic>
        <p:nvPicPr>
          <p:cNvPr id="15" name="Рисунок 14" descr="1500 тер зоны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762" y="7397087"/>
            <a:ext cx="13678294" cy="2888469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8032" y="70770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06547" y="232012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Территориальные зоны (существующие)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13300007" y="1010194"/>
            <a:ext cx="914400" cy="978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3993247">
            <a:off x="2563135" y="3814045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119380">
            <a:off x="7137124" y="6024774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390120">
            <a:off x="10964098" y="5375618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05118" y="8410288"/>
            <a:ext cx="259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500 план межевания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68" y="994428"/>
            <a:ext cx="13678294" cy="9359635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2" y="72337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</a:t>
            </a: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endParaRPr lang="ru-RU" altLang="ru-RU" sz="28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2120" y="8301144"/>
            <a:ext cx="248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 rot="3993247">
            <a:off x="1256225" y="3258049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119380">
            <a:off x="5488610" y="6022624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390120">
            <a:off x="9934786" y="5617480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901009" y="6373086"/>
            <a:ext cx="666530" cy="81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3" y="75066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 (начало)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64276" y="955343"/>
          <a:ext cx="13647760" cy="7868401"/>
        </p:xfrm>
        <a:graphic>
          <a:graphicData uri="http://schemas.openxmlformats.org/drawingml/2006/table">
            <a:tbl>
              <a:tblPr/>
              <a:tblGrid>
                <a:gridCol w="1528548"/>
                <a:gridCol w="7683689"/>
                <a:gridCol w="2320120"/>
                <a:gridCol w="805218"/>
                <a:gridCol w="1310185"/>
              </a:tblGrid>
              <a:tr h="588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на плане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Назначение участка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разрешенного использования земельного участка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участка, кв.м.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 (02:55:050226:3731)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6)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1203,95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П-1.2 (02:55:050226:3716)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7)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1419,87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Сохраняемый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П-1.3 (02:55:050226:1350)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9)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1678,19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Сохраняемый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П-1.4 (02:55:050226:1349)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1,2)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1678,7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П-1.5 (02:55:050226:2107)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3)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1069,43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П-1.6 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8)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1661,18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П-1.7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10)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1678,57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П-1.8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5)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1215,58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П-1.9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11)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1770,95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П-1.10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индивидуального жилищного строительства (литер 12)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индивидуального жилищного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1329,55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коммунального обслуживания (литер 4)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(3.1.1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27,42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П-1.12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коммунального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обслуживания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(литер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(3.1.1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9,28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П-1.13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коммунального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обслуживания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(литер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(3.1.1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137,53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П-1.14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коммунального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обслуживания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(литер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(3.1.1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89,56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П-1.15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размещение зданий и сооружений, предназначенных для совершения религиозных обрядов и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церемоний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(литер 13,14.1,14.2)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Осуществление религиозных обрядов 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3.7.1)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13059,39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под размещение объектов дошкольного, начального и средне общего образования 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 15,17,18,19)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Дошкольное, начальное и среднее общее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(3.5.1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23717,81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3" y="75066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04717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 (окончание)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25684" y="9735452"/>
            <a:ext cx="67503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8917" y="962557"/>
          <a:ext cx="13647760" cy="630936"/>
        </p:xfrm>
        <a:graphic>
          <a:graphicData uri="http://schemas.openxmlformats.org/drawingml/2006/table">
            <a:tbl>
              <a:tblPr/>
              <a:tblGrid>
                <a:gridCol w="1528548"/>
                <a:gridCol w="7683689"/>
                <a:gridCol w="2320120"/>
                <a:gridCol w="805218"/>
                <a:gridCol w="1310185"/>
              </a:tblGrid>
              <a:tr h="588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на плане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Назначение участка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разрешенного использования земельного участка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участка, кв.м.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32564" y="1590354"/>
          <a:ext cx="13647760" cy="6009765"/>
        </p:xfrm>
        <a:graphic>
          <a:graphicData uri="http://schemas.openxmlformats.org/drawingml/2006/table">
            <a:tbl>
              <a:tblPr/>
              <a:tblGrid>
                <a:gridCol w="1528548"/>
                <a:gridCol w="7683689"/>
                <a:gridCol w="2320120"/>
                <a:gridCol w="805218"/>
                <a:gridCol w="1310185"/>
              </a:tblGrid>
              <a:tr h="41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П-1.17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элементов озеленения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территории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(12.0.2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10363,85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4799,16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П-0.2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353,98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П-0.3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3086,53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П-0.4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260,07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П-0.5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1102,21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П-0.6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1730,39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П-0.7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722,37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П-0.8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194,23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П-0.9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866,9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П-0.10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570,29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П-0.11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8670,6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П-0.12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(12.0.1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583,75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500 сервитуты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67" y="1021724"/>
            <a:ext cx="13678294" cy="9359635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03726" y="709723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18365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67360" y="8346864"/>
            <a:ext cx="245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3993247">
            <a:off x="3343458" y="3036122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119380">
            <a:off x="6867552" y="5045521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390120">
            <a:off x="9949691" y="4242528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901009" y="6373086"/>
            <a:ext cx="666530" cy="81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500 изъятие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9609" y="1050877"/>
            <a:ext cx="11367526" cy="6441742"/>
          </a:xfrm>
          <a:prstGeom prst="rect">
            <a:avLst/>
          </a:prstGeom>
        </p:spPr>
      </p:pic>
      <p:pic>
        <p:nvPicPr>
          <p:cNvPr id="16" name="Рисунок 15" descr="1500 изъятие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058" y="7560860"/>
            <a:ext cx="13678294" cy="2770495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52120" y="8366759"/>
            <a:ext cx="127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3993247">
            <a:off x="2191877" y="3461893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119380">
            <a:off x="6824748" y="6101363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390120">
            <a:off x="10959626" y="5852961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13054347" y="1214909"/>
            <a:ext cx="914400" cy="97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0644" y="778688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22745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1080" y="8845455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3974" y="984778"/>
            <a:ext cx="6648727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ОСНОВАНИЕ ДЛЯ РАЗРАБОТКИ</a:t>
            </a:r>
          </a:p>
          <a:p>
            <a:pPr marL="228600" lvl="0" indent="-228600" algn="just" hangingPunct="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Администрации 	ГО г. Уфа РБ № 479 от 09.04.2020 г.</a:t>
            </a:r>
          </a:p>
          <a:p>
            <a:pPr marL="228600" lvl="0" indent="-228600" algn="just" hangingPunct="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Градостроительное задание № 836 от 11.06.2019 г., выданное Главным управлением архитектуры и градостроительства Администрации городского округа город Уфа Республики Башкортостан. </a:t>
            </a:r>
          </a:p>
          <a:p>
            <a:pPr marL="228600" lvl="0" indent="-228600" algn="just" hangingPunct="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Задание Местной мусульманской религиозной организации «</a:t>
            </a:r>
            <a:r>
              <a:rPr lang="ru-RU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Махалля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Шамиль» на разработку проектной документации по планировке и межеванию территории.</a:t>
            </a:r>
          </a:p>
          <a:p>
            <a:pPr lvl="0" indent="180000" algn="just" hangingPunct="0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 и проект межевания территории, ограниченной улицами </a:t>
            </a:r>
            <a:r>
              <a:rPr lang="ru-RU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Кадырова, Райская, проектируемой улицей и </a:t>
            </a:r>
            <a:r>
              <a:rPr lang="ru-RU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Затонским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шоссе в Ленинском районе городского округа город Уфа Республики Башкортостан разработан МУП «АПБ» г. Уфы по заказу Местной мусульманской религиозной организации «</a:t>
            </a:r>
            <a:r>
              <a:rPr lang="ru-RU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Махалля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Шамиль» с целью обеспечения устойчивого развития территории, выделения элементов планировочной структуры (кварталов, микрорайонов, иных элементов), установления границ земельных участков, на которых расположены объекты капитального строительства, границ земельных участков, предназначенных для строительства и размещения линейных объектов.</a:t>
            </a:r>
          </a:p>
          <a:p>
            <a:pPr lvl="0" algn="ctr" hangingPunct="0"/>
            <a:r>
              <a:rPr lang="ru-RU" sz="1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</a:t>
            </a:r>
          </a:p>
          <a:p>
            <a:pPr marL="228600" lvl="0" indent="-228600" hangingPunct="0">
              <a:buAutoNum type="arabicPeriod"/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Современное использование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Проектируемая территория расположена в Ленинском районе городского округа  город Уфа Республики Башкортостан. Планировочная зона: Затон. Площадь территории в границах проектирования по постановлению составляет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8,5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га.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границах территории проектирования действуют красные линии на основании ранее принятых. Красные линии ограничивают 3 квартала в границах территории проектирования. Площади кварталов составляют 1,69 га, 0,41 га и 3,52 га.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территории проектирования в настоящее время располагается 2 индивидуальных жилых дома, 2 хозяйственные постройки, гараж, ТП. Население 6 человек.</a:t>
            </a:r>
          </a:p>
          <a:p>
            <a:pPr marL="228600" indent="-228600" algn="just">
              <a:buAutoNum type="arabicPeriod" startAt="2"/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Планировочная организация территории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Проектом предлагается изменение действующих красных линий, в результате чего </a:t>
            </a:r>
            <a:r>
              <a:rPr lang="en-US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образуется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один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квартал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Сносу подлежат хозяйственные постройки. Снос объектов необходим для организации улично-дорожной сети, а также для размещения новых объектов капитального строительства. Общая площадь сносимых объектов составляет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 м</a:t>
            </a:r>
            <a:r>
              <a:rPr lang="ru-RU" sz="12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проекту на территории сохраняются 2 жилых дома с населением в 6 человек, гараж и ТП.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проекту планировки в границах проектирования предлагается размещение культового сооружения (мечеть), общественных зданий, малоэтажной жилой застройки, детского дошкольного образовательного учреждения, объектов инженерного обеспечения, а также создание благоустроенных общественных пространств и рекреационных территорий. 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Мечеть является градостроительной доминантой на территории проектирования, и находится в северо-восточной части территории проектирования. Единовременная вместимость посетителей объекта составляет 300 мест, и площадь застройки равна 831 м</a:t>
            </a:r>
            <a:r>
              <a:rPr lang="ru-RU" sz="12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Рядом с мечетью предлагается размещение кафе площадью 706 м</a:t>
            </a:r>
            <a:r>
              <a:rPr lang="ru-RU" sz="12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50 посадочных мест и административного блока площадью  281 м</a:t>
            </a:r>
            <a:r>
              <a:rPr lang="ru-RU" sz="12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северо-западной части территории проектирования расположено детское дошкольное образовательное учреждение площадью 2655 м</a:t>
            </a:r>
            <a:r>
              <a:rPr lang="ru-RU" sz="12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на 320 мест с группой детских и спортивных площадок. 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южной части территории проектирования вдоль ул. Райская размещены 8 проектируемых  малоэтажных жилых домов. Подъезд к участкам осуществляется по ул. Райская. Индивидуальная жилая застройка отделена широкой прогулочной зоной от территории общественной застройки.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just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hangingPunct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hangingPunct="0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1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1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b="1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9870" y="973776"/>
            <a:ext cx="66666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84434" y="990600"/>
            <a:ext cx="69730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Население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 проекту планировки составляет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30 человек.</a:t>
            </a:r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Общая площадь жилищного фонда – 2123,6 м</a:t>
            </a:r>
            <a:r>
              <a:rPr lang="ru-RU" sz="12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жилищного фонда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ранее запроектированной застройке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1657,6 м</a:t>
            </a:r>
            <a:r>
              <a:rPr lang="ru-RU" sz="12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жилищного фонда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существующей застройке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466,0 м</a:t>
            </a:r>
            <a:r>
              <a:rPr lang="ru-RU" sz="12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80975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обеспечения стояночными местами проектируемых объектов в проекте предусмотрено использование наземных стоянок. Парковочные места для общественных зданий размещаются вблизи объектов. Размещение парковочных мест для индивидуальной жилой застройки предполагается на участках индивидуальных жилых домов.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Количество парковочных мест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согласно расчету - 56 </a:t>
            </a:r>
            <a:r>
              <a:rPr lang="ru-RU" sz="1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маш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/м. 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Общее количество парковочных мест по проекту- 73 </a:t>
            </a:r>
            <a:r>
              <a:rPr lang="ru-RU" sz="1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маш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/м.</a:t>
            </a:r>
          </a:p>
          <a:p>
            <a:pPr indent="180975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очередь строительства – комплекс объектов, включающий мечеть, кафе, административный блок, индивидуальные жилые дома и благоустройство рекреационной территории.</a:t>
            </a:r>
          </a:p>
          <a:p>
            <a:pPr indent="180975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очередь строительства – детское дошкольное образовательное учреждение.</a:t>
            </a:r>
          </a:p>
          <a:p>
            <a:pPr algn="ctr"/>
            <a:r>
              <a:rPr lang="ru-RU" sz="1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МЕЖЕВАНИЯ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территории межевания в пределах границ проектирования составляет </a:t>
            </a:r>
            <a:r>
              <a:rPr lang="ru-RU" sz="1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8,5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га.</a:t>
            </a:r>
          </a:p>
          <a:p>
            <a:pPr indent="180000"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проекту межевания территория проектирования разделена на </a:t>
            </a:r>
            <a:r>
              <a:rPr lang="ru-RU" sz="1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земельных участков различного назначения. Среди этих участков 5 являются сохраняемыми, 2 – измененными участками, а 22 – образуемыми.</a:t>
            </a:r>
          </a:p>
          <a:p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75066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59307"/>
            <a:ext cx="13959254" cy="5809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по проекту межевания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4144" y="941693"/>
          <a:ext cx="10235821" cy="5936777"/>
        </p:xfrm>
        <a:graphic>
          <a:graphicData uri="http://schemas.openxmlformats.org/drawingml/2006/table">
            <a:tbl>
              <a:tblPr/>
              <a:tblGrid>
                <a:gridCol w="838191"/>
                <a:gridCol w="6525199"/>
                <a:gridCol w="770676"/>
                <a:gridCol w="2101755"/>
              </a:tblGrid>
              <a:tr h="43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Ед.изм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Расчетный показатель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проекта планировки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 проекта межевания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земельных участков, 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Земельный участок под размещение объектов индивидуального жилищного строительства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Земельный участок под размещение объектов коммунального обслуживания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Земельный участок под размещение объектов религиозного назначения 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Земельный участок под размещение объектов дошкольного, начального и средне общего образования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Земельный участок общего пользования для размещения элементов озеленения и благоустройства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 (улично-дорожная сеть)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изъятия земельных участков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1, 29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перераспределения земельных участков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2,49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присоединения городских территорий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4,02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границ зон действия публичных сервитутов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31387" y="803643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90932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265624" y="1228298"/>
            <a:ext cx="1146411" cy="110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781842" y="8394466"/>
            <a:ext cx="157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1:20000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84728" y="8848628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\\BRAZIL\Public\Валерия\Сафроновский\ППС\ППС jpg без съемки\2. Располож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945" y="982169"/>
            <a:ext cx="6421370" cy="7105541"/>
          </a:xfrm>
          <a:prstGeom prst="rect">
            <a:avLst/>
          </a:prstGeom>
          <a:noFill/>
        </p:spPr>
      </p:pic>
      <p:pic>
        <p:nvPicPr>
          <p:cNvPr id="15" name="Picture 2" descr="\\BRAZIL\Public\Валерия\Сафроновский\ППС\ППС jpg без съемки\2. Расположени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624" y="1012681"/>
            <a:ext cx="6699820" cy="7090794"/>
          </a:xfrm>
          <a:prstGeom prst="rect">
            <a:avLst/>
          </a:prstGeom>
          <a:noFill/>
        </p:spPr>
      </p:pic>
      <p:pic>
        <p:nvPicPr>
          <p:cNvPr id="18" name="Picture 3" descr="\\BRAZIL\Public\Валерия\Сафроновский\ППС\ППС jpg без съемки\2. Расположение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62" y="8902749"/>
            <a:ext cx="4078089" cy="1432842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59618" y="9907675"/>
            <a:ext cx="738553" cy="5024"/>
          </a:xfrm>
          <a:prstGeom prst="line">
            <a:avLst/>
          </a:prstGeom>
          <a:ln w="57150">
            <a:solidFill>
              <a:srgbClr val="AB4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500 современка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9"/>
          <a:stretch>
            <a:fillRect/>
          </a:stretch>
        </p:blipFill>
        <p:spPr>
          <a:xfrm>
            <a:off x="1734324" y="1009934"/>
            <a:ext cx="11340231" cy="6414448"/>
          </a:xfrm>
          <a:prstGeom prst="rect">
            <a:avLst/>
          </a:prstGeom>
        </p:spPr>
      </p:pic>
      <p:pic>
        <p:nvPicPr>
          <p:cNvPr id="17" name="Рисунок 16" descr="1500 современка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467" y="7465325"/>
            <a:ext cx="13678294" cy="2929682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127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39089" y="282614"/>
            <a:ext cx="13959254" cy="853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 территории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18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84069" y="8235984"/>
            <a:ext cx="217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92993" y="8875956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13206122" y="1206433"/>
            <a:ext cx="914400" cy="978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485632" y="8616919"/>
            <a:ext cx="6232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культурного наследия народов РФ И РБ на территории проектирования отсутствуют.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898560">
            <a:off x="2373290" y="3980640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119380">
            <a:off x="6441385" y="5979359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390120">
            <a:off x="10939891" y="5525939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500 особое использование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06" y="1008076"/>
            <a:ext cx="13678294" cy="9359635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51023" y="767639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54098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с особыми условиями использования территории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27008" y="84047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13316478" y="1191847"/>
            <a:ext cx="914400" cy="978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3898560">
            <a:off x="2160102" y="4221124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119380">
            <a:off x="6623034" y="6310976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390120">
            <a:off x="11268791" y="5720604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3" y="8846695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23330" y="1091825"/>
          <a:ext cx="13647762" cy="5090611"/>
        </p:xfrm>
        <a:graphic>
          <a:graphicData uri="http://schemas.openxmlformats.org/drawingml/2006/table">
            <a:tbl>
              <a:tblPr/>
              <a:tblGrid>
                <a:gridCol w="1294185"/>
                <a:gridCol w="2740363"/>
                <a:gridCol w="1142191"/>
                <a:gridCol w="941224"/>
                <a:gridCol w="2267698"/>
                <a:gridCol w="2228508"/>
                <a:gridCol w="1504103"/>
                <a:gridCol w="1529490"/>
              </a:tblGrid>
              <a:tr h="47418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по экспликации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и обозначение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Этажность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зданий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Площадь, м2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Строительный объем, м3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Застройки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нормируемая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302,00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422,80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1812,00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43,20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Хозяйственная постройка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16,20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Хозяйственная постройка</a:t>
                      </a: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12,00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461,00</a:t>
                      </a:r>
                      <a:endParaRPr lang="ru-RU" sz="14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565,90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2289,00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727" marR="62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500 очередность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467" y="1362918"/>
            <a:ext cx="13678294" cy="9050324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232029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7520" y="245659"/>
            <a:ext cx="13959254" cy="10073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167077" y="840472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993247">
            <a:off x="1432771" y="4332660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119380">
            <a:off x="5571014" y="6369353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390120">
            <a:off x="9908746" y="5921202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982896" y="6659688"/>
            <a:ext cx="666530" cy="81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500 планировка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67" y="1049020"/>
            <a:ext cx="13678294" cy="9359635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 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182600" y="8368176"/>
            <a:ext cx="248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86500" y="8824718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 rot="3993247">
            <a:off x="1588125" y="4154353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Улица №1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119380">
            <a:off x="5483188" y="6031350"/>
            <a:ext cx="151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Райская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390120">
            <a:off x="9895629" y="5525860"/>
            <a:ext cx="31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Габдрахмана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Кадырова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252">
            <a:off x="901009" y="6373086"/>
            <a:ext cx="666530" cy="81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 (начало)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5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/>
                <a:gridCol w="1449977"/>
                <a:gridCol w="1253839"/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Н.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Ладыгин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О.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Кажаева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32564" y="1071739"/>
          <a:ext cx="13665824" cy="7676474"/>
        </p:xfrm>
        <a:graphic>
          <a:graphicData uri="http://schemas.openxmlformats.org/drawingml/2006/table">
            <a:tbl>
              <a:tblPr/>
              <a:tblGrid>
                <a:gridCol w="463251"/>
                <a:gridCol w="1621369"/>
                <a:gridCol w="579060"/>
                <a:gridCol w="694872"/>
                <a:gridCol w="855079"/>
                <a:gridCol w="911055"/>
                <a:gridCol w="911055"/>
                <a:gridCol w="1024937"/>
                <a:gridCol w="911055"/>
                <a:gridCol w="1138818"/>
                <a:gridCol w="569409"/>
                <a:gridCol w="3985864"/>
              </a:tblGrid>
              <a:tr h="47857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и обозначение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Этажность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зданий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Площадь, м2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Строительный объём, м3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Застройки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нормируемая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Существующая застройка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302,00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302,00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422,80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422,80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1812,00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1812,00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Проектируемая застройка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жилой дом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207,20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Размещение по раннее запроектированному проекту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БашкирГражданПроект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19360-2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Мечеть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1454,25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1454,25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7479,00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7479,00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300 мест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14.1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Кафе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706,00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706,00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988,40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988,40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4236,00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4236,00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50 посадочных мест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14.2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Офис</a:t>
                      </a:r>
                    </a:p>
                  </a:txBody>
                  <a:tcPr marL="15941" marR="159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281,00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393,40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393,40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1686,00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1686,00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941" marR="1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E30C84-86F5-4E37-ADCD-26843E24EBF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20066</TotalTime>
  <Words>3001</Words>
  <Application>Microsoft Office PowerPoint</Application>
  <PresentationFormat>Произвольный</PresentationFormat>
  <Paragraphs>1185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Microsoft YaHei</vt:lpstr>
      <vt:lpstr>Arial</vt:lpstr>
      <vt:lpstr>Arial Cyr</vt:lpstr>
      <vt:lpstr>Calibri</vt:lpstr>
      <vt:lpstr>Times New Roman</vt:lpstr>
      <vt:lpstr>Verdana</vt:lpstr>
      <vt:lpstr>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Дулатова Екатерина Олеговна</cp:lastModifiedBy>
  <cp:revision>1999</cp:revision>
  <cp:lastPrinted>2011-09-23T09:38:03Z</cp:lastPrinted>
  <dcterms:created xsi:type="dcterms:W3CDTF">2014-06-03T04:33:56Z</dcterms:created>
  <dcterms:modified xsi:type="dcterms:W3CDTF">2021-11-19T11:57:28Z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