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</p:sldMasterIdLst>
  <p:notesMasterIdLst>
    <p:notesMasterId r:id="rId28"/>
  </p:notesMasterIdLst>
  <p:handoutMasterIdLst>
    <p:handoutMasterId r:id="rId29"/>
  </p:handoutMasterIdLst>
  <p:sldIdLst>
    <p:sldId id="577" r:id="rId5"/>
    <p:sldId id="617" r:id="rId6"/>
    <p:sldId id="550" r:id="rId7"/>
    <p:sldId id="659" r:id="rId8"/>
    <p:sldId id="692" r:id="rId9"/>
    <p:sldId id="693" r:id="rId10"/>
    <p:sldId id="696" r:id="rId11"/>
    <p:sldId id="680" r:id="rId12"/>
    <p:sldId id="665" r:id="rId13"/>
    <p:sldId id="606" r:id="rId14"/>
    <p:sldId id="694" r:id="rId15"/>
    <p:sldId id="695" r:id="rId16"/>
    <p:sldId id="702" r:id="rId17"/>
    <p:sldId id="662" r:id="rId18"/>
    <p:sldId id="670" r:id="rId19"/>
    <p:sldId id="555" r:id="rId20"/>
    <p:sldId id="673" r:id="rId21"/>
    <p:sldId id="691" r:id="rId22"/>
    <p:sldId id="703" r:id="rId23"/>
    <p:sldId id="704" r:id="rId24"/>
    <p:sldId id="672" r:id="rId25"/>
    <p:sldId id="684" r:id="rId26"/>
    <p:sldId id="591" r:id="rId27"/>
  </p:sldIdLst>
  <p:sldSz cx="9144000" cy="5143500" type="screen16x9"/>
  <p:notesSz cx="143525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55882" indent="-66286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913117" indent="-133924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370352" indent="-201563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827586" indent="-269201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1947982" algn="l" defTabSz="779193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337578" algn="l" defTabSz="779193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2727175" algn="l" defTabSz="779193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116771" algn="l" defTabSz="779193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367"/>
    <a:srgbClr val="3269AB"/>
    <a:srgbClr val="3B7BC8"/>
    <a:srgbClr val="17375E"/>
    <a:srgbClr val="FF9999"/>
    <a:srgbClr val="FF5050"/>
    <a:srgbClr val="B45608"/>
    <a:srgbClr val="DA97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6051" autoAdjust="0"/>
  </p:normalViewPr>
  <p:slideViewPr>
    <p:cSldViewPr>
      <p:cViewPr varScale="1">
        <p:scale>
          <a:sx n="148" d="100"/>
          <a:sy n="148" d="100"/>
        </p:scale>
        <p:origin x="444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6219825" cy="496889"/>
          </a:xfrm>
          <a:prstGeom prst="rect">
            <a:avLst/>
          </a:prstGeom>
        </p:spPr>
        <p:txBody>
          <a:bodyPr vert="horz" lIns="132092" tIns="66047" rIns="132092" bIns="660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8131176" y="1"/>
            <a:ext cx="6219825" cy="496889"/>
          </a:xfrm>
          <a:prstGeom prst="rect">
            <a:avLst/>
          </a:prstGeom>
        </p:spPr>
        <p:txBody>
          <a:bodyPr vert="horz" lIns="132092" tIns="66047" rIns="132092" bIns="6604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D7B336-DC66-45F2-B282-91293DAAA999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164"/>
            <a:ext cx="6219825" cy="496887"/>
          </a:xfrm>
          <a:prstGeom prst="rect">
            <a:avLst/>
          </a:prstGeom>
        </p:spPr>
        <p:txBody>
          <a:bodyPr vert="horz" lIns="132092" tIns="66047" rIns="132092" bIns="660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8131176" y="9428164"/>
            <a:ext cx="6219825" cy="496887"/>
          </a:xfrm>
          <a:prstGeom prst="rect">
            <a:avLst/>
          </a:prstGeom>
        </p:spPr>
        <p:txBody>
          <a:bodyPr vert="horz" lIns="132092" tIns="66047" rIns="132092" bIns="6604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251B26-56B2-46D6-92D5-0622CDA71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09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6219825" cy="4968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92" tIns="66047" rIns="132092" bIns="6604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131176" y="1"/>
            <a:ext cx="6219825" cy="4968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92" tIns="66047" rIns="132092" bIns="6604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fld id="{46CFF5B8-1EF6-4882-B611-84F6897D769B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6873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436688" y="4714876"/>
            <a:ext cx="11480800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92" tIns="66047" rIns="132092" bIns="660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164"/>
            <a:ext cx="621982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92" tIns="66047" rIns="132092" bIns="6604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8131176" y="9428164"/>
            <a:ext cx="621982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92" tIns="66047" rIns="132092" bIns="6604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fld id="{988C4F37-A200-464F-AF4A-781757B8D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64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58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311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035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758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5329" algn="l" defTabSz="9141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95" algn="l" defTabSz="9141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59" algn="l" defTabSz="9141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26" algn="l" defTabSz="9141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68738" y="744538"/>
            <a:ext cx="6615112" cy="3722687"/>
          </a:xfrm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02318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68738" y="744538"/>
            <a:ext cx="6615112" cy="3722687"/>
          </a:xfrm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78465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68738" y="744538"/>
            <a:ext cx="6615112" cy="3722687"/>
          </a:xfrm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60582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68738" y="744538"/>
            <a:ext cx="6615112" cy="3722687"/>
          </a:xfrm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78698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68738" y="744538"/>
            <a:ext cx="6615112" cy="3722687"/>
          </a:xfrm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52785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68738" y="744538"/>
            <a:ext cx="6615112" cy="3722687"/>
          </a:xfrm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37618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68738" y="744538"/>
            <a:ext cx="6615112" cy="3722687"/>
          </a:xfrm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21342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49404-4E29-4963-A9BC-37E979988ADD}" type="datetimeFigureOut">
              <a:rPr lang="ru-RU" smtClean="0"/>
              <a:pPr>
                <a:defRPr/>
              </a:pPr>
              <a:t>10.02.2020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9C388-7B7C-49DD-A841-18D4CA6C66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CF7F9-4A6D-48A9-965D-F2603E10F938}" type="datetimeFigureOut">
              <a:rPr lang="ru-RU" smtClean="0"/>
              <a:pPr>
                <a:defRPr/>
              </a:pPr>
              <a:t>10.02.2020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C1A99-7680-416E-9507-5DC965A822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35B93-406F-42DE-AB67-575F9D72B3A0}" type="datetimeFigureOut">
              <a:rPr lang="ru-RU" smtClean="0"/>
              <a:pPr>
                <a:defRPr/>
              </a:pPr>
              <a:t>10.02.2020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C208B-86C3-41FB-A9EC-DD349F26C0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68940-CEDB-4BF6-9C07-A2854C6099A4}" type="datetimeFigureOut">
              <a:rPr lang="ru-RU" smtClean="0"/>
              <a:pPr>
                <a:defRPr/>
              </a:pPr>
              <a:t>10.02.2020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D0C34-4F61-4C5C-A5D8-23F043D2AA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2826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853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4239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994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565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76887-66E2-4C2E-BFD9-E2900CC82A34}" type="datetimeFigureOut">
              <a:rPr lang="ru-RU" smtClean="0"/>
              <a:pPr>
                <a:defRPr/>
              </a:pPr>
              <a:t>10.02.2020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DA560-C43E-40F0-BA5E-292BF9B047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EE33E-6C8E-45B7-85C9-0729645679A8}" type="datetimeFigureOut">
              <a:rPr lang="ru-RU" smtClean="0"/>
              <a:pPr>
                <a:defRPr/>
              </a:pPr>
              <a:t>10.02.2020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241CC-E7DA-4A49-BB78-3A642644A6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6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6" indent="0">
              <a:buNone/>
              <a:defRPr sz="2000" b="1"/>
            </a:lvl2pPr>
            <a:lvl3pPr marL="914131" indent="0">
              <a:buNone/>
              <a:defRPr sz="1800" b="1"/>
            </a:lvl3pPr>
            <a:lvl4pPr marL="1371198" indent="0">
              <a:buNone/>
              <a:defRPr sz="1600" b="1"/>
            </a:lvl4pPr>
            <a:lvl5pPr marL="1828263" indent="0">
              <a:buNone/>
              <a:defRPr sz="1600" b="1"/>
            </a:lvl5pPr>
            <a:lvl6pPr marL="2285329" indent="0">
              <a:buNone/>
              <a:defRPr sz="1600" b="1"/>
            </a:lvl6pPr>
            <a:lvl7pPr marL="2742395" indent="0">
              <a:buNone/>
              <a:defRPr sz="1600" b="1"/>
            </a:lvl7pPr>
            <a:lvl8pPr marL="3199459" indent="0">
              <a:buNone/>
              <a:defRPr sz="1600" b="1"/>
            </a:lvl8pPr>
            <a:lvl9pPr marL="365652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6"/>
            <a:ext cx="404177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6" indent="0">
              <a:buNone/>
              <a:defRPr sz="2000" b="1"/>
            </a:lvl2pPr>
            <a:lvl3pPr marL="914131" indent="0">
              <a:buNone/>
              <a:defRPr sz="1800" b="1"/>
            </a:lvl3pPr>
            <a:lvl4pPr marL="1371198" indent="0">
              <a:buNone/>
              <a:defRPr sz="1600" b="1"/>
            </a:lvl4pPr>
            <a:lvl5pPr marL="1828263" indent="0">
              <a:buNone/>
              <a:defRPr sz="1600" b="1"/>
            </a:lvl5pPr>
            <a:lvl6pPr marL="2285329" indent="0">
              <a:buNone/>
              <a:defRPr sz="1600" b="1"/>
            </a:lvl6pPr>
            <a:lvl7pPr marL="2742395" indent="0">
              <a:buNone/>
              <a:defRPr sz="1600" b="1"/>
            </a:lvl7pPr>
            <a:lvl8pPr marL="3199459" indent="0">
              <a:buNone/>
              <a:defRPr sz="1600" b="1"/>
            </a:lvl8pPr>
            <a:lvl9pPr marL="365652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6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4E26-0EF3-4525-8A64-146D5B89C016}" type="datetimeFigureOut">
              <a:rPr lang="ru-RU" smtClean="0"/>
              <a:pPr>
                <a:defRPr/>
              </a:pPr>
              <a:t>10.02.2020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A2B65-D336-4381-B198-CFE8FC4FFB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4E595-0A6E-4670-884E-12F86482895D}" type="datetimeFigureOut">
              <a:rPr lang="ru-RU" smtClean="0"/>
              <a:pPr>
                <a:defRPr/>
              </a:pPr>
              <a:t>10.02.2020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61809-B582-47CE-961A-A0D6344662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CADED-5193-4FA3-9A43-DFD2FA93AD9F}" type="datetimeFigureOut">
              <a:rPr lang="ru-RU" smtClean="0"/>
              <a:pPr>
                <a:defRPr/>
              </a:pPr>
              <a:t>10.02.2020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A18D2-6328-4E71-B2B5-FF0EC20371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6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57066" indent="0">
              <a:buNone/>
              <a:defRPr sz="1200"/>
            </a:lvl2pPr>
            <a:lvl3pPr marL="914131" indent="0">
              <a:buNone/>
              <a:defRPr sz="1000"/>
            </a:lvl3pPr>
            <a:lvl4pPr marL="1371198" indent="0">
              <a:buNone/>
              <a:defRPr sz="800"/>
            </a:lvl4pPr>
            <a:lvl5pPr marL="1828263" indent="0">
              <a:buNone/>
              <a:defRPr sz="800"/>
            </a:lvl5pPr>
            <a:lvl6pPr marL="2285329" indent="0">
              <a:buNone/>
              <a:defRPr sz="800"/>
            </a:lvl6pPr>
            <a:lvl7pPr marL="2742395" indent="0">
              <a:buNone/>
              <a:defRPr sz="800"/>
            </a:lvl7pPr>
            <a:lvl8pPr marL="3199459" indent="0">
              <a:buNone/>
              <a:defRPr sz="800"/>
            </a:lvl8pPr>
            <a:lvl9pPr marL="365652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C0EBE-DB9C-4B7F-8175-3E920AAE1262}" type="datetimeFigureOut">
              <a:rPr lang="ru-RU" smtClean="0"/>
              <a:pPr>
                <a:defRPr/>
              </a:pPr>
              <a:t>10.02.2020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2F80F-A325-4F13-91B5-7031FF504F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57066" indent="0">
              <a:buNone/>
              <a:defRPr sz="2800"/>
            </a:lvl2pPr>
            <a:lvl3pPr marL="914131" indent="0">
              <a:buNone/>
              <a:defRPr sz="2400"/>
            </a:lvl3pPr>
            <a:lvl4pPr marL="1371198" indent="0">
              <a:buNone/>
              <a:defRPr sz="2000"/>
            </a:lvl4pPr>
            <a:lvl5pPr marL="1828263" indent="0">
              <a:buNone/>
              <a:defRPr sz="2000"/>
            </a:lvl5pPr>
            <a:lvl6pPr marL="2285329" indent="0">
              <a:buNone/>
              <a:defRPr sz="2000"/>
            </a:lvl6pPr>
            <a:lvl7pPr marL="2742395" indent="0">
              <a:buNone/>
              <a:defRPr sz="2000"/>
            </a:lvl7pPr>
            <a:lvl8pPr marL="3199459" indent="0">
              <a:buNone/>
              <a:defRPr sz="2000"/>
            </a:lvl8pPr>
            <a:lvl9pPr marL="3656526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57066" indent="0">
              <a:buNone/>
              <a:defRPr sz="1200"/>
            </a:lvl2pPr>
            <a:lvl3pPr marL="914131" indent="0">
              <a:buNone/>
              <a:defRPr sz="1000"/>
            </a:lvl3pPr>
            <a:lvl4pPr marL="1371198" indent="0">
              <a:buNone/>
              <a:defRPr sz="800"/>
            </a:lvl4pPr>
            <a:lvl5pPr marL="1828263" indent="0">
              <a:buNone/>
              <a:defRPr sz="800"/>
            </a:lvl5pPr>
            <a:lvl6pPr marL="2285329" indent="0">
              <a:buNone/>
              <a:defRPr sz="800"/>
            </a:lvl6pPr>
            <a:lvl7pPr marL="2742395" indent="0">
              <a:buNone/>
              <a:defRPr sz="800"/>
            </a:lvl7pPr>
            <a:lvl8pPr marL="3199459" indent="0">
              <a:buNone/>
              <a:defRPr sz="800"/>
            </a:lvl8pPr>
            <a:lvl9pPr marL="365652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41B7A-F75D-4894-A74A-2E98A314B7A3}" type="datetimeFigureOut">
              <a:rPr lang="ru-RU" smtClean="0"/>
              <a:pPr>
                <a:defRPr/>
              </a:pPr>
              <a:t>10.02.2020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2CE2-526D-46D2-91A4-42E9F032BA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6" rIns="91413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5034"/>
          </a:xfrm>
          <a:prstGeom prst="rect">
            <a:avLst/>
          </a:prstGeom>
        </p:spPr>
        <p:txBody>
          <a:bodyPr vert="horz" lIns="91413" tIns="45706" rIns="91413" bIns="4570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98F59B-0A77-4AE9-9D0C-7C34F6416011}" type="datetimeFigureOut">
              <a:rPr lang="ru-RU" smtClean="0"/>
              <a:pPr>
                <a:defRPr/>
              </a:pPr>
              <a:t>10.02.2020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5034"/>
          </a:xfrm>
          <a:prstGeom prst="rect">
            <a:avLst/>
          </a:prstGeom>
        </p:spPr>
        <p:txBody>
          <a:bodyPr vert="horz" lIns="91413" tIns="45706" rIns="91413" bIns="4570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4767263"/>
            <a:ext cx="2133600" cy="275034"/>
          </a:xfrm>
          <a:prstGeom prst="rect">
            <a:avLst/>
          </a:prstGeom>
        </p:spPr>
        <p:txBody>
          <a:bodyPr vert="horz" lIns="91413" tIns="45706" rIns="91413" bIns="4570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D9F300-0F76-4DEA-A800-296E4F0E49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3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19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26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250" indent="-3422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68" indent="-28543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4" indent="-2272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69" indent="-2272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03" indent="-2272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62" indent="-228533" algn="l" defTabSz="9141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27" indent="-228533" algn="l" defTabSz="9141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93" indent="-228533" algn="l" defTabSz="9141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59" indent="-228533" algn="l" defTabSz="9141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6" algn="l" defTabSz="914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1" algn="l" defTabSz="914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8" algn="l" defTabSz="914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63" algn="l" defTabSz="914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9" algn="l" defTabSz="914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95" algn="l" defTabSz="914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59" algn="l" defTabSz="914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26" algn="l" defTabSz="914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"/>
          <p:cNvSpPr txBox="1">
            <a:spLocks noChangeArrowheads="1"/>
          </p:cNvSpPr>
          <p:nvPr/>
        </p:nvSpPr>
        <p:spPr bwMode="auto">
          <a:xfrm>
            <a:off x="395654" y="1370410"/>
            <a:ext cx="8639908" cy="523192"/>
          </a:xfrm>
          <a:prstGeom prst="rect">
            <a:avLst/>
          </a:prstGeom>
          <a:noFill/>
          <a:ln>
            <a:noFill/>
          </a:ln>
          <a:extLst/>
        </p:spPr>
        <p:txBody>
          <a:bodyPr lIns="91413" tIns="45706" rIns="91413" bIns="45706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84554" y="1257282"/>
            <a:ext cx="8096739" cy="1890532"/>
          </a:xfrm>
          <a:prstGeom prst="rect">
            <a:avLst/>
          </a:prstGeom>
        </p:spPr>
        <p:txBody>
          <a:bodyPr lIns="77919" tIns="38960" rIns="77919" bIns="38960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  <a:latin typeface="Arial" charset="0"/>
              </a:rPr>
              <a:t>ПРОЕКТ ПЛАНИРОВКИ И ПРОЕКТ МЕЖЕВАНИЯ ТЕРРИТОРИИ, ОГРАНИЧЕННОЙ УЛИЦАМИ 8 МАРТА, АЙСКОЙ, РЕВОЛЮЦИОННОЙ, МИНГАЖЕВА В СОВКТСКОМ РАЙОНЕ ГОРОДСКОГО ОКРУГА ГОРОД УФА РЕСПУБЛИКИ БАШКОРТОСТАН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429105"/>
            <a:ext cx="8298473" cy="11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51663" y="130540"/>
            <a:ext cx="8440615" cy="3113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5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зданий и сооружений по проекту</a:t>
            </a:r>
            <a:endParaRPr lang="ru-RU" altLang="ru-RU" sz="17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644404"/>
              </p:ext>
            </p:extLst>
          </p:nvPr>
        </p:nvGraphicFramePr>
        <p:xfrm>
          <a:off x="899592" y="519522"/>
          <a:ext cx="7356673" cy="4434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741"/>
                <a:gridCol w="1606336"/>
                <a:gridCol w="542771"/>
                <a:gridCol w="393333"/>
                <a:gridCol w="180020"/>
                <a:gridCol w="468052"/>
                <a:gridCol w="540060"/>
                <a:gridCol w="540060"/>
                <a:gridCol w="540060"/>
                <a:gridCol w="576064"/>
                <a:gridCol w="540060"/>
                <a:gridCol w="540060"/>
                <a:gridCol w="504056"/>
              </a:tblGrid>
              <a:tr h="7200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Номер на плане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этаж-</a:t>
                      </a:r>
                      <a:r>
                        <a:rPr lang="ru-RU" sz="800" b="0" dirty="0" err="1">
                          <a:solidFill>
                            <a:schemeClr val="tx1"/>
                          </a:solidFill>
                          <a:effectLst/>
                        </a:rPr>
                        <a:t>ность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Количество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</a:rPr>
                        <a:t>Площадь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</a:rPr>
                        <a:t>Строительный объем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Зданий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Квартир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Застройки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</a:rPr>
                        <a:t>Общая нормируемая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Здания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Здания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Здания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Здания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40">
                <a:tc gridSpan="1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ЖИЛЫЕ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ЗДАНИЯ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err="1" smtClean="0"/>
                        <a:t>Жилое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здание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1900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1900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10260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10260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57000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57000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1а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Ж</a:t>
                      </a:r>
                      <a:r>
                        <a:rPr lang="en-US" sz="800" dirty="0" err="1" smtClean="0"/>
                        <a:t>илое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здание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</a:t>
                      </a:r>
                      <a:r>
                        <a:rPr lang="en-US" sz="800" dirty="0" err="1" smtClean="0"/>
                        <a:t>строенные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помещения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1140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1140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err="1" smtClean="0"/>
                        <a:t>Жилое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здание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16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835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835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7500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7500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40080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40080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</a:t>
                      </a:r>
                      <a:r>
                        <a:rPr lang="en-US" sz="800" dirty="0" err="1" smtClean="0"/>
                        <a:t>строенные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помещения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Ж</a:t>
                      </a:r>
                      <a:r>
                        <a:rPr lang="en-US" sz="800" dirty="0" err="1" smtClean="0"/>
                        <a:t>илое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здание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1275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1275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3825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3825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19125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19125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Встроенные</a:t>
                      </a:r>
                      <a:r>
                        <a:rPr lang="ru-RU" sz="800" baseline="0" dirty="0" smtClean="0"/>
                        <a:t> помещения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445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445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Жилое здание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1275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1275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3825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3825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19125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19125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Жилое здание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9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1300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1300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6240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6240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35100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35100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Встроенное</a:t>
                      </a:r>
                      <a:r>
                        <a:rPr lang="ru-RU" sz="800" baseline="0" dirty="0" smtClean="0"/>
                        <a:t> помещение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Жилое здание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1220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1220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3650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3650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21960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21960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Встроенное помещение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730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730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Жилое здание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1250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1250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3000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3000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18750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18750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Встроенное помещение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Жилое здание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12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735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735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4840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4840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24460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24460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Встроенные помещения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Жилое здание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1270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1270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3040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3040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19050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19050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Встроенное помещение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960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960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Жилое здание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1240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1240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3700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3700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18600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18600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Жилое здание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12900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12900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Встроенное помещение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510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510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Жилое здание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990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990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1180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1180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12900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12900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Встроенные помещения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590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590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Жилое здание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420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420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3780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3780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Встроенные помещения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Жилое</a:t>
                      </a:r>
                      <a:r>
                        <a:rPr lang="ru-RU" sz="800" baseline="0" dirty="0" smtClean="0"/>
                        <a:t> здание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3-4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1010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1010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7200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7200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Встроенное помещение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410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410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Жилое здание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1270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1270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6840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6840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38100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38100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429105"/>
            <a:ext cx="8298473" cy="11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51663" y="130540"/>
            <a:ext cx="8440615" cy="3113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5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зданий и сооружений по проекту</a:t>
            </a:r>
            <a:endParaRPr lang="ru-RU" altLang="ru-RU" sz="17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376563"/>
              </p:ext>
            </p:extLst>
          </p:nvPr>
        </p:nvGraphicFramePr>
        <p:xfrm>
          <a:off x="863588" y="546977"/>
          <a:ext cx="7272929" cy="4312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703"/>
                <a:gridCol w="116512"/>
                <a:gridCol w="1745756"/>
                <a:gridCol w="389929"/>
                <a:gridCol w="348591"/>
                <a:gridCol w="571506"/>
                <a:gridCol w="454995"/>
                <a:gridCol w="515477"/>
                <a:gridCol w="528174"/>
                <a:gridCol w="584666"/>
                <a:gridCol w="584666"/>
                <a:gridCol w="515477"/>
                <a:gridCol w="515477"/>
              </a:tblGrid>
              <a:tr h="210090"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Номер на плане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этажность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Количество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</a:rPr>
                        <a:t>Площадь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</a:rPr>
                        <a:t>Строительный объем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04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Зданий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Квартир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Застройки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</a:rPr>
                        <a:t>Общая нормируемая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Здания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26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Здания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Здания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Здания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045">
                <a:tc gridSpan="1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ЖИЛЫЕ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ЗДАНИЯ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0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Встроенные помещения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0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Жилое здание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1260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1260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3750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3750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18900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18900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0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Жилое здание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1300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1300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3900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3900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19500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19500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0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Жилое здание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1940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1940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8100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8100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0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Жилое здание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2275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2275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11400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11400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0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Жилое здание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1230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1230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8160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8160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0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Встроенное помещение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410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410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0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Жилое здание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815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815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980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980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7335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7335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0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Встроенные помещения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490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490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0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Жилое здание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12750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12750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0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Встроенные помещения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510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510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0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Жилое здание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870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870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13050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13050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0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Встроенные помещения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520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520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0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Жилое здание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1350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1350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3240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3240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20250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20250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0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Встроенные здания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810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810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0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Жилое здание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6-8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565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565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2200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2200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12660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12660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0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Встроенное помещение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27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Жилое здание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365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365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1100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1100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6570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6570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0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Встроенные помещения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220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2250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045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по существующим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жилым зданиям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26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25340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25340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86010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86010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487660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487660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045">
                <a:tc gridSpan="7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по встроенным существующим помещениям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24045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24045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045">
                <a:tc gridSpan="1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Студенческий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городок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/>
                        <a:t>общежитие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980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980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3195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3195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14700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14700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/>
                        <a:t>Пристроенные помещения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405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405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245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245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1215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1215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/>
                        <a:t>общежитие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960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960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3130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3130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14400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14400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/>
                        <a:t>Пристроенные помещения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425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425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255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255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1275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1275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/>
                        <a:t>Общежитие 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990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990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3200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3200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14850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14850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/>
                        <a:t>Пристроенные помещения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375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375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225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225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1125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1125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67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429105"/>
            <a:ext cx="8298473" cy="11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51663" y="130540"/>
            <a:ext cx="8440615" cy="3113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5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зданий и сооружений по проекту</a:t>
            </a:r>
            <a:endParaRPr lang="ru-RU" altLang="ru-RU" sz="17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581039"/>
              </p:ext>
            </p:extLst>
          </p:nvPr>
        </p:nvGraphicFramePr>
        <p:xfrm>
          <a:off x="702954" y="566835"/>
          <a:ext cx="7721474" cy="4422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936"/>
                <a:gridCol w="116512"/>
                <a:gridCol w="1764794"/>
                <a:gridCol w="420488"/>
                <a:gridCol w="474517"/>
                <a:gridCol w="116512"/>
                <a:gridCol w="364470"/>
                <a:gridCol w="225272"/>
                <a:gridCol w="373800"/>
                <a:gridCol w="116512"/>
                <a:gridCol w="418823"/>
                <a:gridCol w="116512"/>
                <a:gridCol w="466948"/>
                <a:gridCol w="681345"/>
                <a:gridCol w="589372"/>
                <a:gridCol w="551036"/>
                <a:gridCol w="519625"/>
              </a:tblGrid>
              <a:tr h="217962"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Номер на плане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этаж-</a:t>
                      </a:r>
                      <a:r>
                        <a:rPr lang="ru-RU" sz="800" b="0" dirty="0" err="1">
                          <a:solidFill>
                            <a:schemeClr val="tx1"/>
                          </a:solidFill>
                          <a:effectLst/>
                        </a:rPr>
                        <a:t>ность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Количество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Площадь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Строительный объем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98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Зданий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Квартир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Застройки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</a:rPr>
                        <a:t>Общая нормируемая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Здания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98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Здания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Здания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Здания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98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err="1" smtClean="0"/>
                        <a:t>Общежитие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990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990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3100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3100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14850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14850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98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</a:t>
                      </a:r>
                      <a:r>
                        <a:rPr lang="en-US" sz="800" dirty="0" err="1" smtClean="0"/>
                        <a:t>ристроенные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помещения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210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210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125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125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630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630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374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</a:t>
                      </a:r>
                      <a:r>
                        <a:rPr lang="en-US" sz="800" dirty="0" err="1" smtClean="0"/>
                        <a:t>бщежитие</a:t>
                      </a:r>
                      <a:r>
                        <a:rPr lang="en-US" sz="800" dirty="0" smtClean="0"/>
                        <a:t> (</a:t>
                      </a:r>
                      <a:r>
                        <a:rPr lang="en-US" sz="800" dirty="0" err="1" smtClean="0"/>
                        <a:t>многоквартирный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дом</a:t>
                      </a:r>
                      <a:r>
                        <a:rPr lang="en-US" sz="800" baseline="0" dirty="0" smtClean="0"/>
                        <a:t>)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2875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2875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14400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14400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98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</a:t>
                      </a:r>
                      <a:r>
                        <a:rPr lang="en-US" sz="800" dirty="0" err="1" smtClean="0"/>
                        <a:t>бщежитие</a:t>
                      </a:r>
                      <a:r>
                        <a:rPr lang="en-US" sz="800" dirty="0" smtClean="0"/>
                        <a:t> 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3175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3175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15900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15900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98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Об</a:t>
                      </a:r>
                      <a:r>
                        <a:rPr lang="en-US" sz="800" dirty="0" err="1" smtClean="0"/>
                        <a:t>щежитие</a:t>
                      </a:r>
                      <a:r>
                        <a:rPr lang="en-US" sz="800" dirty="0" smtClean="0"/>
                        <a:t> 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12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705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705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5100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5100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25380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25380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98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</a:t>
                      </a:r>
                      <a:r>
                        <a:rPr lang="en-US" sz="800" dirty="0" err="1" smtClean="0"/>
                        <a:t>ристроенные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помещения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670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670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2010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2010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98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</a:t>
                      </a:r>
                      <a:r>
                        <a:rPr lang="en-US" sz="800" dirty="0" err="1" smtClean="0"/>
                        <a:t>бщежитие</a:t>
                      </a:r>
                      <a:r>
                        <a:rPr lang="en-US" sz="800" baseline="0" dirty="0" smtClean="0"/>
                        <a:t> 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12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735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735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5280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5280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26460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26460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98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</a:t>
                      </a:r>
                      <a:r>
                        <a:rPr lang="en-US" sz="800" dirty="0" err="1" smtClean="0"/>
                        <a:t>бщежитие</a:t>
                      </a:r>
                      <a:r>
                        <a:rPr lang="en-US" sz="800" dirty="0" smtClean="0"/>
                        <a:t> 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12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740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740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5340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5340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26640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26640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98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А</a:t>
                      </a:r>
                      <a:r>
                        <a:rPr lang="en-US" sz="800" dirty="0" err="1" smtClean="0"/>
                        <a:t>дминистративное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здание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765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765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1840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1840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9180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9180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98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</a:t>
                      </a:r>
                      <a:r>
                        <a:rPr lang="en-US" sz="800" dirty="0" err="1" smtClean="0"/>
                        <a:t>бщежитие</a:t>
                      </a:r>
                      <a:r>
                        <a:rPr lang="en-US" sz="800" baseline="0" dirty="0" smtClean="0"/>
                        <a:t> 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1450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1450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7830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7830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39150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39150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98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А</a:t>
                      </a:r>
                      <a:r>
                        <a:rPr lang="en-US" sz="800" dirty="0" err="1" smtClean="0"/>
                        <a:t>втостоянка</a:t>
                      </a:r>
                      <a:r>
                        <a:rPr lang="en-US" sz="800" dirty="0" smtClean="0"/>
                        <a:t> 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2335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2335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1870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1870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7000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7000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98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ТП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44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44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44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44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130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130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98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ТП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98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ТП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98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err="1" smtClean="0"/>
                        <a:t>Бойлерная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390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390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390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390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1170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1170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98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</a:t>
                      </a:r>
                      <a:r>
                        <a:rPr lang="en-US" sz="800" dirty="0" err="1" smtClean="0"/>
                        <a:t>авильон</a:t>
                      </a:r>
                      <a:r>
                        <a:rPr lang="en-US" sz="800" dirty="0" smtClean="0"/>
                        <a:t> 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270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270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98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</a:t>
                      </a:r>
                      <a:r>
                        <a:rPr lang="en-US" sz="800" dirty="0" err="1" smtClean="0"/>
                        <a:t>авильон</a:t>
                      </a:r>
                      <a:r>
                        <a:rPr lang="en-US" sz="800" dirty="0" smtClean="0"/>
                        <a:t> 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270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270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981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сего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существующим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зданиям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18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80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13395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13395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47060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47060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223080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223080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981">
                <a:tc gridSpan="10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сего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пристроенным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помещениям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1785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1785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1250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1250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6255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6255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981">
                <a:tc gridSpan="1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Нежилые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здания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/>
                        <a:t>А</a:t>
                      </a:r>
                      <a:r>
                        <a:rPr lang="en-US" sz="800" dirty="0" err="1" smtClean="0"/>
                        <a:t>дминистративное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здание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2415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2415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7250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7250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36225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36225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/>
                        <a:t>А</a:t>
                      </a:r>
                      <a:r>
                        <a:rPr lang="en-US" sz="800" dirty="0" err="1" smtClean="0"/>
                        <a:t>дминистративное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здание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820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820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655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655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2460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2460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2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/>
                        <a:t>А</a:t>
                      </a:r>
                      <a:r>
                        <a:rPr lang="en-US" sz="800" dirty="0" err="1" smtClean="0"/>
                        <a:t>дминистративное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здание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2-4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750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750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3780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3780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1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/>
                        <a:t>А</a:t>
                      </a:r>
                      <a:r>
                        <a:rPr lang="en-US" sz="800" dirty="0" err="1" smtClean="0"/>
                        <a:t>дминистративное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здание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570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570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3060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3060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15390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15390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/>
                        <a:t>А</a:t>
                      </a:r>
                      <a:r>
                        <a:rPr lang="en-US" sz="800" dirty="0" err="1" smtClean="0"/>
                        <a:t>дминистративное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здание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2040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2040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/>
                        <a:t>А</a:t>
                      </a:r>
                      <a:r>
                        <a:rPr lang="en-US" sz="800" dirty="0" err="1" smtClean="0"/>
                        <a:t>дминистративное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здание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1180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1180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2840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2840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14160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14160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7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/>
                        <a:t>Г</a:t>
                      </a:r>
                      <a:r>
                        <a:rPr lang="en-US" sz="800" dirty="0" err="1" smtClean="0"/>
                        <a:t>араж</a:t>
                      </a:r>
                      <a:r>
                        <a:rPr lang="en-US" sz="800" dirty="0" smtClean="0"/>
                        <a:t> 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155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155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155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155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/>
                        <a:t>Д</a:t>
                      </a:r>
                      <a:r>
                        <a:rPr lang="en-US" sz="800" dirty="0" err="1" smtClean="0"/>
                        <a:t>етский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сад</a:t>
                      </a:r>
                      <a:r>
                        <a:rPr lang="ru-RU" sz="800" dirty="0" smtClean="0"/>
                        <a:t> на </a:t>
                      </a:r>
                      <a:r>
                        <a:rPr lang="ru-RU" sz="800" dirty="0" smtClean="0"/>
                        <a:t>271 место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1270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1270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6360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6360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/>
                        <a:t>С</a:t>
                      </a:r>
                      <a:r>
                        <a:rPr lang="en-US" sz="800" dirty="0" err="1" smtClean="0"/>
                        <a:t>клад</a:t>
                      </a:r>
                      <a:r>
                        <a:rPr lang="en-US" sz="800" dirty="0" smtClean="0"/>
                        <a:t> 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70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429105"/>
            <a:ext cx="8298473" cy="11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51663" y="130540"/>
            <a:ext cx="8440615" cy="3113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5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зданий и сооружений по проекту</a:t>
            </a:r>
            <a:endParaRPr lang="ru-RU" altLang="ru-RU" sz="17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571609"/>
              </p:ext>
            </p:extLst>
          </p:nvPr>
        </p:nvGraphicFramePr>
        <p:xfrm>
          <a:off x="828514" y="663539"/>
          <a:ext cx="7523907" cy="4012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591"/>
                <a:gridCol w="1889001"/>
                <a:gridCol w="398557"/>
                <a:gridCol w="465062"/>
                <a:gridCol w="465062"/>
                <a:gridCol w="465640"/>
                <a:gridCol w="623669"/>
                <a:gridCol w="573829"/>
                <a:gridCol w="598618"/>
                <a:gridCol w="584969"/>
                <a:gridCol w="564797"/>
                <a:gridCol w="484112"/>
              </a:tblGrid>
              <a:tr h="17254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Номер на плане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этаж-</a:t>
                      </a:r>
                      <a:r>
                        <a:rPr lang="ru-RU" sz="800" b="0" dirty="0" err="1">
                          <a:solidFill>
                            <a:schemeClr val="tx1"/>
                          </a:solidFill>
                          <a:effectLst/>
                        </a:rPr>
                        <a:t>ность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Количество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</a:rPr>
                        <a:t>Площадь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Строительный объем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Зданий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Квартир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Застройки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</a:rPr>
                        <a:t>Общая нормируемая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Здания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2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Здания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Здания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Здания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А</a:t>
                      </a:r>
                      <a:r>
                        <a:rPr lang="en-US" sz="800" dirty="0" err="1" smtClean="0"/>
                        <a:t>дминистративное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здание</a:t>
                      </a:r>
                      <a:r>
                        <a:rPr lang="en-US" sz="800" dirty="0" smtClean="0"/>
                        <a:t>, </a:t>
                      </a:r>
                      <a:r>
                        <a:rPr lang="en-US" sz="800" dirty="0" err="1" smtClean="0"/>
                        <a:t>колледж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2-5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1070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1070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4660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4660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23280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23280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</a:t>
                      </a:r>
                      <a:r>
                        <a:rPr lang="en-US" sz="800" dirty="0" err="1" smtClean="0"/>
                        <a:t>бщежитие</a:t>
                      </a:r>
                      <a:r>
                        <a:rPr lang="en-US" sz="800" dirty="0" smtClean="0"/>
                        <a:t> 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640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640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3465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3465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17280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17280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1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</a:t>
                      </a:r>
                      <a:r>
                        <a:rPr lang="en-US" sz="800" dirty="0" err="1" smtClean="0"/>
                        <a:t>ристроенные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помещения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335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335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230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230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А</a:t>
                      </a:r>
                      <a:r>
                        <a:rPr lang="en-US" sz="800" dirty="0" err="1" smtClean="0"/>
                        <a:t>дминистративное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здание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2-4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1215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1215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2320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2320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11580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11580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0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ТП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75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75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75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75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220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220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err="1" smtClean="0"/>
                        <a:t>Средн</a:t>
                      </a:r>
                      <a:r>
                        <a:rPr lang="ru-RU" sz="800" dirty="0" err="1" smtClean="0"/>
                        <a:t>яя</a:t>
                      </a:r>
                      <a:r>
                        <a:rPr lang="ru-RU" sz="800" baseline="0" dirty="0" smtClean="0"/>
                        <a:t> общеобразовательная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err="1" smtClean="0"/>
                        <a:t>школа</a:t>
                      </a:r>
                      <a:r>
                        <a:rPr lang="en-US" sz="800" baseline="0" dirty="0" smtClean="0"/>
                        <a:t> №44</a:t>
                      </a:r>
                      <a:r>
                        <a:rPr lang="ru-RU" sz="800" baseline="0" dirty="0" smtClean="0"/>
                        <a:t> на 1300 мест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1-4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2875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2875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4545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4545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46000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46000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</a:t>
                      </a:r>
                      <a:r>
                        <a:rPr lang="en-US" sz="800" dirty="0" err="1" smtClean="0"/>
                        <a:t>портивный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зал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1145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1145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916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916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6870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6870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ТП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ТП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165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165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Г</a:t>
                      </a:r>
                      <a:r>
                        <a:rPr lang="en-US" sz="800" dirty="0" err="1" smtClean="0"/>
                        <a:t>араж</a:t>
                      </a:r>
                      <a:r>
                        <a:rPr lang="en-US" sz="800" dirty="0" smtClean="0"/>
                        <a:t> 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1175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1175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3525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3525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ТП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ТП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РП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285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285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ТП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70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70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70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70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210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210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 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err="1" smtClean="0"/>
                        <a:t>Хоз.блок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65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65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65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65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195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195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Г</a:t>
                      </a:r>
                      <a:r>
                        <a:rPr lang="en-US" sz="800" dirty="0" err="1" smtClean="0"/>
                        <a:t>араж</a:t>
                      </a:r>
                      <a:r>
                        <a:rPr lang="en-US" sz="800" dirty="0" smtClean="0"/>
                        <a:t> 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690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690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2070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2070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Г</a:t>
                      </a:r>
                      <a:r>
                        <a:rPr lang="en-US" sz="800" dirty="0" err="1" smtClean="0"/>
                        <a:t>араж</a:t>
                      </a:r>
                      <a:r>
                        <a:rPr lang="en-US" sz="800" dirty="0" smtClean="0"/>
                        <a:t> 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1110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1110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890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890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3330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3330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Г</a:t>
                      </a:r>
                      <a:r>
                        <a:rPr lang="en-US" sz="800" dirty="0" err="1" smtClean="0"/>
                        <a:t>араж</a:t>
                      </a:r>
                      <a:r>
                        <a:rPr lang="en-US" sz="800" dirty="0" smtClean="0"/>
                        <a:t> 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1560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1560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1250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1250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4680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4680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288">
                <a:tc gridSpan="6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сего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существующим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нежилым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зданиям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21920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21920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38820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38820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163630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163630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272"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роектируемые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нежилые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здания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</a:t>
                      </a:r>
                      <a:r>
                        <a:rPr lang="en-US" sz="800" dirty="0" err="1" smtClean="0"/>
                        <a:t>портивный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зал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2100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2100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17850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17850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Подземный</a:t>
                      </a:r>
                      <a:r>
                        <a:rPr lang="ru-RU" sz="800" baseline="0" dirty="0" smtClean="0"/>
                        <a:t> паркинг на 44 м/места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1175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1175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3525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3525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Подземный</a:t>
                      </a:r>
                      <a:r>
                        <a:rPr lang="ru-RU" sz="800" baseline="0" dirty="0" smtClean="0"/>
                        <a:t> паркинг на 44 м/места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1175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1175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940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3525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3525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356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проектируемым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зданиям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2350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2350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3980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3980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24920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24920</a:t>
                      </a:r>
                      <a:endParaRPr lang="ru-RU" sz="800" dirty="0"/>
                    </a:p>
                  </a:txBody>
                  <a:tcPr marL="91112" marR="911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02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411542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17606" y="130540"/>
            <a:ext cx="8440615" cy="3113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5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организации улично-дорожной сети и схема движения транспорта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78958" y="1023578"/>
            <a:ext cx="822624" cy="72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53050">
            <a:off x="1116589" y="788751"/>
            <a:ext cx="451236" cy="46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232" y="530604"/>
            <a:ext cx="6340152" cy="4482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411542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17606" y="130540"/>
            <a:ext cx="8440615" cy="3113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5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обслуживания населения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0" y="811606"/>
            <a:ext cx="2625401" cy="37149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8" y="530604"/>
            <a:ext cx="4461854" cy="4461854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245678">
            <a:off x="7782712" y="879281"/>
            <a:ext cx="577650" cy="60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429105"/>
            <a:ext cx="8298473" cy="11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51663" y="130540"/>
            <a:ext cx="8440615" cy="3113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5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Технико-экономические показатели проекта планировки </a:t>
            </a:r>
            <a:endParaRPr lang="ru-RU" altLang="ru-RU" sz="15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744475"/>
              </p:ext>
            </p:extLst>
          </p:nvPr>
        </p:nvGraphicFramePr>
        <p:xfrm>
          <a:off x="4674459" y="555526"/>
          <a:ext cx="3852428" cy="192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4236"/>
                <a:gridCol w="828092"/>
                <a:gridCol w="900100"/>
              </a:tblGrid>
              <a:tr h="0">
                <a:tc gridSpan="3"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Транспорт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Протяженность улично-дорожной сети (всего)                                 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 том числе: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км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2,086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- магистральных дорог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км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магистральных улиц: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км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2,086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общегородского значения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км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районного значения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км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2,086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жилых улиц и проездов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км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Протяженность линий общественного транспорта, в том числе: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км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трамвай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км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0,453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троллейбус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км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0,459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автобус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км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1,047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Гаражи, автомобильные стоянки для нужд жителей  (новое строительство)                                                 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 том числе: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маш./мест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124</a:t>
                      </a: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-открытые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36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постоянного хранения, крытые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маш./мест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88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942411"/>
              </p:ext>
            </p:extLst>
          </p:nvPr>
        </p:nvGraphicFramePr>
        <p:xfrm>
          <a:off x="647564" y="555526"/>
          <a:ext cx="3857981" cy="43718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9789"/>
                <a:gridCol w="864096"/>
                <a:gridCol w="864096"/>
              </a:tblGrid>
              <a:tr h="620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r>
                        <a:rPr lang="ru-RU" sz="700" dirty="0" smtClean="0">
                          <a:effectLst/>
                        </a:rPr>
                        <a:t>Показатели</a:t>
                      </a:r>
                      <a:endParaRPr lang="ru-RU" sz="700" dirty="0">
                        <a:effectLst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Ед</a:t>
                      </a:r>
                      <a:r>
                        <a:rPr lang="ru-RU" sz="700" dirty="0">
                          <a:effectLst/>
                        </a:rPr>
                        <a:t>. изм.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Количество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058">
                <a:tc gridSpan="3"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Территория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0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Территория согласно ГЗ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Га 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30,65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Территория в красных линиях,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 том числе: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Га/%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22,90/100%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0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жилые группы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Га/%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11,51/50,3%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00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- участок  школы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Га</a:t>
                      </a:r>
                      <a:r>
                        <a:rPr lang="ru-RU" sz="700" dirty="0" smtClean="0">
                          <a:effectLst/>
                        </a:rPr>
                        <a:t>/%</a:t>
                      </a:r>
                    </a:p>
                  </a:txBody>
                  <a:tcPr marL="58804" marR="58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1,51/6,6%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0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-участок ДОУ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Га/%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1,03/4,5%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Участки объектов </a:t>
                      </a:r>
                      <a:r>
                        <a:rPr lang="ru-RU" sz="700" dirty="0" err="1">
                          <a:effectLst/>
                        </a:rPr>
                        <a:t>внемикрорайонного</a:t>
                      </a:r>
                      <a:r>
                        <a:rPr lang="ru-RU" sz="700" dirty="0">
                          <a:effectLst/>
                        </a:rPr>
                        <a:t> значения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Га/%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8,36/36,5%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0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- территории общего пользования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Га, %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0,49/2,1%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058">
                <a:tc gridSpan="3"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Население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0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Численность населения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тыс. чел.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4,058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0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Плотность населения(нетто)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чел/га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258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0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Плотность населения(брутто)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чел/га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177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058">
                <a:tc gridSpan="3"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Жилищное строительство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1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Общая площадь квартир в жилых домах (всего), </a:t>
                      </a:r>
                      <a:r>
                        <a:rPr lang="ru-RU" sz="700" dirty="0" smtClean="0">
                          <a:effectLst/>
                        </a:rPr>
                        <a:t>в </a:t>
                      </a:r>
                      <a:r>
                        <a:rPr lang="ru-RU" sz="700" dirty="0">
                          <a:effectLst/>
                        </a:rPr>
                        <a:t>том числе: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тыс. кв. м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86,01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4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- в сохраняемых жилых домах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тыс. кв. м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86,01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4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Убыль жилого фонда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кв. м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0,197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0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Средняя плотность жилищного фонда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кв. м/га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3755,89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058">
                <a:tc gridSpan="3"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Учреждения и предприятия обслуживания населения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1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Детские дошкольные учреждения (всего)                                     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мест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+mn-lt"/>
                          <a:ea typeface="+mn-ea"/>
                        </a:rPr>
                        <a:t>271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0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Школы общеобразовательные (всего)                                             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мест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1300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0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Поликлиники (всего)                                                                       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посещ</a:t>
                      </a:r>
                      <a:r>
                        <a:rPr lang="ru-RU" sz="700" dirty="0">
                          <a:effectLst/>
                        </a:rPr>
                        <a:t>. в см.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165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Магазины продовольственных товаров: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0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всего торговой площади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кв. м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284,06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Магазины непродовольственных товаров: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0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всего торговой площади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кв. м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121,74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Предприятия общественного питания, всего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посадочных мест/1000 чел.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162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0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Аптечный пункт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объект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Раздаточные пункты детской молочной кухни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М2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8,1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1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Приемные пункты прачечных и химчисток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объект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0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Учреждения бытового обслуживания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рабочих мест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8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0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Клубы, досуговые помещения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202,9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0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Спортзалы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кв. м пола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324,64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0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Офис ТСЖ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объект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0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Банки, отделение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объект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0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Почта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объект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0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Отделение полиции 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объект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04" marR="588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7" b="6690"/>
          <a:stretch/>
        </p:blipFill>
        <p:spPr>
          <a:xfrm>
            <a:off x="874039" y="489795"/>
            <a:ext cx="7409109" cy="4500500"/>
          </a:xfrm>
          <a:prstGeom prst="rect">
            <a:avLst/>
          </a:prstGeom>
        </p:spPr>
      </p:pic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428610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417606" y="126893"/>
            <a:ext cx="8440615" cy="3113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5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Разбивочный план межевания территории</a:t>
            </a:r>
            <a:endParaRPr lang="ru-RU" altLang="ru-RU" sz="15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87924" y="2643758"/>
            <a:ext cx="216024" cy="192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630810">
            <a:off x="8073300" y="838671"/>
            <a:ext cx="498963" cy="51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393980"/>
            <a:ext cx="8298473" cy="11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51663" y="130540"/>
            <a:ext cx="8440615" cy="3113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5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земельных участков</a:t>
            </a:r>
            <a:endParaRPr lang="ru-RU" altLang="ru-RU" sz="15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201193"/>
              </p:ext>
            </p:extLst>
          </p:nvPr>
        </p:nvGraphicFramePr>
        <p:xfrm>
          <a:off x="575556" y="531672"/>
          <a:ext cx="8028892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763"/>
                <a:gridCol w="2908325"/>
                <a:gridCol w="2802636"/>
                <a:gridCol w="756084"/>
                <a:gridCol w="756084"/>
              </a:tblGrid>
              <a:tr h="131866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</a:rPr>
                        <a:t> участка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Функциональное назначение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</a:rPr>
                        <a:t> участка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Вид разрешенного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</a:rPr>
                        <a:t> использования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Площадь, м2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примечание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9770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П-001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Для размещения многоквартирного дома со встроенными нежилыми помещениями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Многоэтажная жилая застройка. Код 2.6</a:t>
                      </a:r>
                    </a:p>
                    <a:p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15169,78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Изменяемый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3002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П-002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Для размещения многоквартирного жилого дома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err="1" smtClean="0">
                          <a:solidFill>
                            <a:schemeClr val="tx1"/>
                          </a:solidFill>
                        </a:rPr>
                        <a:t>Среднеэтажная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 жилая застройка. Код 2.5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4565,37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Изменяемый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П-003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Для размещения многоквартирного жилого дома со встроенными нежилыми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</a:rPr>
                        <a:t> помещениями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Многоэтажная жилая застройка. Код 2.6</a:t>
                      </a:r>
                    </a:p>
                    <a:p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4559,7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Изменяемый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146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П-004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smtClean="0">
                          <a:solidFill>
                            <a:schemeClr val="tx1"/>
                          </a:solidFill>
                        </a:rPr>
                        <a:t>Для размещения многоквартирного жилого дома со встроенными нежилыми</a:t>
                      </a:r>
                      <a:r>
                        <a:rPr lang="ru-RU" sz="700" baseline="0" smtClean="0">
                          <a:solidFill>
                            <a:schemeClr val="tx1"/>
                          </a:solidFill>
                        </a:rPr>
                        <a:t> помещениями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err="1" smtClean="0">
                          <a:solidFill>
                            <a:schemeClr val="tx1"/>
                          </a:solidFill>
                        </a:rPr>
                        <a:t>Среднеэтажная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 жилая застройка. Код 2.5</a:t>
                      </a:r>
                    </a:p>
                    <a:p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4921,62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Изменяемый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7370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П-005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Для размещения многоквартирного жилого дома со встроенными нежилыми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</a:rPr>
                        <a:t> помещениями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Многоэтажная жилая застройка. Код 2.6</a:t>
                      </a:r>
                    </a:p>
                    <a:p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7680,89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Образуемый</a:t>
                      </a:r>
                    </a:p>
                    <a:p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П-006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Для размещения многоквартирного жилого дома со встроенными нежилыми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</a:rPr>
                        <a:t> помещениями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err="1" smtClean="0">
                          <a:solidFill>
                            <a:schemeClr val="tx1"/>
                          </a:solidFill>
                        </a:rPr>
                        <a:t>Среднеэтажная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 жилая застройка. Код 2.5</a:t>
                      </a:r>
                    </a:p>
                    <a:p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6520,91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Изменяемый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П-007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Для размещения многоквартирного жилого дома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err="1" smtClean="0">
                          <a:solidFill>
                            <a:schemeClr val="tx1"/>
                          </a:solidFill>
                        </a:rPr>
                        <a:t>Среднеэтажная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 жилая застройка. Код 2.5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5037,05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Изменяемый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252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П-008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smtClean="0">
                          <a:solidFill>
                            <a:schemeClr val="tx1"/>
                          </a:solidFill>
                        </a:rPr>
                        <a:t>Для размещения многоквартирного жилого дома со встроенными нежилыми</a:t>
                      </a:r>
                      <a:r>
                        <a:rPr lang="ru-RU" sz="700" baseline="0" smtClean="0">
                          <a:solidFill>
                            <a:schemeClr val="tx1"/>
                          </a:solidFill>
                        </a:rPr>
                        <a:t> помещениями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err="1" smtClean="0">
                          <a:solidFill>
                            <a:schemeClr val="tx1"/>
                          </a:solidFill>
                        </a:rPr>
                        <a:t>Среднеэтажная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 жилая застройка. Код 2.5</a:t>
                      </a:r>
                    </a:p>
                    <a:p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3860,71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Изменяемый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4517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П-009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smtClean="0">
                          <a:solidFill>
                            <a:schemeClr val="tx1"/>
                          </a:solidFill>
                        </a:rPr>
                        <a:t>Для размещения многоквартирного жилого дома со встроенными нежилыми</a:t>
                      </a:r>
                      <a:r>
                        <a:rPr lang="ru-RU" sz="700" baseline="0" smtClean="0">
                          <a:solidFill>
                            <a:schemeClr val="tx1"/>
                          </a:solidFill>
                        </a:rPr>
                        <a:t> помещениями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Многоэтажная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</a:rPr>
                        <a:t> многоквартирная жилая застройка. Код 2.1.1</a:t>
                      </a:r>
                      <a:endParaRPr lang="ru-RU" sz="7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2319,87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Изменяемый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782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П-010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smtClean="0">
                          <a:solidFill>
                            <a:schemeClr val="tx1"/>
                          </a:solidFill>
                        </a:rPr>
                        <a:t>Для размещения многоквартирного жилого дома со встроенными нежилыми</a:t>
                      </a:r>
                      <a:r>
                        <a:rPr lang="ru-RU" sz="700" baseline="0" smtClean="0">
                          <a:solidFill>
                            <a:schemeClr val="tx1"/>
                          </a:solidFill>
                        </a:rPr>
                        <a:t> помещениями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Многоэтажная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</a:rPr>
                        <a:t> многоквартирная жилая застройка. Код 2.1.1</a:t>
                      </a:r>
                      <a:endParaRPr lang="ru-RU" sz="7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2049,01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Изменяемый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047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П-011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Для размещения многоквартирного жилого дома со встроенными нежилыми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</a:rPr>
                        <a:t> помещениями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Многоэтажная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</a:rPr>
                        <a:t> многоквартирная жилая застройка. Код 2.1.1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2470,5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Изменяемый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312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П-012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Для размещения многоквартирного жилого дома со встроенными нежилыми помещениями и подземного гаража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Многоэтажная жилая застройка. Код 2.6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8394,4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Изменяемый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7693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П-013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smtClean="0">
                          <a:solidFill>
                            <a:schemeClr val="tx1"/>
                          </a:solidFill>
                        </a:rPr>
                        <a:t>Для размещения многоквартирного жилого дома со встроенными нежилыми</a:t>
                      </a:r>
                      <a:r>
                        <a:rPr lang="ru-RU" sz="700" baseline="0" smtClean="0">
                          <a:solidFill>
                            <a:schemeClr val="tx1"/>
                          </a:solidFill>
                        </a:rPr>
                        <a:t> помещениями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err="1" smtClean="0">
                          <a:solidFill>
                            <a:schemeClr val="tx1"/>
                          </a:solidFill>
                        </a:rPr>
                        <a:t>Среднеэтажная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 жилая застройка. Код 2.5</a:t>
                      </a:r>
                    </a:p>
                    <a:p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4531,07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Изменяемый 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П-014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Для размещения многоквартирного жилого дома со встроенными нежилыми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</a:rPr>
                        <a:t> помещениями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err="1" smtClean="0">
                          <a:solidFill>
                            <a:schemeClr val="tx1"/>
                          </a:solidFill>
                        </a:rPr>
                        <a:t>Среднеэтажная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 жилая застройка. Код 2.5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4691,85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Образуемый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393980"/>
            <a:ext cx="8298473" cy="11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51663" y="130540"/>
            <a:ext cx="8440615" cy="3113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5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земельных участков</a:t>
            </a:r>
            <a:endParaRPr lang="ru-RU" altLang="ru-RU" sz="15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614719"/>
              </p:ext>
            </p:extLst>
          </p:nvPr>
        </p:nvGraphicFramePr>
        <p:xfrm>
          <a:off x="575556" y="555526"/>
          <a:ext cx="8028892" cy="4249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679"/>
                <a:gridCol w="2911733"/>
                <a:gridCol w="2808312"/>
                <a:gridCol w="756084"/>
                <a:gridCol w="756084"/>
              </a:tblGrid>
              <a:tr h="281558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</a:rPr>
                        <a:t> участка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Функциональное назначение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</a:rPr>
                        <a:t> участка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Вид разрешенного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</a:rPr>
                        <a:t> использования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Площадь, м2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примечание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915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П-015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smtClean="0">
                          <a:solidFill>
                            <a:schemeClr val="tx1"/>
                          </a:solidFill>
                        </a:rPr>
                        <a:t>Для размещения многоквартирного жилого дома со встроенными нежилыми</a:t>
                      </a:r>
                      <a:r>
                        <a:rPr lang="ru-RU" sz="700" baseline="0" smtClean="0">
                          <a:solidFill>
                            <a:schemeClr val="tx1"/>
                          </a:solidFill>
                        </a:rPr>
                        <a:t> помещениями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err="1" smtClean="0">
                          <a:solidFill>
                            <a:schemeClr val="tx1"/>
                          </a:solidFill>
                        </a:rPr>
                        <a:t>Срежнеэтажная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</a:rPr>
                        <a:t> жилая застройка. Код 2.5</a:t>
                      </a:r>
                      <a:endParaRPr lang="ru-RU" sz="7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3622,7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Образуемый 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169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П-016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smtClean="0">
                          <a:solidFill>
                            <a:schemeClr val="tx1"/>
                          </a:solidFill>
                        </a:rPr>
                        <a:t>Для размещения многоквартирного жилого дома со встроенными нежилыми</a:t>
                      </a:r>
                      <a:r>
                        <a:rPr lang="ru-RU" sz="700" baseline="0" smtClean="0">
                          <a:solidFill>
                            <a:schemeClr val="tx1"/>
                          </a:solidFill>
                        </a:rPr>
                        <a:t> помещениями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err="1" smtClean="0">
                          <a:solidFill>
                            <a:schemeClr val="tx1"/>
                          </a:solidFill>
                        </a:rPr>
                        <a:t>Многоэтаэная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</a:rPr>
                        <a:t> многоквартирная жилая застройка. Код 2.1.1</a:t>
                      </a:r>
                      <a:endParaRPr lang="ru-RU" sz="7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3671,35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Образуемый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169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П-017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smtClean="0">
                          <a:solidFill>
                            <a:schemeClr val="tx1"/>
                          </a:solidFill>
                        </a:rPr>
                        <a:t>Для размещения многоквартирного жилого дома со встроенными нежилыми</a:t>
                      </a:r>
                      <a:r>
                        <a:rPr lang="ru-RU" sz="700" baseline="0" smtClean="0">
                          <a:solidFill>
                            <a:schemeClr val="tx1"/>
                          </a:solidFill>
                        </a:rPr>
                        <a:t> помещениями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err="1" smtClean="0">
                          <a:solidFill>
                            <a:schemeClr val="tx1"/>
                          </a:solidFill>
                        </a:rPr>
                        <a:t>Многоэтаэная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</a:rPr>
                        <a:t> многоквартирная жилая застройка. Код 2.1.1</a:t>
                      </a:r>
                      <a:endParaRPr lang="ru-RU" sz="7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2101,21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Изменяемый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169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П-018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smtClean="0">
                          <a:solidFill>
                            <a:schemeClr val="tx1"/>
                          </a:solidFill>
                        </a:rPr>
                        <a:t>Для размещения многоквартирного жилого дома со встроенными нежилыми</a:t>
                      </a:r>
                      <a:r>
                        <a:rPr lang="ru-RU" sz="700" baseline="0" smtClean="0">
                          <a:solidFill>
                            <a:schemeClr val="tx1"/>
                          </a:solidFill>
                        </a:rPr>
                        <a:t> помещениями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err="1" smtClean="0">
                          <a:solidFill>
                            <a:schemeClr val="tx1"/>
                          </a:solidFill>
                        </a:rPr>
                        <a:t>Многоэтаэная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</a:rPr>
                        <a:t> многоквартирная жилая застройка. Код 2.1.1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2281,95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Изменяемый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030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П-019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smtClean="0">
                          <a:solidFill>
                            <a:schemeClr val="tx1"/>
                          </a:solidFill>
                        </a:rPr>
                        <a:t>Для размещения многоквартирного жилого дома со встроенными нежилыми</a:t>
                      </a:r>
                      <a:r>
                        <a:rPr lang="ru-RU" sz="700" baseline="0" smtClean="0">
                          <a:solidFill>
                            <a:schemeClr val="tx1"/>
                          </a:solidFill>
                        </a:rPr>
                        <a:t> помещениями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err="1" smtClean="0">
                          <a:solidFill>
                            <a:schemeClr val="tx1"/>
                          </a:solidFill>
                        </a:rPr>
                        <a:t>Среднеэтажная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 жилая застройка. Код 2.5</a:t>
                      </a:r>
                    </a:p>
                    <a:p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2973,3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Изменяемый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030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П-020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smtClean="0">
                          <a:solidFill>
                            <a:schemeClr val="tx1"/>
                          </a:solidFill>
                        </a:rPr>
                        <a:t>Для размещения многоквартирного жилого дома со встроенными нежилыми</a:t>
                      </a:r>
                      <a:r>
                        <a:rPr lang="ru-RU" sz="700" baseline="0" smtClean="0">
                          <a:solidFill>
                            <a:schemeClr val="tx1"/>
                          </a:solidFill>
                        </a:rPr>
                        <a:t> помещениями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err="1" smtClean="0">
                          <a:solidFill>
                            <a:schemeClr val="tx1"/>
                          </a:solidFill>
                        </a:rPr>
                        <a:t>Среднеэтажная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 жилая застройка. Код 2.5</a:t>
                      </a:r>
                    </a:p>
                    <a:p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3586,54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Изменяемый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169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П-021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Для размещения многоквартирного жилого дома со встроенными нежилыми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</a:rPr>
                        <a:t> помещениями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err="1" smtClean="0">
                          <a:solidFill>
                            <a:schemeClr val="tx1"/>
                          </a:solidFill>
                        </a:rPr>
                        <a:t>Среднеэтажная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 жилая застройка. Код 2.5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6944,48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Образуемый 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030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П-022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Для размещения общежития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</a:rPr>
                        <a:t> со встроенными нежилыми помещениями, административного здания, автостоянки и объектов инженерного назначения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Общежития. Код 3.2.4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50903,19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Изменяемый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3137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П-023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Для размещения административного здания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Предпринимательство. Код 4.0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10392,19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Изменяемый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191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П-024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Для размещения административного здания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Предпринимательство. Код 4.0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1277,38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Изменяемый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246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П-025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Для размещения административного здания</a:t>
                      </a:r>
                      <a:r>
                        <a:rPr lang="ru-RU" sz="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</a:rPr>
                        <a:t>и гаража</a:t>
                      </a:r>
                      <a:endParaRPr lang="ru-RU" sz="7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Обеспечение внутреннего правопорядка. Код 8.3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9617,22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Изменяемый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299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П-026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Для размещения детского дошкольного учреждения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Дошкольное, начальное и среднее общее образование. Код 3.5.1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10215,54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Изменяемый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353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П-027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Для размещения административного здания колледжа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Среднее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</a:rPr>
                        <a:t> и высшее профессиональное образование. Код 3.5.2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7031,86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Изменяемый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169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П-028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Для размещения общежития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Общежития. Код 3.2.4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2528,24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Изменяемый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272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П-029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Для размещения объекта коммунальной инженерной структуры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</a:rPr>
                        <a:t> – ТП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Предоставление коммунальных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</a:rPr>
                        <a:t> услуг. Код 3.1.1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114,83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Изменяемый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42672" y="522713"/>
            <a:ext cx="4029328" cy="557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7919" tIns="38960" rIns="77919" bIns="38960">
            <a:spAutoFit/>
          </a:bodyPr>
          <a:lstStyle/>
          <a:p>
            <a:pPr indent="252000" algn="just"/>
            <a:r>
              <a:rPr lang="ru-RU" sz="700" b="1" u="sng" dirty="0" smtClean="0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Основание </a:t>
            </a:r>
            <a:r>
              <a:rPr lang="ru-RU" sz="700" b="1" u="sng" dirty="0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для разработки проекта:</a:t>
            </a:r>
          </a:p>
          <a:p>
            <a:pPr indent="252000" algn="just"/>
            <a:r>
              <a:rPr lang="ru-RU" sz="700" dirty="0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- Постановление Администрации городского округа город Уфа Республики Башкортостан №765 от 06.06.19 г. о разработке проекта планировки и проекта межевания территории, ограниченной улицами 8 Марта, </a:t>
            </a:r>
            <a:r>
              <a:rPr lang="ru-RU" sz="700" dirty="0" err="1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Айской</a:t>
            </a:r>
            <a:r>
              <a:rPr lang="ru-RU" sz="700" dirty="0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, Революционной, </a:t>
            </a:r>
            <a:r>
              <a:rPr lang="ru-RU" sz="700" dirty="0" err="1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Мингажева</a:t>
            </a:r>
            <a:r>
              <a:rPr lang="ru-RU" sz="700" dirty="0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 в Советском районе городского округа город Уфа Республики Башкортостан;</a:t>
            </a:r>
          </a:p>
          <a:p>
            <a:pPr indent="252000" algn="just"/>
            <a:r>
              <a:rPr lang="ru-RU" sz="700" dirty="0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- Градостроительное задание, утвержденное начальником </a:t>
            </a:r>
            <a:r>
              <a:rPr lang="ru-RU" sz="700" dirty="0" err="1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Главархитектуры</a:t>
            </a:r>
            <a:r>
              <a:rPr lang="ru-RU" sz="700" dirty="0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 О.А. </a:t>
            </a:r>
            <a:r>
              <a:rPr lang="ru-RU" sz="700" dirty="0" err="1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Байдиным</a:t>
            </a:r>
            <a:r>
              <a:rPr lang="ru-RU" sz="700" dirty="0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 № 765 от 06.06.2019 г. на разработку проекта планировки и проекта межевания территории, ограниченной улицами 8 Марта, </a:t>
            </a:r>
            <a:r>
              <a:rPr lang="ru-RU" sz="700" dirty="0" err="1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Айской</a:t>
            </a:r>
            <a:r>
              <a:rPr lang="ru-RU" sz="700" dirty="0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, Революционной, </a:t>
            </a:r>
            <a:r>
              <a:rPr lang="ru-RU" sz="700" dirty="0" err="1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Мингажева</a:t>
            </a:r>
            <a:r>
              <a:rPr lang="ru-RU" sz="700" dirty="0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 в Советском районе городского округа город Уфа Республики Башкортостан.</a:t>
            </a:r>
          </a:p>
          <a:p>
            <a:pPr indent="252000" algn="just">
              <a:buFontTx/>
              <a:buChar char="-"/>
            </a:pPr>
            <a:endParaRPr lang="ru-RU" sz="700" dirty="0">
              <a:solidFill>
                <a:schemeClr val="tx1"/>
              </a:solidFill>
              <a:latin typeface="Arial Cyr" pitchFamily="34" charset="0"/>
              <a:cs typeface="Arial Cyr" pitchFamily="34" charset="0"/>
            </a:endParaRPr>
          </a:p>
          <a:p>
            <a:pPr indent="252000" algn="just"/>
            <a:r>
              <a:rPr lang="ru-RU" sz="700" b="1" u="sng" dirty="0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Современное использование территории:</a:t>
            </a:r>
          </a:p>
          <a:p>
            <a:pPr indent="252000" algn="just"/>
            <a:r>
              <a:rPr lang="ru-RU" sz="700" dirty="0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Площадь проекта планировки составляет – 30,6 га.</a:t>
            </a:r>
          </a:p>
          <a:p>
            <a:pPr indent="252000" algn="just"/>
            <a:r>
              <a:rPr lang="ru-RU" sz="700" dirty="0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На прилегающих к планировочному элементу территориях располагается </a:t>
            </a:r>
            <a:r>
              <a:rPr lang="ru-RU" sz="700" dirty="0" err="1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разноэтажная</a:t>
            </a:r>
            <a:r>
              <a:rPr lang="ru-RU" sz="700" dirty="0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 жилая застройка. В настоящий момент на территории проектирования расположены малой и средней этажные жилые многоквартирные дома, общественные здания, а также инженерные коммуникации, благоустройство.</a:t>
            </a:r>
          </a:p>
          <a:p>
            <a:pPr indent="252000" algn="just"/>
            <a:r>
              <a:rPr lang="ru-RU" sz="700" dirty="0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Земельные участки выделены практически для всех объектов. Фактическое использование территории отличается от границ выделенных участков.</a:t>
            </a:r>
          </a:p>
          <a:p>
            <a:pPr indent="252000" algn="just"/>
            <a:r>
              <a:rPr lang="ru-RU" sz="700" dirty="0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Ширина действующих красных линий по улицам, ограничивающим проектируемый планировочный элемент составляет:</a:t>
            </a:r>
          </a:p>
          <a:p>
            <a:pPr indent="252000" algn="just"/>
            <a:r>
              <a:rPr lang="ru-RU" sz="700" dirty="0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по ул. 8 Марта – 42 м;</a:t>
            </a:r>
          </a:p>
          <a:p>
            <a:pPr indent="252000" algn="just"/>
            <a:r>
              <a:rPr lang="ru-RU" sz="700" dirty="0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по ул. </a:t>
            </a:r>
            <a:r>
              <a:rPr lang="ru-RU" sz="700" dirty="0" err="1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Айской</a:t>
            </a:r>
            <a:r>
              <a:rPr lang="ru-RU" sz="700" dirty="0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 – 35 м;</a:t>
            </a:r>
          </a:p>
          <a:p>
            <a:pPr indent="252000" algn="just"/>
            <a:r>
              <a:rPr lang="ru-RU" sz="700" dirty="0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по ул. Революционной – 40 м;</a:t>
            </a:r>
          </a:p>
          <a:p>
            <a:pPr indent="252000" algn="just"/>
            <a:r>
              <a:rPr lang="ru-RU" sz="700" dirty="0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по ул. </a:t>
            </a:r>
            <a:r>
              <a:rPr lang="ru-RU" sz="700" dirty="0" err="1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Мингажева</a:t>
            </a:r>
            <a:r>
              <a:rPr lang="ru-RU" sz="700" dirty="0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 – 32 м.</a:t>
            </a:r>
          </a:p>
          <a:p>
            <a:pPr indent="252000" algn="just"/>
            <a:r>
              <a:rPr lang="ru-RU" sz="700" dirty="0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Площадь проектируемого планировочного элемента в границах красных линий составляет – 22,90 га.</a:t>
            </a:r>
          </a:p>
          <a:p>
            <a:pPr indent="252000" algn="just"/>
            <a:endParaRPr lang="ru-RU" sz="700" dirty="0" smtClean="0">
              <a:solidFill>
                <a:schemeClr val="tx1"/>
              </a:solidFill>
              <a:latin typeface="Arial Cyr" pitchFamily="34" charset="0"/>
              <a:cs typeface="Arial Cyr" pitchFamily="34" charset="0"/>
            </a:endParaRPr>
          </a:p>
          <a:p>
            <a:pPr indent="252000" algn="just"/>
            <a:r>
              <a:rPr lang="ru-RU" sz="700" b="1" u="sng" dirty="0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Планировочная организация территории:</a:t>
            </a:r>
          </a:p>
          <a:p>
            <a:pPr indent="252000"/>
            <a:r>
              <a:rPr lang="ru-RU" sz="8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Проектом планировки предусматривается:</a:t>
            </a:r>
          </a:p>
          <a:p>
            <a:pPr lvl="0" indent="252000"/>
            <a:r>
              <a:rPr lang="ru-RU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Снос   жилого частного сектора: 1- одноэтажный каменный жилой дом, 2 деревянных жилых одноэтажных дома, суммарной площадью 197 м2;</a:t>
            </a:r>
          </a:p>
          <a:p>
            <a:pPr lvl="0" indent="252000"/>
            <a:r>
              <a:rPr lang="ru-RU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Снос 14 каменных нежилых здания, суммарной общей площадью 596 м2;</a:t>
            </a:r>
          </a:p>
          <a:p>
            <a:pPr lvl="0" indent="252000"/>
            <a:r>
              <a:rPr lang="ru-RU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Снос бойлерной, ТП и двух каменных построек общей площадью 110м2 под размещение спортивных площадок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на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территории</a:t>
            </a:r>
            <a:r>
              <a:rPr lang="ru-RU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школы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№44;</a:t>
            </a:r>
            <a:r>
              <a:rPr lang="ru-RU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</a:p>
          <a:p>
            <a:pPr lvl="0" indent="252000"/>
            <a:r>
              <a:rPr lang="ru-RU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Упорядочение  территории ДОУ;</a:t>
            </a:r>
          </a:p>
          <a:p>
            <a:pPr indent="252000"/>
            <a:r>
              <a:rPr lang="ru-RU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Увеличение территории школы с размещение спортивных площадок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- </a:t>
            </a:r>
            <a:r>
              <a:rPr lang="ru-RU" sz="700" dirty="0">
                <a:solidFill>
                  <a:schemeClr val="tx1"/>
                </a:solidFill>
              </a:rPr>
              <a:t>15166,55</a:t>
            </a:r>
            <a:r>
              <a:rPr lang="en-US" sz="700" dirty="0">
                <a:solidFill>
                  <a:schemeClr val="tx1"/>
                </a:solidFill>
              </a:rPr>
              <a:t> м2</a:t>
            </a:r>
            <a:r>
              <a:rPr lang="ru-RU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;</a:t>
            </a:r>
          </a:p>
          <a:p>
            <a:pPr lvl="0" indent="252000"/>
            <a:r>
              <a:rPr lang="ru-RU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Снос боксовых металлических гаражей;</a:t>
            </a:r>
          </a:p>
          <a:p>
            <a:pPr lvl="0" indent="252000"/>
            <a:r>
              <a:rPr lang="ru-RU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Размещение спортивного центра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микрорайона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на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территории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студ.городка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;</a:t>
            </a:r>
            <a:endParaRPr lang="ru-RU" sz="700" dirty="0">
              <a:solidFill>
                <a:schemeClr val="tx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 indent="252000"/>
            <a:endParaRPr lang="ru-RU" sz="700" dirty="0">
              <a:solidFill>
                <a:schemeClr val="tx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 lvl="0" indent="252000"/>
            <a:endParaRPr lang="ru-RU" sz="800" dirty="0">
              <a:solidFill>
                <a:schemeClr val="tx1"/>
              </a:solidFill>
              <a:latin typeface="Arial Cyr" pitchFamily="34" charset="0"/>
              <a:cs typeface="Arial Cyr" pitchFamily="34" charset="0"/>
            </a:endParaRPr>
          </a:p>
          <a:p>
            <a:pPr indent="252000" algn="just"/>
            <a:endParaRPr lang="ru-RU" sz="800" dirty="0">
              <a:solidFill>
                <a:schemeClr val="tx1"/>
              </a:solidFill>
              <a:latin typeface="Arial Cyr" pitchFamily="34" charset="0"/>
              <a:cs typeface="Arial Cyr" pitchFamily="34" charset="0"/>
            </a:endParaRPr>
          </a:p>
          <a:p>
            <a:pPr indent="247743"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47743"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47743"/>
            <a:endParaRPr 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47743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17605" y="376417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417606" y="107140"/>
            <a:ext cx="8440615" cy="3113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5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Краткая пояснительная записка</a:t>
            </a:r>
            <a:endParaRPr lang="ru-RU" altLang="ru-RU" sz="15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545624" y="504745"/>
            <a:ext cx="4114799" cy="374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7919" tIns="38960" rIns="77919" bIns="38960">
            <a:spAutoFit/>
          </a:bodyPr>
          <a:lstStyle/>
          <a:p>
            <a:pPr lvl="0" indent="252000"/>
            <a:r>
              <a:rPr lang="ru-RU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Размещение  спортивного корпуса для общежитий УГАТУ; </a:t>
            </a:r>
          </a:p>
          <a:p>
            <a:pPr lvl="0" indent="252000"/>
            <a:r>
              <a:rPr lang="ru-RU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Размещение двух  крытых автостоянок;</a:t>
            </a:r>
          </a:p>
          <a:p>
            <a:pPr lvl="0" indent="252000"/>
            <a:r>
              <a:rPr lang="ru-RU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Размещение требуемых по расчету площадок благоустройства;</a:t>
            </a:r>
            <a:endParaRPr lang="en-US" sz="700" dirty="0">
              <a:solidFill>
                <a:schemeClr val="tx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 indent="252000"/>
            <a:r>
              <a:rPr lang="ru-RU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Реконструкция внутриквартального благоустройства территории;</a:t>
            </a:r>
          </a:p>
          <a:p>
            <a:pPr indent="252000"/>
            <a:r>
              <a:rPr lang="ru-RU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Размещение двух обвалованных гаражей для нужд жителей квартала. </a:t>
            </a:r>
          </a:p>
          <a:p>
            <a:pPr indent="252000" algn="just"/>
            <a:endParaRPr lang="ru-RU" sz="700" dirty="0">
              <a:solidFill>
                <a:schemeClr val="tx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 indent="252000" algn="just"/>
            <a:r>
              <a:rPr lang="ru-RU" sz="700" b="1" u="sng" dirty="0">
                <a:solidFill>
                  <a:schemeClr val="tx1"/>
                </a:solidFill>
                <a:latin typeface="Arial Cyr" pitchFamily="34" charset="0"/>
                <a:cs typeface="Arial Cyr" pitchFamily="34" charset="0"/>
              </a:rPr>
              <a:t>Жилищное строительство. Население:</a:t>
            </a:r>
          </a:p>
          <a:p>
            <a:pPr indent="252000" algn="just"/>
            <a:r>
              <a:rPr lang="ru-RU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На проектируемой территории в существующих сохраняемых жилых домах размещается 86 010 м</a:t>
            </a:r>
            <a:r>
              <a:rPr lang="ru-RU" sz="700" baseline="300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2</a:t>
            </a:r>
            <a:r>
              <a:rPr lang="ru-RU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общей площади квартир.</a:t>
            </a:r>
          </a:p>
          <a:p>
            <a:pPr indent="252000" algn="just"/>
            <a:r>
              <a:rPr lang="ru-RU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На кровлях обвалованных гаражей размещаются площадки благоустройства. </a:t>
            </a:r>
          </a:p>
          <a:p>
            <a:pPr indent="252000" algn="just"/>
            <a:r>
              <a:rPr lang="ru-RU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Размещение элементов благоустройства, въездов в подземную часть автостоянок, площадок для </a:t>
            </a:r>
            <a:r>
              <a:rPr lang="ru-RU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мусороконтейнеров</a:t>
            </a:r>
            <a:r>
              <a:rPr lang="ru-RU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взаимно увязаны, а также расположены на нормативных расстояниях относительно жилых домов.</a:t>
            </a:r>
          </a:p>
          <a:p>
            <a:pPr indent="252000" algn="just"/>
            <a:r>
              <a:rPr lang="ru-RU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Расчетная численность населения в целом, по проекту, составляет 4 058 человек.</a:t>
            </a:r>
          </a:p>
          <a:p>
            <a:pPr indent="252000" algn="just"/>
            <a:r>
              <a:rPr lang="ru-RU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Расчет численности населения выполнен на основе нормативов:</a:t>
            </a:r>
          </a:p>
          <a:p>
            <a:pPr indent="252000" algn="just"/>
            <a:r>
              <a:rPr lang="ru-RU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- в существующем жилом фонде на основе нормы обеспеченности- 25м2/1 чел. (п.2.1.5.НГП ГО г. Уфа РБ).</a:t>
            </a:r>
          </a:p>
          <a:p>
            <a:pPr indent="252000" algn="just"/>
            <a:r>
              <a:rPr lang="ru-RU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Проектом   предусматривается расширение территории общеобразовательной школы №44.  </a:t>
            </a:r>
          </a:p>
          <a:p>
            <a:pPr indent="252000" algn="just"/>
            <a:r>
              <a:rPr lang="ru-RU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Проектом   предусматривается расширение территории существующего дошкольного образовательного учреждения №240 с возможностью увеличения его вместимости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до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sz="700" dirty="0" smtClean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271</a:t>
            </a:r>
            <a:r>
              <a:rPr lang="en-US" sz="700" dirty="0" smtClean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 smtClean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мест</a:t>
            </a:r>
            <a:r>
              <a:rPr lang="ru-RU" sz="700" dirty="0" smtClean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а.</a:t>
            </a:r>
            <a:endParaRPr lang="en-US" sz="700" dirty="0">
              <a:solidFill>
                <a:schemeClr val="tx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 indent="252000" algn="just"/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Проектом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дополнительно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размещено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два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подземных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гаража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на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88 </a:t>
            </a:r>
            <a:r>
              <a:rPr lang="ru-RU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м/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мест</a:t>
            </a:r>
            <a:r>
              <a:rPr lang="ru-RU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общей вместимостью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и 36 м/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мест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на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открытых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автостоянках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.</a:t>
            </a:r>
          </a:p>
          <a:p>
            <a:pPr indent="252000" algn="just"/>
            <a:endParaRPr lang="en-US" sz="700" dirty="0">
              <a:solidFill>
                <a:schemeClr val="tx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 indent="252000" algn="just"/>
            <a:r>
              <a:rPr lang="ru-RU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первую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очередь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строительства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предлагается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отнести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расширение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территории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и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реконструкцию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зданий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школы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№44 и </a:t>
            </a:r>
            <a:r>
              <a:rPr lang="ru-RU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расширение территории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детского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сада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№240.</a:t>
            </a:r>
          </a:p>
          <a:p>
            <a:pPr indent="252000" algn="just"/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2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очередью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строительства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предлагается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размещение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спортивного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комплекса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на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территории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студ.городка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,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благоустройство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территории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жилых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домов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,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организацию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общественного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спространства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(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сквера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)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внутри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квартала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,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снос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боксовых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гаражей</a:t>
            </a:r>
            <a:r>
              <a:rPr lang="en-US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.</a:t>
            </a:r>
            <a:endParaRPr lang="ru-RU" sz="700" dirty="0">
              <a:solidFill>
                <a:schemeClr val="tx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endParaRPr lang="ru-RU" sz="700" dirty="0">
              <a:solidFill>
                <a:schemeClr val="tx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 indent="252000" algn="just"/>
            <a:r>
              <a:rPr lang="ru-RU" sz="700" b="1" u="sng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Проект межевания территории:</a:t>
            </a:r>
          </a:p>
          <a:p>
            <a:pPr indent="252000" algn="just"/>
            <a:r>
              <a:rPr lang="ru-RU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Площадь территории в границах проекта межевания составляет – 30,6 га.</a:t>
            </a:r>
          </a:p>
          <a:p>
            <a:pPr indent="252000" algn="just"/>
            <a:r>
              <a:rPr lang="ru-RU" sz="700" dirty="0">
                <a:solidFill>
                  <a:schemeClr val="tx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Количество проектируемых земельных участков – 43 шт.</a:t>
            </a:r>
            <a:endParaRPr lang="en-US" sz="700" dirty="0">
              <a:solidFill>
                <a:schemeClr val="tx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48347" y="4689873"/>
            <a:ext cx="383931" cy="25360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393980"/>
            <a:ext cx="8298473" cy="11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51663" y="130540"/>
            <a:ext cx="8440615" cy="3113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5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земельных участков</a:t>
            </a:r>
            <a:endParaRPr lang="ru-RU" altLang="ru-RU" sz="15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121987"/>
              </p:ext>
            </p:extLst>
          </p:nvPr>
        </p:nvGraphicFramePr>
        <p:xfrm>
          <a:off x="575556" y="555526"/>
          <a:ext cx="8028892" cy="3828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828"/>
                <a:gridCol w="2930584"/>
                <a:gridCol w="2808312"/>
                <a:gridCol w="756084"/>
                <a:gridCol w="756084"/>
              </a:tblGrid>
              <a:tr h="28603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участка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Функциональное назначение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участка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Вид разрешенного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использования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Площадь, м2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примечание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60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П-030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Для размещения общеобразовательной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школы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Дошкольное, начальное и среднее общее образование.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Код 3.5.1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15166,55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Изменяемый 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60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П-031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Для размещения подземного гаража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Хранение автотранспорта. Код 2.7.1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1456,24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Образуемый 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02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П-032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Для размещения подземного гаража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автотранспорта. Код 2.7.1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1495,84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Образуемый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60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П-033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smtClean="0">
                          <a:solidFill>
                            <a:schemeClr val="tx1"/>
                          </a:solidFill>
                        </a:rPr>
                        <a:t>Для размещения подземного гаража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smtClean="0">
                          <a:solidFill>
                            <a:schemeClr val="tx1"/>
                          </a:solidFill>
                        </a:rPr>
                        <a:t>автотранспорта. Код 2.7.1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2073,29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Изменяемый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60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П-034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Для размещения подземного гаража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автотранспорта. Код 2.7.1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2651,58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Изменяемый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60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П-035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Для размещения территории общего пользования – сквер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Благоустройство территории. Код 12.0.2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4916,12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Образуемый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60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П-036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Для размещения территории общего пользования – проезд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Улично-дорожная сеть. Код 12.0.1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3322,24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Образуемый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23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П-037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Для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размещения объектов коммунальной инженерной структуры – ТП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Предоставление коммунальных услуг. Код 3.1.1</a:t>
                      </a:r>
                    </a:p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109,06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Изменяемый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60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П-038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Для размещения подземного гаража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Хранение автотранспорта. Код 2.7.1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897,12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Изменяемый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23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П-039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Для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размещения объектов коммунальной инженерной структуры – РП</a:t>
                      </a:r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Предоставление коммунальных услуг. Код 3.1.1</a:t>
                      </a:r>
                    </a:p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142,44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Изменяемый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84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П-040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Для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размещения объектов коммунальной инженерной структуры – ТП</a:t>
                      </a:r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Предоставление коммунальных услуг. Код 3.1.1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55,16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Изменяемый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047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П-041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Для размещения общежития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Общежития. Код 3.2.4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2471,16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Изменяемый 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11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П-042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Под строительство линейных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объектов и сооружения</a:t>
                      </a:r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Улично-дорожная сеть. Код 12.0.1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21721,95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Образуемый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748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П-043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Под строительство линейных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объектов и сооружения</a:t>
                      </a:r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Улично-дорожная сеть. Код 12.0.1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14614,05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Образуемый 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82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7" b="6531"/>
          <a:stretch/>
        </p:blipFill>
        <p:spPr>
          <a:xfrm>
            <a:off x="869472" y="519522"/>
            <a:ext cx="7374936" cy="4483849"/>
          </a:xfrm>
          <a:prstGeom prst="rect">
            <a:avLst/>
          </a:prstGeom>
        </p:spPr>
      </p:pic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428610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417606" y="126893"/>
            <a:ext cx="8440615" cy="3113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5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План границ публичных сервитутов</a:t>
            </a:r>
            <a:endParaRPr lang="ru-RU" altLang="ru-RU" sz="15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2661660"/>
            <a:ext cx="216024" cy="192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630810">
            <a:off x="2016217" y="826018"/>
            <a:ext cx="492220" cy="51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673" y="565592"/>
            <a:ext cx="6250779" cy="4418426"/>
          </a:xfrm>
          <a:prstGeom prst="rect">
            <a:avLst/>
          </a:prstGeom>
        </p:spPr>
      </p:pic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428610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417606" y="126893"/>
            <a:ext cx="8440615" cy="3113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5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План границ земельных участков с оценкой изъятия земель</a:t>
            </a:r>
            <a:endParaRPr lang="ru-RU" altLang="ru-RU" sz="15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1671650"/>
            <a:ext cx="1995599" cy="2823778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630810">
            <a:off x="1788940" y="853507"/>
            <a:ext cx="492220" cy="51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399046"/>
            <a:ext cx="8298473" cy="11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51663" y="130540"/>
            <a:ext cx="8440615" cy="3113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5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Технико-экономические показатели проекта межевания </a:t>
            </a:r>
            <a:endParaRPr lang="ru-RU" altLang="ru-RU" sz="15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386477"/>
              </p:ext>
            </p:extLst>
          </p:nvPr>
        </p:nvGraphicFramePr>
        <p:xfrm>
          <a:off x="1278069" y="785424"/>
          <a:ext cx="6587802" cy="349924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923506"/>
                <a:gridCol w="1332148"/>
                <a:gridCol w="1332148"/>
              </a:tblGrid>
              <a:tr h="86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Ед.изм.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Кол-во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Территория в границах проекта межевания (по постановлению)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га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30,6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Территория в границах красных линий, всего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га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22,9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44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-участки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</a:rPr>
                        <a:t>подземно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-наземных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</a:rPr>
                        <a:t>паркингов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га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0,86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- территория  жилой  застройки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га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15,79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- участки образовательных учреждений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га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3,24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6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- участки общественных объектов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га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2,09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6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- участки общего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</a:rPr>
                        <a:t>пользования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га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8,52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6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- участки коммунальных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</a:rPr>
                        <a:t>объектов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га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0,07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Изъятие земельных участков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га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в пользу городских земель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га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14,72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Присоединение городских земель в пользу изменяемых земельных участков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га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Площадь зоны действия предполагаемого к установлению публичного сервитута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га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2,32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Количество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</a:rPr>
                        <a:t>земельных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участков, всего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шт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426">
                <a:tc>
                  <a:txBody>
                    <a:bodyPr/>
                    <a:lstStyle/>
                    <a:p>
                      <a:pPr indent="323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из них,   земельные участки под жильё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шт.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 из них,  земельные участки коммунальных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объектов 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шт.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  из них,   земельные участки для размещения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общественной застройки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шт.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из них, земельные участки для размещения учреждений образования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шт.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из них, участки для размещения объектов транспорта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шт.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из них, участки для общего пользования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шт.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17605" y="375032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748347" y="4689873"/>
            <a:ext cx="383931" cy="25360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421338" y="130540"/>
            <a:ext cx="8436883" cy="3113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5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расположения элемента планировочной структуры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75574" y="4844939"/>
            <a:ext cx="1610996" cy="99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603" tIns="25301" rIns="50603" bIns="25301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701" y="543771"/>
            <a:ext cx="6154280" cy="4350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35803"/>
            <a:ext cx="6398832" cy="452307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748347" y="4689873"/>
            <a:ext cx="383931" cy="25360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17606" y="95414"/>
            <a:ext cx="8440615" cy="4498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2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современного использования. Схема границ территорий объектов культурного наследия. Схема границ зон с особыми условиями использования территорий </a:t>
            </a:r>
          </a:p>
        </p:txBody>
      </p:sp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490509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 b="9445"/>
          <a:stretch>
            <a:fillRect/>
          </a:stretch>
        </p:blipFill>
        <p:spPr bwMode="auto">
          <a:xfrm rot="18217705">
            <a:off x="7781994" y="790891"/>
            <a:ext cx="614472" cy="57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411542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750829" y="4706670"/>
            <a:ext cx="357675" cy="277348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17606" y="134284"/>
            <a:ext cx="8440615" cy="3113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5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существующих зданий и сооружений</a:t>
            </a:r>
            <a:endParaRPr lang="ru-RU" altLang="ru-RU" sz="18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400898"/>
              </p:ext>
            </p:extLst>
          </p:nvPr>
        </p:nvGraphicFramePr>
        <p:xfrm>
          <a:off x="479462" y="553370"/>
          <a:ext cx="4104456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"/>
                <a:gridCol w="1224136"/>
                <a:gridCol w="1008112"/>
                <a:gridCol w="720080"/>
                <a:gridCol w="82809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п/п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аименование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дрес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лощадь</a:t>
                      </a: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 участка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римечание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ногоквартирный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жилой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дом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Мингажева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156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1 678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1а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ногоквартирный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жилой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дом</a:t>
                      </a:r>
                      <a:endParaRPr lang="ru-RU" sz="5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ингажева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158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997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ногоквартирный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жилой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дом</a:t>
                      </a:r>
                      <a:endParaRPr lang="ru-RU" sz="5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еволюционная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881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ногоквартирный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жилой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дом</a:t>
                      </a:r>
                      <a:endParaRPr lang="ru-RU" sz="5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еволюционная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968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ногоквартирный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жилой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дом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еволюционная,167/2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1 506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ногоквартирный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жилой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дом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еволюционная,167/3</a:t>
                      </a:r>
                      <a:endParaRPr lang="ru-RU" sz="5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1 546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ногоквартирный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жилой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дом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еволюционная,167/1</a:t>
                      </a:r>
                      <a:endParaRPr lang="ru-RU" sz="5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1 492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ногоквартирный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жилой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дом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еволюционная</a:t>
                      </a:r>
                      <a:endParaRPr lang="ru-RU" sz="5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1 888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ногоквартирный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жилой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дом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еволюционная,167а</a:t>
                      </a:r>
                      <a:endParaRPr lang="ru-RU" sz="5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924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ногоквартирный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жилой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дом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8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марта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14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1 891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ногоквартирный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жилой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дом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8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марта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16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1 547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Под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жилую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застройку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8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марта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18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1 072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ногоквартирный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жилой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дом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8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марта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20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1 245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ногоквартирный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жилой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дом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йская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83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529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Под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жилую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застройку</a:t>
                      </a:r>
                      <a:endParaRPr lang="ru-RU" sz="5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йская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81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847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ногоквартирный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жилой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дом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8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марта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12/3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3 946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ногоквартирный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жилой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дом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йская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77/2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1 477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ногоквартирный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жилой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дом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йская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81/1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1 305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ногоквартирный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жилой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дом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йская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79/1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545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ногоквартирный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жилой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дом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арьковская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101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758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ногоквартирный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жилой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дом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йская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79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845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ногоквартирный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жилой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дом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арьковская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103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981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ногоквартирный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жилой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дом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йская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75/2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1 085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Под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жилую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застройку</a:t>
                      </a:r>
                      <a:endParaRPr lang="ru-RU" sz="5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йская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75/1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1 061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ногоквартирный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жилой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дом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йская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75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1 566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053811"/>
              </p:ext>
            </p:extLst>
          </p:nvPr>
        </p:nvGraphicFramePr>
        <p:xfrm>
          <a:off x="4619922" y="553370"/>
          <a:ext cx="409253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118"/>
                <a:gridCol w="1224136"/>
                <a:gridCol w="1008112"/>
                <a:gridCol w="720080"/>
                <a:gridCol w="82809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п/п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аименование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дрес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лощадь</a:t>
                      </a: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 участка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римечание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од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жилую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застройку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йская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73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639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од</a:t>
                      </a:r>
                      <a:r>
                        <a:rPr lang="en-US" sz="5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baseline="0" dirty="0" err="1" smtClean="0">
                          <a:solidFill>
                            <a:schemeClr val="tx1"/>
                          </a:solidFill>
                        </a:rPr>
                        <a:t>жилую</a:t>
                      </a:r>
                      <a:r>
                        <a:rPr lang="en-US" sz="5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baseline="0" dirty="0" err="1" smtClean="0">
                          <a:solidFill>
                            <a:schemeClr val="tx1"/>
                          </a:solidFill>
                        </a:rPr>
                        <a:t>застройку</a:t>
                      </a:r>
                      <a:endParaRPr lang="ru-RU" sz="5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йская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73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438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бщежитие</a:t>
                      </a:r>
                      <a:endParaRPr lang="ru-RU" sz="5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8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марта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2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49 249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бщежитие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5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8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марта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4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бщежитие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8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марта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6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бщежитие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8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марта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8</a:t>
                      </a:r>
                      <a:endParaRPr lang="ru-RU" sz="5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7816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бщежитие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8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марта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10</a:t>
                      </a:r>
                      <a:endParaRPr lang="ru-RU" sz="5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1 274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3175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бщежитие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ингажева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162</a:t>
                      </a:r>
                      <a:endParaRPr lang="ru-RU" sz="5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534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бщежитие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ингажева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160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бщежитие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ингажева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160/1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бщежитие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ингажева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160/2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УГАТУ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ингажева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158/2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бщежитие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ингажева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158/1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араж</a:t>
                      </a:r>
                      <a:endParaRPr lang="ru-RU" sz="5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ингажева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158/1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aseline="0" dirty="0" smtClean="0">
                          <a:solidFill>
                            <a:schemeClr val="tx1"/>
                          </a:solidFill>
                        </a:rPr>
                        <a:t>ТП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ингажева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aseline="0" dirty="0" smtClean="0">
                          <a:solidFill>
                            <a:schemeClr val="tx1"/>
                          </a:solidFill>
                        </a:rPr>
                        <a:t>ТП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ингажева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ТП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ингажева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Бойлерная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ингажева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966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дминистративное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здание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8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марта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12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9 762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дминистративное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здание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8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марта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12/2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955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дминистративное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здание</a:t>
                      </a:r>
                      <a:endParaRPr lang="ru-RU" sz="5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US" sz="5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baseline="0" dirty="0" err="1" smtClean="0">
                          <a:solidFill>
                            <a:schemeClr val="tx1"/>
                          </a:solidFill>
                        </a:rPr>
                        <a:t>марта</a:t>
                      </a:r>
                      <a:r>
                        <a:rPr lang="en-US" sz="500" baseline="0" dirty="0" smtClean="0">
                          <a:solidFill>
                            <a:schemeClr val="tx1"/>
                          </a:solidFill>
                        </a:rPr>
                        <a:t>, 12/1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5 929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Здание</a:t>
                      </a:r>
                      <a:r>
                        <a:rPr lang="en-US" sz="500" baseline="0" dirty="0" smtClean="0">
                          <a:solidFill>
                            <a:schemeClr val="tx1"/>
                          </a:solidFill>
                        </a:rPr>
                        <a:t> НИИ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8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марта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12/1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Детский сад №240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Революционная, 169/3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10 371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Колледж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Революционная, 169к1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6 670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Колледж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Революционная, 169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411542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750829" y="4706670"/>
            <a:ext cx="357675" cy="277348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17606" y="134284"/>
            <a:ext cx="8440615" cy="3113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5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существующих зданий и сооружений</a:t>
            </a:r>
            <a:endParaRPr lang="ru-RU" altLang="ru-RU" sz="18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125106"/>
              </p:ext>
            </p:extLst>
          </p:nvPr>
        </p:nvGraphicFramePr>
        <p:xfrm>
          <a:off x="429941" y="530604"/>
          <a:ext cx="409253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118"/>
                <a:gridCol w="1224136"/>
                <a:gridCol w="1008112"/>
                <a:gridCol w="720080"/>
                <a:gridCol w="82809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п/п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аименование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дрес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лощадь</a:t>
                      </a: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 участка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римечание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бщежитие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еволюционная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169/2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4 103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ТП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еволюционная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169</a:t>
                      </a:r>
                      <a:endParaRPr lang="ru-RU" sz="5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СОШ №44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еволюционная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171</a:t>
                      </a:r>
                      <a:endParaRPr lang="ru-RU" sz="5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14 682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ТП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араж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йская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75/1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араж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йская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араж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йская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ТП</a:t>
                      </a:r>
                      <a:endParaRPr lang="ru-RU" sz="5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ТП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ТП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йская</a:t>
                      </a:r>
                      <a:r>
                        <a:rPr lang="en-US" sz="5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Бойлерная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293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араж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йская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, 75/2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998"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ТП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ТП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еволюционная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ТП</a:t>
                      </a:r>
                      <a:endParaRPr lang="ru-RU" sz="5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еволюционная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106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араж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798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араж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еволюционная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1 539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776"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орговый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павильон</a:t>
                      </a:r>
                      <a:endParaRPr lang="ru-RU" sz="5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еволюционная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554"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орговый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павильон</a:t>
                      </a:r>
                      <a:endParaRPr lang="ru-RU" sz="5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еволюционная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араж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8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марта</a:t>
                      </a:r>
                      <a:endParaRPr lang="ru-RU" sz="5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апитальный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гараж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йская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r>
                        <a:rPr lang="ru-RU" sz="500" dirty="0" err="1" smtClean="0">
                          <a:solidFill>
                            <a:schemeClr val="tx1"/>
                          </a:solidFill>
                        </a:rPr>
                        <a:t>араж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425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Капитальный гараж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smtClean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lang="en-US" sz="500" smtClean="0">
                          <a:solidFill>
                            <a:schemeClr val="tx1"/>
                          </a:solidFill>
                        </a:rPr>
                        <a:t>йская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Капитальный гараж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йская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731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орговый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павильон</a:t>
                      </a:r>
                      <a:endParaRPr lang="ru-RU" sz="5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err="1" smtClean="0">
                          <a:solidFill>
                            <a:schemeClr val="tx1"/>
                          </a:solidFill>
                        </a:rPr>
                        <a:t>Айская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694390"/>
              </p:ext>
            </p:extLst>
          </p:nvPr>
        </p:nvGraphicFramePr>
        <p:xfrm>
          <a:off x="4583509" y="530604"/>
          <a:ext cx="4062908" cy="2051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492"/>
                <a:gridCol w="1224136"/>
                <a:gridCol w="1008112"/>
                <a:gridCol w="684076"/>
                <a:gridCol w="82809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п/п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аименование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дрес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лощадь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 участка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римечание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152"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Индивидуальный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жилой</a:t>
                      </a:r>
                      <a:r>
                        <a:rPr lang="en-US" sz="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00" dirty="0" err="1" smtClean="0">
                          <a:solidFill>
                            <a:schemeClr val="tx1"/>
                          </a:solidFill>
                        </a:rPr>
                        <a:t>дом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И. </a:t>
                      </a:r>
                      <a:r>
                        <a:rPr lang="ru-RU" sz="500" dirty="0" err="1" smtClean="0">
                          <a:solidFill>
                            <a:schemeClr val="tx1"/>
                          </a:solidFill>
                        </a:rPr>
                        <a:t>Якутова</a:t>
                      </a: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, 85а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594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429"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Индивидуальный жилой дом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И. </a:t>
                      </a:r>
                      <a:r>
                        <a:rPr lang="ru-RU" sz="500" dirty="0" err="1" smtClean="0">
                          <a:solidFill>
                            <a:schemeClr val="tx1"/>
                          </a:solidFill>
                        </a:rPr>
                        <a:t>Якутова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673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0707"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Индивидуальный</a:t>
                      </a:r>
                      <a:r>
                        <a:rPr lang="ru-RU" sz="500" baseline="0" dirty="0" smtClean="0">
                          <a:solidFill>
                            <a:schemeClr val="tx1"/>
                          </a:solidFill>
                        </a:rPr>
                        <a:t> жилой дом</a:t>
                      </a:r>
                      <a:endParaRPr lang="ru-RU" sz="5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И. </a:t>
                      </a:r>
                      <a:r>
                        <a:rPr lang="ru-RU" sz="500" dirty="0" err="1" smtClean="0">
                          <a:solidFill>
                            <a:schemeClr val="tx1"/>
                          </a:solidFill>
                        </a:rPr>
                        <a:t>Якутова</a:t>
                      </a: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, 100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776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984"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Индивидуальный</a:t>
                      </a:r>
                      <a:r>
                        <a:rPr lang="ru-RU" sz="500" baseline="0" dirty="0" smtClean="0">
                          <a:solidFill>
                            <a:schemeClr val="tx1"/>
                          </a:solidFill>
                        </a:rPr>
                        <a:t> жилой дом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И. </a:t>
                      </a:r>
                      <a:r>
                        <a:rPr lang="ru-RU" sz="500" dirty="0" err="1" smtClean="0">
                          <a:solidFill>
                            <a:schemeClr val="tx1"/>
                          </a:solidFill>
                        </a:rPr>
                        <a:t>Якутова</a:t>
                      </a: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, 98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714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Металлические гаражи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Революционная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710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Гараж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err="1" smtClean="0">
                          <a:solidFill>
                            <a:schemeClr val="tx1"/>
                          </a:solidFill>
                        </a:rPr>
                        <a:t>Ревооюционная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Гараж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err="1" smtClean="0">
                          <a:solidFill>
                            <a:schemeClr val="tx1"/>
                          </a:solidFill>
                        </a:rPr>
                        <a:t>Айская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Подземный</a:t>
                      </a:r>
                      <a:r>
                        <a:rPr lang="ru-RU" sz="500" baseline="0" dirty="0" smtClean="0">
                          <a:solidFill>
                            <a:schemeClr val="tx1"/>
                          </a:solidFill>
                        </a:rPr>
                        <a:t> гараж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Революционная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Капитальный гараж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Революционная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Капитальный гараж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Революционная, 167/3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Подземный гараж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b="0" dirty="0" smtClean="0">
                          <a:solidFill>
                            <a:schemeClr val="tx1"/>
                          </a:solidFill>
                        </a:rPr>
                        <a:t>Революционная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51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680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75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9502"/>
            <a:ext cx="6564169" cy="46399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748347" y="4689873"/>
            <a:ext cx="383931" cy="25360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17606" y="182309"/>
            <a:ext cx="8440615" cy="2652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12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границ зон с особыми условиями использования территории.</a:t>
            </a:r>
          </a:p>
        </p:txBody>
      </p:sp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490509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 b="9445"/>
          <a:stretch>
            <a:fillRect/>
          </a:stretch>
        </p:blipFill>
        <p:spPr bwMode="auto">
          <a:xfrm rot="18217705">
            <a:off x="7877120" y="803327"/>
            <a:ext cx="614472" cy="57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13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1" y="279246"/>
            <a:ext cx="6670148" cy="4714861"/>
          </a:xfrm>
          <a:prstGeom prst="rect">
            <a:avLst/>
          </a:prstGeom>
        </p:spPr>
      </p:pic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429105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748347" y="4689873"/>
            <a:ext cx="383931" cy="25360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55105" y="130540"/>
            <a:ext cx="8503117" cy="3113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5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границ  зон планируемого размещения объектов капитального строительства  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 b="9445"/>
          <a:stretch>
            <a:fillRect/>
          </a:stretch>
        </p:blipFill>
        <p:spPr bwMode="auto">
          <a:xfrm rot="18217705">
            <a:off x="7961388" y="745896"/>
            <a:ext cx="560933" cy="52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351" y="449365"/>
            <a:ext cx="6322787" cy="4469326"/>
          </a:xfrm>
          <a:prstGeom prst="rect">
            <a:avLst/>
          </a:prstGeom>
        </p:spPr>
      </p:pic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323729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417606" y="77852"/>
            <a:ext cx="8440615" cy="3113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5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планировочной организации территории</a:t>
            </a:r>
            <a:endParaRPr lang="ru-RU" altLang="ru-RU" sz="15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630810">
            <a:off x="7893591" y="576193"/>
            <a:ext cx="515095" cy="53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2" r="26046"/>
          <a:stretch/>
        </p:blipFill>
        <p:spPr>
          <a:xfrm>
            <a:off x="705385" y="621964"/>
            <a:ext cx="1380934" cy="4043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C30A5895D31A43944F9FDBE11F8CF1" ma:contentTypeVersion="0" ma:contentTypeDescription="Создание документа." ma:contentTypeScope="" ma:versionID="17629e9aeb634061d620b05ede7a87e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A9490F-2A42-42D4-B538-3EA28795F0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2E30C84-86F5-4E37-ADCD-26843E24EBF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DFFDA41-BF5C-4B24-BCF6-D808B37520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Zased_W_</Template>
  <TotalTime>8557</TotalTime>
  <Words>3802</Words>
  <Application>Microsoft Office PowerPoint</Application>
  <PresentationFormat>Экран (16:9)</PresentationFormat>
  <Paragraphs>1879</Paragraphs>
  <Slides>23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Microsoft YaHei</vt:lpstr>
      <vt:lpstr>Arial</vt:lpstr>
      <vt:lpstr>Arial Cyr</vt:lpstr>
      <vt:lpstr>Calibri</vt:lpstr>
      <vt:lpstr>Times New Roman</vt:lpstr>
      <vt:lpstr>Verdana</vt:lpstr>
      <vt:lpstr>Zased_W_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Пальмин Евгений Олегович</cp:lastModifiedBy>
  <cp:revision>767</cp:revision>
  <cp:lastPrinted>2011-09-23T09:38:03Z</cp:lastPrinted>
  <dcterms:created xsi:type="dcterms:W3CDTF">2014-06-03T04:33:56Z</dcterms:created>
  <dcterms:modified xsi:type="dcterms:W3CDTF">2020-02-10T11:10:03Z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0x0101001CC30A5895D31A43944F9FDBE11F8CF1</vt:lpwstr>
  </property>
</Properties>
</file>