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4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47" r:id="rId2"/>
    <p:sldId id="348" r:id="rId3"/>
    <p:sldId id="349" r:id="rId4"/>
    <p:sldId id="413" r:id="rId5"/>
    <p:sldId id="407" r:id="rId6"/>
    <p:sldId id="400" r:id="rId7"/>
    <p:sldId id="401" r:id="rId8"/>
    <p:sldId id="408" r:id="rId9"/>
    <p:sldId id="409" r:id="rId10"/>
    <p:sldId id="410" r:id="rId11"/>
    <p:sldId id="411" r:id="rId12"/>
    <p:sldId id="412" r:id="rId13"/>
    <p:sldId id="383" r:id="rId14"/>
    <p:sldId id="384" r:id="rId15"/>
    <p:sldId id="385" r:id="rId16"/>
    <p:sldId id="310" r:id="rId17"/>
    <p:sldId id="311" r:id="rId18"/>
    <p:sldId id="394" r:id="rId19"/>
    <p:sldId id="395" r:id="rId20"/>
    <p:sldId id="396" r:id="rId21"/>
    <p:sldId id="397" r:id="rId22"/>
    <p:sldId id="390" r:id="rId23"/>
    <p:sldId id="391" r:id="rId24"/>
    <p:sldId id="392" r:id="rId25"/>
    <p:sldId id="393" r:id="rId26"/>
    <p:sldId id="321" r:id="rId27"/>
    <p:sldId id="322" r:id="rId28"/>
    <p:sldId id="323" r:id="rId29"/>
    <p:sldId id="324" r:id="rId30"/>
    <p:sldId id="398" r:id="rId31"/>
    <p:sldId id="399" r:id="rId32"/>
    <p:sldId id="379" r:id="rId33"/>
    <p:sldId id="380" r:id="rId34"/>
    <p:sldId id="381" r:id="rId35"/>
    <p:sldId id="327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71" r:id="rId52"/>
    <p:sldId id="414" r:id="rId53"/>
    <p:sldId id="415" r:id="rId54"/>
    <p:sldId id="416" r:id="rId55"/>
    <p:sldId id="420" r:id="rId56"/>
  </p:sldIdLst>
  <p:sldSz cx="6858000" cy="12192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7A6"/>
    <a:srgbClr val="7030A0"/>
    <a:srgbClr val="5CD2C2"/>
    <a:srgbClr val="2E75B6"/>
    <a:srgbClr val="00B8A0"/>
    <a:srgbClr val="70309F"/>
    <a:srgbClr val="FFFF00"/>
    <a:srgbClr val="00AFEF"/>
    <a:srgbClr val="91CF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Rustam.UFA\Desktop\&#1051;&#1080;&#1089;&#1090;%20Microsoft%20Excel%20(4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am.UFA\Desktop\&#1051;&#1080;&#1089;&#1090;%20Microsoft%20Excel%20(3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am.UFA\Desktop\&#1051;&#1080;&#1089;&#1090;%20Microsoft%20Excel%20(3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am.UFA\Desktop\&#1051;&#1080;&#1089;&#1090;%20Microsoft%20Excel%20(3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dullina.ua\Desktop\&#1051;&#1080;&#1089;&#1090;%20Microsoft%20Excel%20(2)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dullina.ua\Desktop\&#1051;&#1080;&#1089;&#1090;%20Microsoft%20Excel%20(2)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43706276789699E-2"/>
          <c:y val="0.18681623579582762"/>
          <c:w val="0.59646757186942889"/>
          <c:h val="0.805267154246746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активов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5057</c:v>
                </c:pt>
                <c:pt idx="1">
                  <c:v>2805</c:v>
                </c:pt>
                <c:pt idx="2">
                  <c:v>1373</c:v>
                </c:pt>
                <c:pt idx="3">
                  <c:v>1852</c:v>
                </c:pt>
                <c:pt idx="4">
                  <c:v>994</c:v>
                </c:pt>
                <c:pt idx="5">
                  <c:v>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0522018081104E-3"/>
          <c:y val="6.6929256510676438E-2"/>
          <c:w val="0.34308210798291733"/>
          <c:h val="0.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5.83333310817766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592592592592622E-3"/>
                  <c:y val="3.08823517491758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185185185185187E-2"/>
                  <c:y val="1.37254896663003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814814814814815E-2"/>
                  <c:y val="-2.74509793326007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Судебная система</c:v>
                </c:pt>
                <c:pt idx="3">
                  <c:v>Обеспечение проведения выборов и референдумов</c:v>
                </c:pt>
                <c:pt idx="4">
                  <c:v>Резервные фонды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39.1</c:v>
                </c:pt>
                <c:pt idx="1">
                  <c:v>1373.8</c:v>
                </c:pt>
                <c:pt idx="2" formatCode="General">
                  <c:v>0.3</c:v>
                </c:pt>
                <c:pt idx="3" formatCode="General">
                  <c:v>28.3</c:v>
                </c:pt>
                <c:pt idx="4" formatCode="General">
                  <c:v>0</c:v>
                </c:pt>
                <c:pt idx="5" formatCode="General">
                  <c:v>328.8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807509477981917"/>
          <c:y val="1.3101049868766404E-2"/>
          <c:w val="0.66001895596383786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0.12930654923484047"/>
          <c:w val="0.38692037733629009"/>
          <c:h val="0.69256159140074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Обеспечение пожарной безопасности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210.9</c:v>
                </c:pt>
                <c:pt idx="1">
                  <c:v>353.3</c:v>
                </c:pt>
                <c:pt idx="2">
                  <c:v>225.7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1.3100941100431774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34308210798291733"/>
          <c:h val="0.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4814814814814815E-2"/>
                  <c:y val="-5.0458964677400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074074074074039E-2"/>
                  <c:y val="-5.38228956558937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666666666666684E-2"/>
                  <c:y val="-4.37311027204136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Топливно-энергетический комплекс</c:v>
                </c:pt>
                <c:pt idx="1">
                  <c:v>Сельское хозяйство и рыболовство</c:v>
                </c:pt>
                <c:pt idx="2">
                  <c:v>Водное хозяйство</c:v>
                </c:pt>
                <c:pt idx="3">
                  <c:v>Транспорт</c:v>
                </c:pt>
                <c:pt idx="4">
                  <c:v>Дорожное хозяйство (дорожные фонды)</c:v>
                </c:pt>
                <c:pt idx="5">
                  <c:v>Связь и информатика</c:v>
                </c:pt>
                <c:pt idx="6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1.5</c:v>
                </c:pt>
                <c:pt idx="1">
                  <c:v>2.1</c:v>
                </c:pt>
                <c:pt idx="2" formatCode="#,##0.00">
                  <c:v>1582.3</c:v>
                </c:pt>
                <c:pt idx="3">
                  <c:v>659.9</c:v>
                </c:pt>
                <c:pt idx="4" formatCode="#,##0.00">
                  <c:v>5948.6</c:v>
                </c:pt>
                <c:pt idx="5">
                  <c:v>112.3</c:v>
                </c:pt>
                <c:pt idx="6">
                  <c:v>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087553473383675"/>
          <c:y val="1.3101049868766404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34308210798291733"/>
          <c:h val="0.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517.29999999999995</c:v>
                </c:pt>
                <c:pt idx="1">
                  <c:v>357.9</c:v>
                </c:pt>
                <c:pt idx="2" formatCode="#,##0.00">
                  <c:v>2128.6999999999998</c:v>
                </c:pt>
                <c:pt idx="3" formatCode="#,##0.00">
                  <c:v>1144.7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1.3101049868766404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34308210798291733"/>
          <c:h val="0.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Охрана объектов растительного и животного мира и среды их обитания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1.3101049868766404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34308210798291733"/>
          <c:h val="0.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1.6666666666666666E-2"/>
                  <c:y val="-5.0826877252691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18518518518519E-3"/>
                  <c:y val="-6.09922527032294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4493.3</c:v>
                </c:pt>
                <c:pt idx="1">
                  <c:v>6281.5</c:v>
                </c:pt>
                <c:pt idx="2">
                  <c:v>1259.5999999999999</c:v>
                </c:pt>
                <c:pt idx="3" formatCode="General">
                  <c:v>477.7</c:v>
                </c:pt>
                <c:pt idx="4" formatCode="General">
                  <c:v>474.3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087553473383675"/>
          <c:y val="1.3101049868766404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7793420747735E-2"/>
          <c:y val="2.5885448417896636E-2"/>
          <c:w val="0.4897975845578833"/>
          <c:h val="0.925000123049749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705</c:v>
                </c:pt>
                <c:pt idx="1">
                  <c:v>57.3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333022568379294"/>
          <c:y val="0.1961638010137893"/>
          <c:w val="0.48476376260519083"/>
          <c:h val="0.5493341602276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4685258935437E-3"/>
          <c:y val="0.11093724090430869"/>
          <c:w val="0.41551055300153322"/>
          <c:h val="0.783434627663397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9060117110162075E-3"/>
                  <c:y val="-7.54684733070245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778152243210661E-2"/>
                  <c:y val="-7.18747364828805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24809368812966E-2"/>
                  <c:y val="-7.906221013116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14.8</c:v>
                </c:pt>
                <c:pt idx="1">
                  <c:v>13.4</c:v>
                </c:pt>
                <c:pt idx="2">
                  <c:v>148.30000000000001</c:v>
                </c:pt>
                <c:pt idx="3">
                  <c:v>712.2</c:v>
                </c:pt>
                <c:pt idx="4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468755815586915"/>
          <c:y val="1.3101049868766404E-2"/>
          <c:w val="0.58768839500006609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42122858813458186"/>
          <c:h val="0.758041241095034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5.5555555555555558E-3"/>
                  <c:y val="-3.4300508646834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518518518518519E-3"/>
                  <c:y val="-2.40103560527838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447.1</c:v>
                </c:pt>
                <c:pt idx="1">
                  <c:v>566.1</c:v>
                </c:pt>
                <c:pt idx="2">
                  <c:v>46.8</c:v>
                </c:pt>
                <c:pt idx="3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855207344058227"/>
          <c:y val="0.16402314176994406"/>
          <c:w val="0.5095419148484015"/>
          <c:h val="0.6061631802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43261723322739709"/>
          <c:h val="0.925000123049749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Телевидение и радиовещание</c:v>
                </c:pt>
                <c:pt idx="1">
                  <c:v>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51.5</c:v>
                </c:pt>
                <c:pt idx="1">
                  <c:v>38.68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45808515159844"/>
          <c:y val="0.24527822954614334"/>
          <c:w val="0.50763590313738527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490266841644793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48002037428266E-2"/>
          <c:y val="0.10909917560499141"/>
          <c:w val="0.60965506541699344"/>
          <c:h val="0.8487930910293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5 248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активов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5057</c:v>
                </c:pt>
                <c:pt idx="1">
                  <c:v>2978</c:v>
                </c:pt>
                <c:pt idx="2">
                  <c:v>1411</c:v>
                </c:pt>
                <c:pt idx="3">
                  <c:v>1953</c:v>
                </c:pt>
                <c:pt idx="4">
                  <c:v>1037</c:v>
                </c:pt>
                <c:pt idx="5">
                  <c:v>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3866700444604E-2"/>
          <c:y val="7.4999999999999997E-2"/>
          <c:w val="0.43261723322739709"/>
          <c:h val="0.925000123049749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573.79999999999995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45808515159844"/>
          <c:y val="0.24527822954614334"/>
          <c:w val="0.50763590313738527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ПЛАН НА 2018 ГОД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468051910177895"/>
          <c:y val="7.039868626073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9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22513852435111"/>
          <c:y val="8.2898870312420173E-2"/>
          <c:w val="0.61810819480898205"/>
          <c:h val="0.519676813905126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272382618839314E-3"/>
          <c:y val="0.43839785824469257"/>
          <c:w val="0.99857276173811604"/>
          <c:h val="0.56121602297657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ПЛАН НА 2019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Лист3!$A$12:$A$34</c:f>
              <c:strCache>
                <c:ptCount val="23"/>
                <c:pt idx="0">
                  <c:v>Развитие образования </c:v>
                </c:pt>
                <c:pt idx="1">
                  <c:v>Развитие культуры и искусства </c:v>
                </c:pt>
                <c:pt idx="2">
                  <c:v>Развитие транспортного обслуживания населения</c:v>
                </c:pt>
                <c:pt idx="3">
                  <c:v>Развитие физической культуры и спорта </c:v>
                </c:pt>
                <c:pt idx="4">
                  <c:v>Развитие опеки и попечительства </c:v>
                </c:pt>
                <c:pt idx="5">
                  <c:v>Благоустройство</c:v>
                </c:pt>
                <c:pt idx="6">
                  <c:v>Развитие жилищно-коммунального хозяйства и улучшение экологической обстановки </c:v>
                </c:pt>
                <c:pt idx="7">
                  <c:v>Пожарная безопасность</c:v>
                </c:pt>
                <c:pt idx="8">
                  <c:v>Развитие городского округа</c:v>
                </c:pt>
                <c:pt idx="9">
                  <c:v>Развитие молодежной политики </c:v>
                </c:pt>
                <c:pt idx="10">
                  <c:v>Развитие системы безопасности, защиты населения и территории от чрезвычайных ситуаций природного, техногенного характера и иных происшествий</c:v>
                </c:pt>
                <c:pt idx="11">
                  <c:v>Развитие строительства, реконструкции, капитального ремонта, ремонта дорог и искусственных сооружений</c:v>
                </c:pt>
                <c:pt idx="12">
                  <c:v>Развитие градостроительной деятельности</c:v>
                </c:pt>
                <c:pt idx="13">
                  <c:v>Развитие земельных и имущественных отношений</c:v>
                </c:pt>
                <c:pt idx="14">
                  <c:v>Управление муниципальными финансами</c:v>
                </c:pt>
                <c:pt idx="15">
                  <c:v>Развитие территории Демского района</c:v>
                </c:pt>
                <c:pt idx="16">
                  <c:v>Развитие территории Калининского района</c:v>
                </c:pt>
                <c:pt idx="17">
                  <c:v>Развитие территории Кировского района</c:v>
                </c:pt>
                <c:pt idx="18">
                  <c:v>Развитие территории Ленинского района</c:v>
                </c:pt>
                <c:pt idx="19">
                  <c:v>Развитие территории Октябрьского района</c:v>
                </c:pt>
                <c:pt idx="20">
                  <c:v>Развитие территории Орджоникидзевского района</c:v>
                </c:pt>
                <c:pt idx="21">
                  <c:v>Развитие территории Советского района</c:v>
                </c:pt>
                <c:pt idx="22">
                  <c:v>Формирование современной городской среды</c:v>
                </c:pt>
              </c:strCache>
            </c:strRef>
          </c:cat>
          <c:val>
            <c:numRef>
              <c:f>Лист3!$J$12:$J$34</c:f>
              <c:numCache>
                <c:formatCode>0.0%</c:formatCode>
                <c:ptCount val="23"/>
                <c:pt idx="0">
                  <c:v>0.40581528123646987</c:v>
                </c:pt>
                <c:pt idx="1">
                  <c:v>4.1440170871175491E-2</c:v>
                </c:pt>
                <c:pt idx="2">
                  <c:v>2.3377639917543935E-2</c:v>
                </c:pt>
                <c:pt idx="3">
                  <c:v>3.2428651332699766E-2</c:v>
                </c:pt>
                <c:pt idx="4">
                  <c:v>1.9066308064646355E-2</c:v>
                </c:pt>
                <c:pt idx="5">
                  <c:v>2.2199225260424529E-2</c:v>
                </c:pt>
                <c:pt idx="6">
                  <c:v>3.5628321392752828E-2</c:v>
                </c:pt>
                <c:pt idx="7">
                  <c:v>1.3925602369570767E-2</c:v>
                </c:pt>
                <c:pt idx="8">
                  <c:v>4.5013327367287671E-2</c:v>
                </c:pt>
                <c:pt idx="9">
                  <c:v>7.7952852596568272E-3</c:v>
                </c:pt>
                <c:pt idx="10">
                  <c:v>7.7344216411832714E-3</c:v>
                </c:pt>
                <c:pt idx="11">
                  <c:v>0.13776434801741105</c:v>
                </c:pt>
                <c:pt idx="12">
                  <c:v>1.354218338520885E-2</c:v>
                </c:pt>
                <c:pt idx="13">
                  <c:v>1.0846572984653736E-2</c:v>
                </c:pt>
                <c:pt idx="14">
                  <c:v>4.720876791884325E-2</c:v>
                </c:pt>
                <c:pt idx="15">
                  <c:v>5.7842653497688313E-3</c:v>
                </c:pt>
                <c:pt idx="16">
                  <c:v>1.2747470460878037E-2</c:v>
                </c:pt>
                <c:pt idx="17">
                  <c:v>1.4015758725047921E-2</c:v>
                </c:pt>
                <c:pt idx="18">
                  <c:v>1.1132047914015201E-2</c:v>
                </c:pt>
                <c:pt idx="19">
                  <c:v>1.546896446026369E-2</c:v>
                </c:pt>
                <c:pt idx="20">
                  <c:v>1.1466700873302042E-2</c:v>
                </c:pt>
                <c:pt idx="21">
                  <c:v>1.0785640698705131E-2</c:v>
                </c:pt>
                <c:pt idx="22">
                  <c:v>1.3438515694199838E-2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1221719154919118"/>
          <c:w val="0.99410002830271638"/>
          <c:h val="0.58062321161197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</a:t>
            </a: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НА 2019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69685582346381"/>
          <c:y val="4.783469150174622E-2"/>
          <c:w val="0.79070849573946733"/>
          <c:h val="0.3497403133106615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Лист3!$A$12:$A$34</c:f>
              <c:strCache>
                <c:ptCount val="23"/>
                <c:pt idx="0">
                  <c:v>Развитие образования </c:v>
                </c:pt>
                <c:pt idx="1">
                  <c:v>Развитие культуры и искусства </c:v>
                </c:pt>
                <c:pt idx="2">
                  <c:v>Развитие транспортного обслуживания населения</c:v>
                </c:pt>
                <c:pt idx="3">
                  <c:v>Развитие физической культуры и спорта </c:v>
                </c:pt>
                <c:pt idx="4">
                  <c:v>Развитие опеки и попечительства </c:v>
                </c:pt>
                <c:pt idx="5">
                  <c:v>Благоустройство</c:v>
                </c:pt>
                <c:pt idx="6">
                  <c:v>Развитие жилищно-коммунального хозяйства и улучшение экологической обстановки </c:v>
                </c:pt>
                <c:pt idx="7">
                  <c:v>Пожарная безопасность</c:v>
                </c:pt>
                <c:pt idx="8">
                  <c:v>Развитие городского округа</c:v>
                </c:pt>
                <c:pt idx="9">
                  <c:v>Развитие молодежной политики </c:v>
                </c:pt>
                <c:pt idx="10">
                  <c:v>Развитие системы безопасности, защиты населения и территории от чрезвычайных ситуаций природного, техногенного характера и иных происшествий</c:v>
                </c:pt>
                <c:pt idx="11">
                  <c:v>Развитие строительства, реконструкции, капитального ремонта, ремонта дорог и искусственных сооружений</c:v>
                </c:pt>
                <c:pt idx="12">
                  <c:v>Развитие градостроительной деятельности</c:v>
                </c:pt>
                <c:pt idx="13">
                  <c:v>Развитие земельных и имущественных отношений</c:v>
                </c:pt>
                <c:pt idx="14">
                  <c:v>Управление муниципальными финансами</c:v>
                </c:pt>
                <c:pt idx="15">
                  <c:v>Развитие территории Демского района</c:v>
                </c:pt>
                <c:pt idx="16">
                  <c:v>Развитие территории Калининского района</c:v>
                </c:pt>
                <c:pt idx="17">
                  <c:v>Развитие территории Кировского района</c:v>
                </c:pt>
                <c:pt idx="18">
                  <c:v>Развитие территории Ленинского района</c:v>
                </c:pt>
                <c:pt idx="19">
                  <c:v>Развитие территории Октябрьского района</c:v>
                </c:pt>
                <c:pt idx="20">
                  <c:v>Развитие территории Орджоникидзевского района</c:v>
                </c:pt>
                <c:pt idx="21">
                  <c:v>Развитие территории Советского района</c:v>
                </c:pt>
                <c:pt idx="22">
                  <c:v>Формирование современной городской среды</c:v>
                </c:pt>
              </c:strCache>
            </c:strRef>
          </c:cat>
          <c:val>
            <c:numRef>
              <c:f>Лист3!$K$12:$K$34</c:f>
              <c:numCache>
                <c:formatCode>0.0%</c:formatCode>
                <c:ptCount val="23"/>
                <c:pt idx="0">
                  <c:v>0.37683823795825638</c:v>
                </c:pt>
                <c:pt idx="1">
                  <c:v>3.9969796130425686E-2</c:v>
                </c:pt>
                <c:pt idx="2">
                  <c:v>1.8931014358783898E-2</c:v>
                </c:pt>
                <c:pt idx="3">
                  <c:v>3.5804170788200307E-2</c:v>
                </c:pt>
                <c:pt idx="4">
                  <c:v>1.7483286979400183E-2</c:v>
                </c:pt>
                <c:pt idx="5">
                  <c:v>6.5133364975490757E-2</c:v>
                </c:pt>
                <c:pt idx="6">
                  <c:v>4.2168025157398911E-2</c:v>
                </c:pt>
                <c:pt idx="7">
                  <c:v>1.0419957973977987E-2</c:v>
                </c:pt>
                <c:pt idx="8">
                  <c:v>4.5077909601889787E-2</c:v>
                </c:pt>
                <c:pt idx="9">
                  <c:v>6.0781346227226805E-3</c:v>
                </c:pt>
                <c:pt idx="10">
                  <c:v>6.2841339434018817E-3</c:v>
                </c:pt>
                <c:pt idx="11">
                  <c:v>0.17537315754775989</c:v>
                </c:pt>
                <c:pt idx="12">
                  <c:v>2.2376397002683266E-2</c:v>
                </c:pt>
                <c:pt idx="13">
                  <c:v>8.59945986999139E-3</c:v>
                </c:pt>
                <c:pt idx="14">
                  <c:v>2.0115037313846746E-2</c:v>
                </c:pt>
                <c:pt idx="15">
                  <c:v>5.5351317787910841E-3</c:v>
                </c:pt>
                <c:pt idx="16">
                  <c:v>1.1054145633901174E-2</c:v>
                </c:pt>
                <c:pt idx="17">
                  <c:v>1.1890708761962413E-2</c:v>
                </c:pt>
                <c:pt idx="18">
                  <c:v>9.428986114394914E-3</c:v>
                </c:pt>
                <c:pt idx="19">
                  <c:v>1.2904782638725174E-2</c:v>
                </c:pt>
                <c:pt idx="20">
                  <c:v>1.0048120154752808E-2</c:v>
                </c:pt>
                <c:pt idx="21">
                  <c:v>9.0092199336984508E-3</c:v>
                </c:pt>
                <c:pt idx="22">
                  <c:v>1.077406849676448E-2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6023255387605069"/>
          <c:w val="1"/>
          <c:h val="0.63278258000054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z="1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2019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043511227763196"/>
          <c:y val="9.07911826034085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7537613747517"/>
          <c:y val="4.6520830053025271E-2"/>
          <c:w val="0.74302493438320205"/>
          <c:h val="0.3774894522271273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Лист3!$A$12:$A$34</c:f>
              <c:strCache>
                <c:ptCount val="23"/>
                <c:pt idx="0">
                  <c:v>Развитие образования </c:v>
                </c:pt>
                <c:pt idx="1">
                  <c:v>Развитие культуры и искусства </c:v>
                </c:pt>
                <c:pt idx="2">
                  <c:v>Развитие транспортного обслуживания населения</c:v>
                </c:pt>
                <c:pt idx="3">
                  <c:v>Развитие физической культуры и спорта </c:v>
                </c:pt>
                <c:pt idx="4">
                  <c:v>Развитие опеки и попечительства </c:v>
                </c:pt>
                <c:pt idx="5">
                  <c:v>Благоустройство</c:v>
                </c:pt>
                <c:pt idx="6">
                  <c:v>Развитие жилищно-коммунального хозяйства и улучшение экологической обстановки </c:v>
                </c:pt>
                <c:pt idx="7">
                  <c:v>Пожарная безопасность</c:v>
                </c:pt>
                <c:pt idx="8">
                  <c:v>Развитие городского округа</c:v>
                </c:pt>
                <c:pt idx="9">
                  <c:v>Развитие молодежной политики </c:v>
                </c:pt>
                <c:pt idx="10">
                  <c:v>Развитие системы безопасности, защиты населения и территории от чрезвычайных ситуаций природного, техногенного характера и иных происшествий</c:v>
                </c:pt>
                <c:pt idx="11">
                  <c:v>Развитие строительства, реконструкции, капитального ремонта, ремонта дорог и искусственных сооружений</c:v>
                </c:pt>
                <c:pt idx="12">
                  <c:v>Развитие градостроительной деятельности</c:v>
                </c:pt>
                <c:pt idx="13">
                  <c:v>Развитие земельных и имущественных отношений</c:v>
                </c:pt>
                <c:pt idx="14">
                  <c:v>Управление муниципальными финансами</c:v>
                </c:pt>
                <c:pt idx="15">
                  <c:v>Развитие территории Демского района</c:v>
                </c:pt>
                <c:pt idx="16">
                  <c:v>Развитие территории Калининского района</c:v>
                </c:pt>
                <c:pt idx="17">
                  <c:v>Развитие территории Кировского района</c:v>
                </c:pt>
                <c:pt idx="18">
                  <c:v>Развитие территории Ленинского района</c:v>
                </c:pt>
                <c:pt idx="19">
                  <c:v>Развитие территории Октябрьского района</c:v>
                </c:pt>
                <c:pt idx="20">
                  <c:v>Развитие территории Орджоникидзевского района</c:v>
                </c:pt>
                <c:pt idx="21">
                  <c:v>Развитие территории Советского района</c:v>
                </c:pt>
                <c:pt idx="22">
                  <c:v>Формирование современной городской среды</c:v>
                </c:pt>
              </c:strCache>
            </c:strRef>
          </c:cat>
          <c:val>
            <c:numRef>
              <c:f>Лист3!$L$12:$L$34</c:f>
              <c:numCache>
                <c:formatCode>0.0%</c:formatCode>
                <c:ptCount val="23"/>
                <c:pt idx="0">
                  <c:v>0.38106303374384565</c:v>
                </c:pt>
                <c:pt idx="1">
                  <c:v>3.862990053009227E-2</c:v>
                </c:pt>
                <c:pt idx="2">
                  <c:v>1.9490443737032046E-2</c:v>
                </c:pt>
                <c:pt idx="3">
                  <c:v>3.3023357004066119E-2</c:v>
                </c:pt>
                <c:pt idx="4">
                  <c:v>1.4504870051715074E-2</c:v>
                </c:pt>
                <c:pt idx="5">
                  <c:v>6.1204482656128871E-2</c:v>
                </c:pt>
                <c:pt idx="6">
                  <c:v>3.5902440640180291E-2</c:v>
                </c:pt>
                <c:pt idx="7">
                  <c:v>1.0727877586750856E-2</c:v>
                </c:pt>
                <c:pt idx="8">
                  <c:v>4.6057387937394258E-2</c:v>
                </c:pt>
                <c:pt idx="9">
                  <c:v>6.2292464039929987E-3</c:v>
                </c:pt>
                <c:pt idx="10">
                  <c:v>6.4654922774663743E-3</c:v>
                </c:pt>
                <c:pt idx="11">
                  <c:v>0.17646035149343159</c:v>
                </c:pt>
                <c:pt idx="12">
                  <c:v>1.5439835542370477E-2</c:v>
                </c:pt>
                <c:pt idx="13">
                  <c:v>7.7925559861943125E-3</c:v>
                </c:pt>
                <c:pt idx="14">
                  <c:v>2.0620715687380275E-2</c:v>
                </c:pt>
                <c:pt idx="15">
                  <c:v>5.6276077942500379E-3</c:v>
                </c:pt>
                <c:pt idx="16">
                  <c:v>1.1326612874029448E-2</c:v>
                </c:pt>
                <c:pt idx="17">
                  <c:v>1.1144304492896946E-2</c:v>
                </c:pt>
                <c:pt idx="18">
                  <c:v>9.6390755389453141E-3</c:v>
                </c:pt>
                <c:pt idx="19">
                  <c:v>1.3169858480393032E-2</c:v>
                </c:pt>
                <c:pt idx="20">
                  <c:v>1.0326242772945386E-2</c:v>
                </c:pt>
                <c:pt idx="21">
                  <c:v>8.9634191716153784E-3</c:v>
                </c:pt>
                <c:pt idx="22">
                  <c:v>1.0961536250572739E-2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5958008720600326"/>
          <c:w val="1"/>
          <c:h val="0.633610574098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12714599449718E-2"/>
          <c:y val="0.15787210347280037"/>
          <c:w val="0.35282887416591419"/>
          <c:h val="0.63269057949840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6.0522432961835973E-2"/>
                  <c:y val="-4.90128514011941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80375113027986E-2"/>
                  <c:y val="-0.108528456674072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093461886239784E-3"/>
                  <c:y val="-9.45247848451602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2">
                  <c:v>Подпрограмма «Социальная поддержка учащихся из многодетных малоимущих семей»</c:v>
                </c:pt>
                <c:pt idx="3">
                  <c:v>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11556.9</c:v>
                </c:pt>
                <c:pt idx="1">
                  <c:v>286.7</c:v>
                </c:pt>
                <c:pt idx="2">
                  <c:v>153.5</c:v>
                </c:pt>
                <c:pt idx="3">
                  <c:v>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192999074869187"/>
          <c:y val="0"/>
          <c:w val="0.63121377224318553"/>
          <c:h val="0.98041388017488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0132493457638E-2"/>
          <c:y val="0.14582532981420759"/>
          <c:w val="0.34806304287883388"/>
          <c:h val="0.619606320305507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c:v>
                </c:pt>
                <c:pt idx="1">
                  <c:v>Подпрограмма «Организация предоставления дополнительного образования в городском округе город Уфа Республики Башкортостан»</c:v>
                </c:pt>
                <c:pt idx="2">
                  <c:v>Подпрограмма «Сохранение и развитие муниципальных парков культуры и отдыха в городском округе город Уфа Республики Башкортостан»</c:v>
                </c:pt>
                <c:pt idx="3">
                  <c:v>Подпрограмма  «Обеспечение реализации муниципальной программы «Развитие культуры и искусства в  городском округе 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539.4</c:v>
                </c:pt>
                <c:pt idx="1">
                  <c:v>499</c:v>
                </c:pt>
                <c:pt idx="2">
                  <c:v>167.6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135292816461486"/>
          <c:y val="1.4411525898176559E-3"/>
          <c:w val="0.61704500102726756"/>
          <c:h val="0.9524065867069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35208416797588E-2"/>
          <c:y val="0.1749199584815482"/>
          <c:w val="0.37428750131554545"/>
          <c:h val="0.56112341206185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Подпрограмма «Развитие массовой физической культуры и спорта в городском округе город Уфа Республики Башкортостан»</c:v>
                </c:pt>
                <c:pt idx="1">
                  <c:v>Подпрограмма «Развитие детско-юношеского спорта и организация спортивной подготовки в городском округе город Уфа Республики Башкортостан»</c:v>
                </c:pt>
                <c:pt idx="2">
                  <c:v>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466.6</c:v>
                </c:pt>
                <c:pt idx="1">
                  <c:v>585.79999999999995</c:v>
                </c:pt>
                <c:pt idx="2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896671973736818"/>
          <c:y val="0.13677477117671455"/>
          <c:w val="0.60778573367731359"/>
          <c:h val="0.71551872828894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3091280256632E-2"/>
          <c:y val="0.20193630695057443"/>
          <c:w val="0.33880373286672499"/>
          <c:h val="0.584670588768161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3.333333333333334E-2"/>
                  <c:y val="-5.11315883504526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Подпрограмма «Мероприятия по жизнеустройству детей-сирот, обеспечение деятельности подведомственных учреждений»</c:v>
                </c:pt>
                <c:pt idx="1">
                  <c:v>Подпрограмма «Благополучное детство и укрепление семейных ценностей»</c:v>
                </c:pt>
                <c:pt idx="2">
                  <c:v>Подпрограмма «Организация и обеспечение отдыха и оздоровления детей»</c:v>
                </c:pt>
                <c:pt idx="3">
                  <c:v>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230.2</c:v>
                </c:pt>
                <c:pt idx="1">
                  <c:v>170.9</c:v>
                </c:pt>
                <c:pt idx="2">
                  <c:v>8.5</c:v>
                </c:pt>
                <c:pt idx="3">
                  <c:v>68.099999999999994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950101967309585"/>
          <c:y val="4.7593413293064511E-2"/>
          <c:w val="0.60778573367731359"/>
          <c:h val="0.9524065867069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3097346616699E-2"/>
          <c:y val="0.14990384998224132"/>
          <c:w val="0.33510007802567482"/>
          <c:h val="0.605961591146340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4074084875194986E-3"/>
                  <c:y val="-8.37176213859366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851859412636252E-2"/>
                  <c:y val="-8.3717621385936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Подпрограмма «Благоустройство территорий городского округа город Уфа Республики Башкортостан»</c:v>
                </c:pt>
                <c:pt idx="1">
                  <c:v>Подпрограмма «Благоустройство территорий городских лесов городского округа город Уфа Республики Башкортостан»</c:v>
                </c:pt>
                <c:pt idx="2">
                  <c:v>Подпрограмма «Модернизация систем наружного освещения городского округа город Уфа Республики Башкортостан»</c:v>
                </c:pt>
                <c:pt idx="3">
                  <c:v>Подпрограмма «Благоустройство муниципальных кладбищ в городском округе город Уфа Республики Башкортостан»</c:v>
                </c:pt>
                <c:pt idx="4">
                  <c:v>Подпрограмма «Развитие велоинфраструктуры в городском округе город Уфа Республики Башкортостан»</c:v>
                </c:pt>
                <c:pt idx="5">
                  <c:v>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2.8</c:v>
                </c:pt>
                <c:pt idx="2">
                  <c:v>183.5</c:v>
                </c:pt>
                <c:pt idx="3">
                  <c:v>8.6</c:v>
                </c:pt>
                <c:pt idx="5">
                  <c:v>47.2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203725537906906"/>
          <c:y val="4.0598432015094997E-3"/>
          <c:w val="0.6356256323872459"/>
          <c:h val="0.9959396294433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195622336199E-3"/>
          <c:y val="3.125E-2"/>
          <c:w val="0.95416666666666672"/>
          <c:h val="0.88095816929133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2.0453945525828261E-3"/>
                  <c:y val="-0.3651685499532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96933890390243E-17"/>
                  <c:y val="-0.3651685499532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651685499532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план на 2019 год</c:v>
                </c:pt>
                <c:pt idx="1">
                  <c:v>Уточненный план на 2019 год</c:v>
                </c:pt>
                <c:pt idx="2">
                  <c:v>Исполнение на 2019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12829</c:v>
                </c:pt>
                <c:pt idx="1">
                  <c:v>12829</c:v>
                </c:pt>
                <c:pt idx="2">
                  <c:v>13410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40"/>
        <c:axId val="488079008"/>
        <c:axId val="488079400"/>
      </c:barChart>
      <c:catAx>
        <c:axId val="4880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8079400"/>
        <c:crosses val="autoZero"/>
        <c:auto val="1"/>
        <c:lblAlgn val="ctr"/>
        <c:lblOffset val="100"/>
        <c:noMultiLvlLbl val="0"/>
      </c:catAx>
      <c:valAx>
        <c:axId val="488079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80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62357956016034E-2"/>
          <c:y val="0.15619755496247878"/>
          <c:w val="0.32247336285700828"/>
          <c:h val="0.70306257560271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Подпрограмма «Организация транспортного обслуживания населения городского округа город Уфа Республики Башкортостан»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641.79999999999995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135878717932264"/>
          <c:y val="4.7592873117780488E-2"/>
          <c:w val="0.62630426163666686"/>
          <c:h val="0.9524065867069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54943132108494E-2"/>
          <c:y val="2.3062639297894264E-2"/>
          <c:w val="0.32691236512102656"/>
          <c:h val="0.79554466740781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-6.46929227933728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Муниципальная подпрограмма «Башкирские дворики»</c:v>
                </c:pt>
                <c:pt idx="1">
                  <c:v>Муниципальная подпрограмма «Поддержка жилищно-коммунального хозяйства»</c:v>
                </c:pt>
                <c:pt idx="2">
                  <c:v>Муниципальная подпрограмма «Улучшение экологической обстановки в городе Уфа»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549.9</c:v>
                </c:pt>
                <c:pt idx="1">
                  <c:v>617.4</c:v>
                </c:pt>
                <c:pt idx="2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617351997666965"/>
          <c:y val="2.0734614302600329E-3"/>
          <c:w val="0.60778573367731359"/>
          <c:h val="0.96530523644522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6424613589973E-2"/>
          <c:y val="1.1588995573841531E-3"/>
          <c:w val="0.35472440944881889"/>
          <c:h val="0.94352575409919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Подпрограмма «Обеспечение пожарной безопасности городского округа город Уфа Республики Башкортостан»</c:v>
                </c:pt>
                <c:pt idx="1">
                  <c:v>Подпрограмма «Обеспечение реализации муниципальной программы «Пожарная безопасность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</c:v>
                </c:pt>
                <c:pt idx="1">
                  <c:v>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87723976238176"/>
          <c:y val="9.6849949656906784E-2"/>
          <c:w val="0.60778573367731359"/>
          <c:h val="0.80463544308903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37892063009029E-2"/>
          <c:y val="0.33000182785412302"/>
          <c:w val="0.40785896931965632"/>
          <c:h val="0.229074844691745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layout>
                <c:manualLayout>
                  <c:x val="-4.2554598744806889E-2"/>
                  <c:y val="-1.35135135135135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651799508837491E-2"/>
                  <c:y val="-2.47747747747747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101199672558348E-2"/>
                  <c:y val="-2.9279279279279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505998362791577E-3"/>
                  <c:y val="-2.81531531531531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7752999181395753E-2"/>
                  <c:y val="-2.47747747747748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Подпрограмма «Развитие системы общественной безопасности на территории городского округа город Уфа Республики Башкортостан»</c:v>
                </c:pt>
                <c:pt idx="1">
                  <c:v>Подпрограмма «Развитие сферы внутреннего и въездного туризма в городе Уфа»</c:v>
                </c:pt>
                <c:pt idx="2">
                  <c:v>Подпрограмма «Обеспечение жильем молодых семей, нуждающихся в улучшении жилищных условий в городском округе город Уфа Республики Башкортостан»</c:v>
                </c:pt>
                <c:pt idx="3">
                  <c:v>Подпрограмма «Развитие малого и среднего предпринимательства в городском округе город Уфа Республики Башкортостан»</c:v>
                </c:pt>
                <c:pt idx="4">
                  <c:v>Подпрограмма «Формирование положительного имиджа города Уфы Республики Башкортостан»</c:v>
                </c:pt>
                <c:pt idx="5">
                  <c:v>Подпрограмма «Обеспечение реализации муниципальной программы «Развитие городского округа город Уфа Республики Башкортостан»</c:v>
                </c:pt>
                <c:pt idx="6">
                  <c:v>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7">
                  <c:v>Подпрограмма «Технический надзор за проведением благоустройства в городском округе город Уфа Республики Башкортостан»</c:v>
                </c:pt>
                <c:pt idx="8">
                  <c:v>Подпрограмма «Профилактика пьянства и алкоголизма в городском округе город Уфа Республики Башкортостан»</c:v>
                </c:pt>
                <c:pt idx="9">
                  <c:v>Подпрограмма «Формирование облика современного города»</c:v>
                </c:pt>
                <c:pt idx="10">
                  <c:v>Подпрограмма «Содействие развитию и поддержка социально ориентированных некоммерческих организаций»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225.1</c:v>
                </c:pt>
                <c:pt idx="1">
                  <c:v>0.7</c:v>
                </c:pt>
                <c:pt idx="2">
                  <c:v>205.2</c:v>
                </c:pt>
                <c:pt idx="3">
                  <c:v>4.3</c:v>
                </c:pt>
                <c:pt idx="4">
                  <c:v>107.7</c:v>
                </c:pt>
                <c:pt idx="5">
                  <c:v>839.4</c:v>
                </c:pt>
                <c:pt idx="6">
                  <c:v>30.4</c:v>
                </c:pt>
                <c:pt idx="7">
                  <c:v>50</c:v>
                </c:pt>
                <c:pt idx="8">
                  <c:v>13.3</c:v>
                </c:pt>
                <c:pt idx="9">
                  <c:v>37.1</c:v>
                </c:pt>
                <c:pt idx="1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282859150396927"/>
          <c:y val="1.493535858693339E-2"/>
          <c:w val="0.59483432916339063"/>
          <c:h val="0.9524065867069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89588801399839E-2"/>
          <c:y val="7.8724166695692571E-2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Подпрограмма «Создание социально-экономических, организационных условий и гарантий для социального становления, и развития молодых граждан»</c:v>
                </c:pt>
                <c:pt idx="1">
                  <c:v>Подпрограмма «Обеспечение реализации муниципальной программы «Развитие молодёжной политики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190.5</c:v>
                </c:pt>
                <c:pt idx="1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915543890347039"/>
          <c:y val="0.13224715432947495"/>
          <c:w val="0.45973344998541849"/>
          <c:h val="0.73550569134105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27747346269302E-2"/>
          <c:y val="0.12923960877564855"/>
          <c:w val="0.40702179038714487"/>
          <c:h val="0.73758611101435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c:v>
                </c:pt>
                <c:pt idx="1">
                  <c:v>Подпрограмма «Обеспечение реализации муниципальной программы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204.1</c:v>
                </c:pt>
                <c:pt idx="1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431033949184537"/>
          <c:y val="0.21849791559816412"/>
          <c:w val="0.57327762819917683"/>
          <c:h val="0.53814652621612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2.585134863870963E-2"/>
                  <c:y val="-5.89372101178251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85134863870963E-2"/>
                  <c:y val="-6.63043613825532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Подпрограмма «Развитие дорожной инфраструктуры городского округа город Уфа Республики Башкортостан»</c:v>
                </c:pt>
                <c:pt idx="1">
                  <c:v>Подпрограмма «Комплексное развитие системы ливневой канализации городского округа город Уфа Республики Башкортостан»</c:v>
                </c:pt>
                <c:pt idx="2">
                  <c:v>Подпрограмма «Развитие водохозяйственного комплекса городского округа город Уфа Республики Башкортостан»</c:v>
                </c:pt>
                <c:pt idx="3">
                  <c:v>Подпрограмма «Благоустройство и содержание автопарковочных мест»</c:v>
                </c:pt>
                <c:pt idx="4">
                  <c:v>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4169.1000000000004</c:v>
                </c:pt>
                <c:pt idx="1">
                  <c:v>0.1</c:v>
                </c:pt>
                <c:pt idx="2">
                  <c:v>1600.4</c:v>
                </c:pt>
                <c:pt idx="3">
                  <c:v>5.6</c:v>
                </c:pt>
                <c:pt idx="4">
                  <c:v>35.4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776157070978002"/>
          <c:y val="3.3981710321871945E-3"/>
          <c:w val="0.6498263371848868"/>
          <c:h val="0.98923467770308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9567780093897613E-3"/>
                  <c:y val="-5.52536344854610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Муниципальная подпрограмма «Проведение государственного кадастрового учета земельных участков, автомобильных дорог местного значения общего пользования»</c:v>
                </c:pt>
                <c:pt idx="1">
                  <c:v>Муниципальная подпрограмма «Повышение эффективности использования земельных ресурсов и муниципального имущества»</c:v>
                </c:pt>
                <c:pt idx="2">
                  <c:v>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5.9</c:v>
                </c:pt>
                <c:pt idx="1">
                  <c:v>31.7</c:v>
                </c:pt>
                <c:pt idx="2">
                  <c:v>219.1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367009294898594"/>
          <c:y val="7.0817466645512637E-3"/>
          <c:w val="0.63391781494568078"/>
          <c:h val="0.96820088075163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Подпрограмма «Управление муниципальным   долгом городского округа город Уфа Республики Башкортостан»</c:v>
                </c:pt>
                <c:pt idx="1">
                  <c:v>Подпрограмма «Обеспечение реализации муниципальной программы «Управление муниципальными финансами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573.79999999999995</c:v>
                </c:pt>
                <c:pt idx="1">
                  <c:v>105.2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4443237735014749"/>
          <c:h val="0.55825632871648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0212890055481E-4"/>
          <c:y val="0.20014599737532809"/>
          <c:w val="0.99891119860017497"/>
          <c:h val="0.69690944881889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074304"/>
        <c:axId val="488074696"/>
      </c:lineChart>
      <c:catAx>
        <c:axId val="488074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8074696"/>
        <c:crosses val="max"/>
        <c:auto val="1"/>
        <c:lblAlgn val="ctr"/>
        <c:lblOffset val="100"/>
        <c:noMultiLvlLbl val="0"/>
      </c:catAx>
      <c:valAx>
        <c:axId val="488074696"/>
        <c:scaling>
          <c:orientation val="maxMin"/>
          <c:max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4880743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04718728950408"/>
          <c:y val="6.824679651449779E-2"/>
          <c:w val="0.60056722661009043"/>
          <c:h val="0.68610503333979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243480147590321E-2"/>
                  <c:y val="4.049449692593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34534038535847E-2"/>
                  <c:y val="4.22971354973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40499086397802E-2"/>
                  <c:y val="2.72805891139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87790155525678E-3"/>
                  <c:y val="1.93216562794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 </c:v>
                </c:pt>
                <c:pt idx="3">
                  <c:v>Прочие налоги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5011</c:v>
                </c:pt>
                <c:pt idx="1">
                  <c:v>1259</c:v>
                </c:pt>
                <c:pt idx="2">
                  <c:v>1565</c:v>
                </c:pt>
                <c:pt idx="3" formatCode="General">
                  <c:v>342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4086428345923044E-2"/>
                  <c:y val="-1.841990738493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058717982785298E-3"/>
                  <c:y val="5.4564615098429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5151515151515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33333333333263E-2"/>
                  <c:y val="-5.005443912917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 </c:v>
                </c:pt>
                <c:pt idx="3">
                  <c:v>Прочие налоги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5248</c:v>
                </c:pt>
                <c:pt idx="1">
                  <c:v>2978</c:v>
                </c:pt>
                <c:pt idx="2">
                  <c:v>1411</c:v>
                </c:pt>
                <c:pt idx="3" formatCode="General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554056"/>
        <c:axId val="479554448"/>
      </c:barChart>
      <c:catAx>
        <c:axId val="479554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9554448"/>
        <c:crosses val="autoZero"/>
        <c:auto val="1"/>
        <c:lblAlgn val="ctr"/>
        <c:lblOffset val="100"/>
        <c:noMultiLvlLbl val="0"/>
      </c:catAx>
      <c:valAx>
        <c:axId val="479554448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47955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58493025784424"/>
          <c:y val="0.7857626780782222"/>
          <c:w val="0.28817025245074906"/>
          <c:h val="0.1051166839011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5341081566079E-2"/>
          <c:y val="0.21834761498583311"/>
          <c:w val="0.90286351706036749"/>
          <c:h val="0.676572834821392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 этап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30150972530698"/>
                  <c:y val="-3.5111186781226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869492720066948E-2"/>
                  <c:y val="-0.138470343084035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486659176186185"/>
                  <c:y val="1.863557449623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33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 этап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2826260136013351E-2"/>
                  <c:y val="-3.273891275857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 этап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7737A6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7.9871415893168887E-2"/>
                  <c:y val="-8.8857948058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44</c:v>
                </c:pt>
                <c:pt idx="1">
                  <c:v>14</c:v>
                </c:pt>
                <c:pt idx="2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 этап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293789495360453E-2"/>
                  <c:y val="-6.4051750546013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858359957393679E-4"/>
                  <c:y val="4.39338374078548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8</c:v>
                </c:pt>
                <c:pt idx="1">
                  <c:v>29</c:v>
                </c:pt>
                <c:pt idx="2">
                  <c:v>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8075480"/>
        <c:axId val="488075872"/>
      </c:lineChart>
      <c:catAx>
        <c:axId val="4880754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B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075872"/>
        <c:crosses val="autoZero"/>
        <c:auto val="1"/>
        <c:lblAlgn val="ctr"/>
        <c:lblOffset val="100"/>
        <c:noMultiLvlLbl val="0"/>
      </c:catAx>
      <c:valAx>
        <c:axId val="4880758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0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Лист1!$A$37</c:f>
              <c:strCache>
                <c:ptCount val="1"/>
                <c:pt idx="0">
                  <c:v>степень качества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Лист1!$B$36:$D$36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Лист1!$B$37:$D$37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8076656"/>
        <c:axId val="488077048"/>
      </c:lineChart>
      <c:catAx>
        <c:axId val="4880766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077048"/>
        <c:crosses val="autoZero"/>
        <c:auto val="1"/>
        <c:lblAlgn val="ctr"/>
        <c:lblOffset val="100"/>
        <c:noMultiLvlLbl val="0"/>
      </c:catAx>
      <c:valAx>
        <c:axId val="488077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07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5982295304406E-2"/>
          <c:y val="0.13418735077561719"/>
          <c:w val="0.3744105410026829"/>
          <c:h val="0.739518672023801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57,2 % - Доходы от использования имущества, находящегося в государственной и муниципальной собственности</c:v>
                </c:pt>
                <c:pt idx="1">
                  <c:v>0,7 % - Платежи при пользовании природными ресурсами</c:v>
                </c:pt>
                <c:pt idx="2">
                  <c:v>2,0 % - Доходы от оказания платных услуг (работ) и компенсации затрат государства</c:v>
                </c:pt>
                <c:pt idx="3">
                  <c:v>30,4 % - Доходы от продажи материальных и нематериальных активов</c:v>
                </c:pt>
                <c:pt idx="4">
                  <c:v>9,2 % - Штрафы, санкции, возмещение ущерба</c:v>
                </c:pt>
                <c:pt idx="5">
                  <c:v>0,5 %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1953</c:v>
                </c:pt>
                <c:pt idx="1">
                  <c:v>24</c:v>
                </c:pt>
                <c:pt idx="2">
                  <c:v>69</c:v>
                </c:pt>
                <c:pt idx="3">
                  <c:v>1037</c:v>
                </c:pt>
                <c:pt idx="4">
                  <c:v>315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606999125109364"/>
          <c:y val="3.6391969279560059E-2"/>
          <c:w val="0.6119410906969962"/>
          <c:h val="0.96360803072043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01224846894139"/>
          <c:y val="0.22680329953625736"/>
          <c:w val="0.60798775153105866"/>
          <c:h val="0.76803546470567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5.2910469524642756E-3"/>
                  <c:y val="2.1453464719522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745406824146981E-3"/>
                  <c:y val="5.4867828887994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2096</c:v>
                </c:pt>
                <c:pt idx="1">
                  <c:v>31</c:v>
                </c:pt>
                <c:pt idx="2" formatCode="General">
                  <c:v>1429</c:v>
                </c:pt>
                <c:pt idx="3" formatCode="General">
                  <c:v>211</c:v>
                </c:pt>
                <c:pt idx="4" formatCode="General">
                  <c:v>214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1953</c:v>
                </c:pt>
                <c:pt idx="1">
                  <c:v>24</c:v>
                </c:pt>
                <c:pt idx="2">
                  <c:v>1037</c:v>
                </c:pt>
                <c:pt idx="3">
                  <c:v>315</c:v>
                </c:pt>
                <c:pt idx="4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479555624"/>
        <c:axId val="479556016"/>
      </c:barChart>
      <c:catAx>
        <c:axId val="479555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9556016"/>
        <c:crosses val="autoZero"/>
        <c:auto val="1"/>
        <c:lblAlgn val="ctr"/>
        <c:lblOffset val="100"/>
        <c:noMultiLvlLbl val="0"/>
      </c:catAx>
      <c:valAx>
        <c:axId val="479556016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47955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2417614464865"/>
          <c:y val="2.3582011611357426E-2"/>
          <c:w val="0.47177873297238809"/>
          <c:h val="0.285735949131196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Лист1!$A$2:$A$11</c:f>
              <c:strCache>
                <c:ptCount val="10"/>
                <c:pt idx="0">
                  <c:v>5,55 % - Субсидии бюджетам на реализацию мероприятий по обеспечению жильем молодых семей</c:v>
                </c:pt>
                <c:pt idx="1">
                  <c:v>7,42 % - Субсидии на реализацию федеральных целевых программ</c:v>
                </c:pt>
                <c:pt idx="2">
                  <c:v>30,08 % - Субсидии бюджетам на софинансирование капитальных вложений в объекты муниципальной собственности</c:v>
                </c:pt>
                <c:pt idx="3">
                  <c:v>19,78 % - 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подъездов к дворовым территориям мно</c:v>
                </c:pt>
                <c:pt idx="4">
                  <c:v>3,28 % - Субсидии на обеспечение мероприятий по переселению граждан из аварийного жилья с учетом развития малоэтажного строительства</c:v>
                </c:pt>
                <c:pt idx="5">
                  <c:v>0,02 % - Субсидии бюджетам на реализацию мероприятий программы РФ «Доступная среда» на 2011-2020 годы</c:v>
                </c:pt>
                <c:pt idx="6">
                  <c:v>0,01 % - Субсидия бюджетам городских округов на поддержку отрасли культуры</c:v>
                </c:pt>
                <c:pt idx="7">
                  <c:v>4,74 % - Субсидии бюджетам на реализацию мероприятий программы РФ и муниципальных программ формирования современной городской среды</c:v>
                </c:pt>
                <c:pt idx="8">
                  <c:v>0,38 % - Субсидии бюджетам городских округов на финансовое обеспечение отдельных полномочий</c:v>
                </c:pt>
                <c:pt idx="9">
                  <c:v>28,74 % - Прочие субсидии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401.9</c:v>
                </c:pt>
                <c:pt idx="1">
                  <c:v>536.4</c:v>
                </c:pt>
                <c:pt idx="2" formatCode="#,##0.00">
                  <c:v>2176.3000000000002</c:v>
                </c:pt>
                <c:pt idx="3">
                  <c:v>0</c:v>
                </c:pt>
                <c:pt idx="4">
                  <c:v>236.8</c:v>
                </c:pt>
                <c:pt idx="5">
                  <c:v>1.6</c:v>
                </c:pt>
                <c:pt idx="6">
                  <c:v>0.8</c:v>
                </c:pt>
                <c:pt idx="7">
                  <c:v>342.8</c:v>
                </c:pt>
                <c:pt idx="8">
                  <c:v>27</c:v>
                </c:pt>
                <c:pt idx="9" formatCode="#,##0.00">
                  <c:v>2078.6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29950422863803E-2"/>
          <c:y val="0.33500916416657278"/>
          <c:w val="0.93757771945173518"/>
          <c:h val="0.66499083583342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4324277724117"/>
          <c:y val="6.9452579037878645E-2"/>
          <c:w val="0.52515261290774717"/>
          <c:h val="0.371890873597018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96,87 % - 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2,57 % - Субвенции бюджетам городских округов на компенсацию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</c:v>
                </c:pt>
                <c:pt idx="2">
                  <c:v>0,44 % - 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0,01 % - 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c:v>
                </c:pt>
                <c:pt idx="4">
                  <c:v>0,11 % - Субвенции бюджетам на выплату единовременного пособия при всех формах устройства детей, лишенных родительского попечения, в семью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7757.9</c:v>
                </c:pt>
                <c:pt idx="1">
                  <c:v>206.4</c:v>
                </c:pt>
                <c:pt idx="2">
                  <c:v>35.5</c:v>
                </c:pt>
                <c:pt idx="3">
                  <c:v>0.3</c:v>
                </c:pt>
                <c:pt idx="4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8076171273644E-2"/>
          <c:y val="0.49690962743279432"/>
          <c:w val="0.91183287383784584"/>
          <c:h val="0.4727623701858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88266429524354"/>
          <c:y val="3.989466673574233E-2"/>
          <c:w val="0.47050282001399124"/>
          <c:h val="0.747698204869513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explosion val="1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5539178642672812E-3"/>
                  <c:y val="-3.9072701956853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950284489776819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0.97099999999999997</c:v>
                </c:pt>
                <c:pt idx="1">
                  <c:v>2.9000000000000001E-2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D6E1D-B81E-4D8B-927C-A222B196918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6DB5D93-ACD1-4948-9737-44BA2BCB452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20 257,2 млн.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DD91B-A15D-486E-85F8-70324C7818F6}" type="parTrans" cxnId="{E5456A88-46A0-478C-9FCF-0AB2DFCF0309}">
      <dgm:prSet/>
      <dgm:spPr/>
      <dgm:t>
        <a:bodyPr/>
        <a:lstStyle/>
        <a:p>
          <a:endParaRPr lang="ru-RU"/>
        </a:p>
      </dgm:t>
    </dgm:pt>
    <dgm:pt modelId="{8E61A1CF-54F1-4A0B-A457-FC49A114D56F}" type="sibTrans" cxnId="{E5456A88-46A0-478C-9FCF-0AB2DFCF0309}">
      <dgm:prSet/>
      <dgm:spPr/>
      <dgm:t>
        <a:bodyPr/>
        <a:lstStyle/>
        <a:p>
          <a:endParaRPr lang="ru-RU"/>
        </a:p>
      </dgm:t>
    </dgm:pt>
    <dgm:pt modelId="{5B8A1F79-1F0F-48B3-8E27-0070360ABF81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19 634,3 млн. рублей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42A47-4479-4268-8538-422B474A1093}" type="parTrans" cxnId="{95098718-5976-4656-AE18-6040882CB3AC}">
      <dgm:prSet/>
      <dgm:spPr/>
      <dgm:t>
        <a:bodyPr/>
        <a:lstStyle/>
        <a:p>
          <a:endParaRPr lang="ru-RU"/>
        </a:p>
      </dgm:t>
    </dgm:pt>
    <dgm:pt modelId="{9A561530-E272-496E-A0DD-460762D5D504}" type="sibTrans" cxnId="{95098718-5976-4656-AE18-6040882CB3AC}">
      <dgm:prSet/>
      <dgm:spPr/>
      <dgm:t>
        <a:bodyPr/>
        <a:lstStyle/>
        <a:p>
          <a:endParaRPr lang="ru-RU"/>
        </a:p>
      </dgm:t>
    </dgm:pt>
    <dgm:pt modelId="{7B451800-90C5-499F-8E98-686359A1E820}" type="pres">
      <dgm:prSet presAssocID="{13AD6E1D-B81E-4D8B-927C-A222B1969187}" presName="Name0" presStyleCnt="0">
        <dgm:presLayoutVars>
          <dgm:dir/>
          <dgm:resizeHandles val="exact"/>
        </dgm:presLayoutVars>
      </dgm:prSet>
      <dgm:spPr/>
    </dgm:pt>
    <dgm:pt modelId="{545D9772-08F5-4C70-BA47-2974E17BBA8B}" type="pres">
      <dgm:prSet presAssocID="{13AD6E1D-B81E-4D8B-927C-A222B1969187}" presName="bkgdShp" presStyleLbl="alignAccFollowNode1" presStyleIdx="0" presStyleCnt="1" custScaleY="89958"/>
      <dgm:spPr/>
    </dgm:pt>
    <dgm:pt modelId="{ACFC61DE-FD75-4194-9B48-BAB025F7917B}" type="pres">
      <dgm:prSet presAssocID="{13AD6E1D-B81E-4D8B-927C-A222B1969187}" presName="linComp" presStyleCnt="0"/>
      <dgm:spPr/>
    </dgm:pt>
    <dgm:pt modelId="{53C9B159-6368-420C-9165-2080AC0248AE}" type="pres">
      <dgm:prSet presAssocID="{B6DB5D93-ACD1-4948-9737-44BA2BCB4520}" presName="compNode" presStyleCnt="0"/>
      <dgm:spPr/>
    </dgm:pt>
    <dgm:pt modelId="{5352D5E1-242C-4BCA-8FFD-242B830462D1}" type="pres">
      <dgm:prSet presAssocID="{B6DB5D93-ACD1-4948-9737-44BA2BCB4520}" presName="node" presStyleLbl="node1" presStyleIdx="0" presStyleCnt="2" custScaleX="49749" custLinFactNeighborX="30253" custLinFactNeighborY="-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4D1B4-5F10-4851-822C-4B827F96FD2A}" type="pres">
      <dgm:prSet presAssocID="{B6DB5D93-ACD1-4948-9737-44BA2BCB4520}" presName="invisiNode" presStyleLbl="node1" presStyleIdx="0" presStyleCnt="2"/>
      <dgm:spPr/>
    </dgm:pt>
    <dgm:pt modelId="{64465EDC-DEE8-4B16-8727-4007FAC1DAD9}" type="pres">
      <dgm:prSet presAssocID="{B6DB5D93-ACD1-4948-9737-44BA2BCB4520}" presName="imagNode" presStyleLbl="fgImgPlace1" presStyleIdx="0" presStyleCnt="2" custScaleX="30680" custScaleY="88767" custLinFactNeighborX="90611" custLinFactNeighborY="-872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60BB703-B116-465B-9B0F-AB49F538B002}" type="pres">
      <dgm:prSet presAssocID="{8E61A1CF-54F1-4A0B-A457-FC49A114D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3AC9FA-A18D-4B09-839E-DEFEACD87392}" type="pres">
      <dgm:prSet presAssocID="{5B8A1F79-1F0F-48B3-8E27-0070360ABF81}" presName="compNode" presStyleCnt="0"/>
      <dgm:spPr/>
    </dgm:pt>
    <dgm:pt modelId="{59423CD0-62FA-4714-933C-9E601FE5AF5C}" type="pres">
      <dgm:prSet presAssocID="{5B8A1F79-1F0F-48B3-8E27-0070360ABF81}" presName="node" presStyleLbl="node1" presStyleIdx="1" presStyleCnt="2" custScaleX="49571" custScaleY="99781" custLinFactNeighborX="5675" custLinFactNeighborY="-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77AAF-5A69-41BE-8819-3A40EB94BF44}" type="pres">
      <dgm:prSet presAssocID="{5B8A1F79-1F0F-48B3-8E27-0070360ABF81}" presName="invisiNode" presStyleLbl="node1" presStyleIdx="1" presStyleCnt="2"/>
      <dgm:spPr/>
    </dgm:pt>
    <dgm:pt modelId="{76C63274-2BA1-49B1-9E42-338A3499C996}" type="pres">
      <dgm:prSet presAssocID="{5B8A1F79-1F0F-48B3-8E27-0070360ABF81}" presName="imagNode" presStyleLbl="fgImgPlace1" presStyleIdx="1" presStyleCnt="2" custScaleX="31330" custScaleY="88516" custLinFactNeighborX="-55281" custLinFactNeighborY="-613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B1DC849C-2407-412B-ABD7-AB86B6F801C9}" type="presOf" srcId="{B6DB5D93-ACD1-4948-9737-44BA2BCB4520}" destId="{5352D5E1-242C-4BCA-8FFD-242B830462D1}" srcOrd="0" destOrd="0" presId="urn:microsoft.com/office/officeart/2005/8/layout/pList2"/>
    <dgm:cxn modelId="{E5456A88-46A0-478C-9FCF-0AB2DFCF0309}" srcId="{13AD6E1D-B81E-4D8B-927C-A222B1969187}" destId="{B6DB5D93-ACD1-4948-9737-44BA2BCB4520}" srcOrd="0" destOrd="0" parTransId="{09FDD91B-A15D-486E-85F8-70324C7818F6}" sibTransId="{8E61A1CF-54F1-4A0B-A457-FC49A114D56F}"/>
    <dgm:cxn modelId="{95098718-5976-4656-AE18-6040882CB3AC}" srcId="{13AD6E1D-B81E-4D8B-927C-A222B1969187}" destId="{5B8A1F79-1F0F-48B3-8E27-0070360ABF81}" srcOrd="1" destOrd="0" parTransId="{17442A47-4479-4268-8538-422B474A1093}" sibTransId="{9A561530-E272-496E-A0DD-460762D5D504}"/>
    <dgm:cxn modelId="{D7AEA783-EDA9-4993-8CE8-C343D3E79CB5}" type="presOf" srcId="{8E61A1CF-54F1-4A0B-A457-FC49A114D56F}" destId="{C60BB703-B116-465B-9B0F-AB49F538B002}" srcOrd="0" destOrd="0" presId="urn:microsoft.com/office/officeart/2005/8/layout/pList2"/>
    <dgm:cxn modelId="{AD0FEE9E-9563-4E29-927D-54A1810C3A59}" type="presOf" srcId="{13AD6E1D-B81E-4D8B-927C-A222B1969187}" destId="{7B451800-90C5-499F-8E98-686359A1E820}" srcOrd="0" destOrd="0" presId="urn:microsoft.com/office/officeart/2005/8/layout/pList2"/>
    <dgm:cxn modelId="{A6E7FDAD-3C3A-46FC-9E91-CEFAFA4047DA}" type="presOf" srcId="{5B8A1F79-1F0F-48B3-8E27-0070360ABF81}" destId="{59423CD0-62FA-4714-933C-9E601FE5AF5C}" srcOrd="0" destOrd="0" presId="urn:microsoft.com/office/officeart/2005/8/layout/pList2"/>
    <dgm:cxn modelId="{772DC8FF-82CE-40E8-A5B5-35EAE3A52CF7}" type="presParOf" srcId="{7B451800-90C5-499F-8E98-686359A1E820}" destId="{545D9772-08F5-4C70-BA47-2974E17BBA8B}" srcOrd="0" destOrd="0" presId="urn:microsoft.com/office/officeart/2005/8/layout/pList2"/>
    <dgm:cxn modelId="{10D9167A-5BA1-4606-BB3C-39E6619E13FC}" type="presParOf" srcId="{7B451800-90C5-499F-8E98-686359A1E820}" destId="{ACFC61DE-FD75-4194-9B48-BAB025F7917B}" srcOrd="1" destOrd="0" presId="urn:microsoft.com/office/officeart/2005/8/layout/pList2"/>
    <dgm:cxn modelId="{747655C4-B1E9-4F36-A159-0F19BFC53E91}" type="presParOf" srcId="{ACFC61DE-FD75-4194-9B48-BAB025F7917B}" destId="{53C9B159-6368-420C-9165-2080AC0248AE}" srcOrd="0" destOrd="0" presId="urn:microsoft.com/office/officeart/2005/8/layout/pList2"/>
    <dgm:cxn modelId="{EA84EECA-582D-48C2-9283-B84AF8A78FEB}" type="presParOf" srcId="{53C9B159-6368-420C-9165-2080AC0248AE}" destId="{5352D5E1-242C-4BCA-8FFD-242B830462D1}" srcOrd="0" destOrd="0" presId="urn:microsoft.com/office/officeart/2005/8/layout/pList2"/>
    <dgm:cxn modelId="{7B8FA0CA-FF25-438C-A64D-905A8D57D634}" type="presParOf" srcId="{53C9B159-6368-420C-9165-2080AC0248AE}" destId="{C834D1B4-5F10-4851-822C-4B827F96FD2A}" srcOrd="1" destOrd="0" presId="urn:microsoft.com/office/officeart/2005/8/layout/pList2"/>
    <dgm:cxn modelId="{DBDD7EBC-EA04-48E5-B351-C668BA591E2F}" type="presParOf" srcId="{53C9B159-6368-420C-9165-2080AC0248AE}" destId="{64465EDC-DEE8-4B16-8727-4007FAC1DAD9}" srcOrd="2" destOrd="0" presId="urn:microsoft.com/office/officeart/2005/8/layout/pList2"/>
    <dgm:cxn modelId="{26571B2A-5451-40C9-B2D7-AC8BC511F8E7}" type="presParOf" srcId="{ACFC61DE-FD75-4194-9B48-BAB025F7917B}" destId="{C60BB703-B116-465B-9B0F-AB49F538B002}" srcOrd="1" destOrd="0" presId="urn:microsoft.com/office/officeart/2005/8/layout/pList2"/>
    <dgm:cxn modelId="{EB5F77B8-B94C-4E50-90E9-2B1602558FC4}" type="presParOf" srcId="{ACFC61DE-FD75-4194-9B48-BAB025F7917B}" destId="{FC3AC9FA-A18D-4B09-839E-DEFEACD87392}" srcOrd="2" destOrd="0" presId="urn:microsoft.com/office/officeart/2005/8/layout/pList2"/>
    <dgm:cxn modelId="{A43E8D3A-7222-4E96-AB7A-C7BB75F13C09}" type="presParOf" srcId="{FC3AC9FA-A18D-4B09-839E-DEFEACD87392}" destId="{59423CD0-62FA-4714-933C-9E601FE5AF5C}" srcOrd="0" destOrd="0" presId="urn:microsoft.com/office/officeart/2005/8/layout/pList2"/>
    <dgm:cxn modelId="{4C9E7A46-E365-4E50-A63E-2167D2B89B23}" type="presParOf" srcId="{FC3AC9FA-A18D-4B09-839E-DEFEACD87392}" destId="{A5077AAF-5A69-41BE-8819-3A40EB94BF44}" srcOrd="1" destOrd="0" presId="urn:microsoft.com/office/officeart/2005/8/layout/pList2"/>
    <dgm:cxn modelId="{0CFC385A-8A83-4CE9-B907-58DFD486277C}" type="presParOf" srcId="{FC3AC9FA-A18D-4B09-839E-DEFEACD87392}" destId="{76C63274-2BA1-49B1-9E42-338A3499C996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EBEE5-B816-4178-AD59-1C2EC42C795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E7E5D-16AC-4F58-B578-BE6B39A0D4E4}">
      <dgm:prSet phldrT="[Текст]" custT="1"/>
      <dgm:spPr/>
      <dgm:t>
        <a:bodyPr/>
        <a:lstStyle/>
        <a:p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dirty="0">
            <a:solidFill>
              <a:schemeClr val="tx1"/>
            </a:solidFill>
          </a:endParaRPr>
        </a:p>
      </dgm:t>
    </dgm:pt>
    <dgm:pt modelId="{C2795971-28CF-4DE3-A849-980C8A98D442}" type="parTrans" cxnId="{38BA1223-FD7F-435A-ADD6-B94479D9DAE2}">
      <dgm:prSet/>
      <dgm:spPr/>
      <dgm:t>
        <a:bodyPr/>
        <a:lstStyle/>
        <a:p>
          <a:endParaRPr lang="ru-RU"/>
        </a:p>
      </dgm:t>
    </dgm:pt>
    <dgm:pt modelId="{19548F4D-D9D5-486E-B747-1C7F08C6734D}" type="sibTrans" cxnId="{38BA1223-FD7F-435A-ADD6-B94479D9DAE2}">
      <dgm:prSet/>
      <dgm:spPr/>
      <dgm:t>
        <a:bodyPr/>
        <a:lstStyle/>
        <a:p>
          <a:endParaRPr lang="ru-RU"/>
        </a:p>
      </dgm:t>
    </dgm:pt>
    <dgm:pt modelId="{4923754D-0B10-4704-82C0-683982FDD4DA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dirty="0"/>
        </a:p>
      </dgm:t>
    </dgm:pt>
    <dgm:pt modelId="{17A61CB6-D222-40C6-982A-1B5A04C23FD6}" type="parTrans" cxnId="{0336D3B2-4C5E-4E38-BD97-4D07144EEDC3}">
      <dgm:prSet/>
      <dgm:spPr/>
      <dgm:t>
        <a:bodyPr/>
        <a:lstStyle/>
        <a:p>
          <a:endParaRPr lang="ru-RU"/>
        </a:p>
      </dgm:t>
    </dgm:pt>
    <dgm:pt modelId="{CD57B1C5-1562-432B-9A28-D58C3722C956}" type="sibTrans" cxnId="{0336D3B2-4C5E-4E38-BD97-4D07144EEDC3}">
      <dgm:prSet/>
      <dgm:spPr/>
      <dgm:t>
        <a:bodyPr/>
        <a:lstStyle/>
        <a:p>
          <a:endParaRPr lang="ru-RU"/>
        </a:p>
      </dgm:t>
    </dgm:pt>
    <dgm:pt modelId="{B569388B-A93A-4DA3-8364-EBD7E16FBD44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dirty="0"/>
        </a:p>
      </dgm:t>
    </dgm:pt>
    <dgm:pt modelId="{5A978B6A-3BB6-46AE-9465-A3FDDA4362D6}" type="parTrans" cxnId="{0BF3ACC6-EB1F-4072-8893-F45D1490B5AB}">
      <dgm:prSet/>
      <dgm:spPr/>
      <dgm:t>
        <a:bodyPr/>
        <a:lstStyle/>
        <a:p>
          <a:endParaRPr lang="ru-RU"/>
        </a:p>
      </dgm:t>
    </dgm:pt>
    <dgm:pt modelId="{90BFC68D-F0E0-448D-A220-8F0002AC5617}" type="sibTrans" cxnId="{0BF3ACC6-EB1F-4072-8893-F45D1490B5AB}">
      <dgm:prSet/>
      <dgm:spPr/>
      <dgm:t>
        <a:bodyPr/>
        <a:lstStyle/>
        <a:p>
          <a:endParaRPr lang="ru-RU"/>
        </a:p>
      </dgm:t>
    </dgm:pt>
    <dgm:pt modelId="{2ABD9E53-FF94-4ED5-840A-1E4955FD05E1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dirty="0"/>
        </a:p>
      </dgm:t>
    </dgm:pt>
    <dgm:pt modelId="{C548DAF6-8B27-4D7A-B741-6643A7A9E334}" type="parTrans" cxnId="{51AAF88D-E58C-4DF9-9D6A-7C131DA671E1}">
      <dgm:prSet/>
      <dgm:spPr/>
      <dgm:t>
        <a:bodyPr/>
        <a:lstStyle/>
        <a:p>
          <a:endParaRPr lang="ru-RU"/>
        </a:p>
      </dgm:t>
    </dgm:pt>
    <dgm:pt modelId="{73ECA5F9-BA90-42C2-88DF-D15F0DEEB44F}" type="sibTrans" cxnId="{51AAF88D-E58C-4DF9-9D6A-7C131DA671E1}">
      <dgm:prSet/>
      <dgm:spPr/>
      <dgm:t>
        <a:bodyPr/>
        <a:lstStyle/>
        <a:p>
          <a:endParaRPr lang="ru-RU"/>
        </a:p>
      </dgm:t>
    </dgm:pt>
    <dgm:pt modelId="{2F3EE3AD-B93B-4DA5-BC6D-4551724BBE95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dirty="0"/>
        </a:p>
      </dgm:t>
    </dgm:pt>
    <dgm:pt modelId="{B6F64C5F-B0F4-4812-9BE4-401867158FA3}" type="parTrans" cxnId="{D5BC2F74-C1D8-479A-86FD-0740D0B48849}">
      <dgm:prSet/>
      <dgm:spPr/>
      <dgm:t>
        <a:bodyPr/>
        <a:lstStyle/>
        <a:p>
          <a:endParaRPr lang="ru-RU"/>
        </a:p>
      </dgm:t>
    </dgm:pt>
    <dgm:pt modelId="{3B929C74-75B2-4338-BBE9-F29B5C819171}" type="sibTrans" cxnId="{D5BC2F74-C1D8-479A-86FD-0740D0B48849}">
      <dgm:prSet/>
      <dgm:spPr/>
      <dgm:t>
        <a:bodyPr/>
        <a:lstStyle/>
        <a:p>
          <a:endParaRPr lang="ru-RU"/>
        </a:p>
      </dgm:t>
    </dgm:pt>
    <dgm:pt modelId="{002E9178-52E8-4228-A763-6851A7586E20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dirty="0"/>
        </a:p>
      </dgm:t>
    </dgm:pt>
    <dgm:pt modelId="{087A5B8C-530D-484F-9F2B-CCBE57380C21}" type="parTrans" cxnId="{74455E88-ADD9-462F-B223-F5485B5DD556}">
      <dgm:prSet/>
      <dgm:spPr/>
      <dgm:t>
        <a:bodyPr/>
        <a:lstStyle/>
        <a:p>
          <a:endParaRPr lang="ru-RU"/>
        </a:p>
      </dgm:t>
    </dgm:pt>
    <dgm:pt modelId="{9A28373A-0D78-4148-BCD9-DE18FF6D5D18}" type="sibTrans" cxnId="{74455E88-ADD9-462F-B223-F5485B5DD556}">
      <dgm:prSet/>
      <dgm:spPr/>
      <dgm:t>
        <a:bodyPr/>
        <a:lstStyle/>
        <a:p>
          <a:endParaRPr lang="ru-RU"/>
        </a:p>
      </dgm:t>
    </dgm:pt>
    <dgm:pt modelId="{E8957E01-22AD-4245-B901-713731934A4E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dirty="0"/>
        </a:p>
      </dgm:t>
    </dgm:pt>
    <dgm:pt modelId="{3B88F93E-A653-4C06-B7DA-69737ADA1558}" type="parTrans" cxnId="{29F07F84-412B-4108-BB22-482F59C4D904}">
      <dgm:prSet/>
      <dgm:spPr/>
      <dgm:t>
        <a:bodyPr/>
        <a:lstStyle/>
        <a:p>
          <a:endParaRPr lang="ru-RU"/>
        </a:p>
      </dgm:t>
    </dgm:pt>
    <dgm:pt modelId="{025A40B8-2434-4FB9-A939-D6341AE7C6FE}" type="sibTrans" cxnId="{29F07F84-412B-4108-BB22-482F59C4D904}">
      <dgm:prSet/>
      <dgm:spPr/>
      <dgm:t>
        <a:bodyPr/>
        <a:lstStyle/>
        <a:p>
          <a:endParaRPr lang="ru-RU"/>
        </a:p>
      </dgm:t>
    </dgm:pt>
    <dgm:pt modelId="{A65F25DC-0E9D-41B4-A9F8-00D9CF008A08}" type="pres">
      <dgm:prSet presAssocID="{AAFEBEE5-B816-4178-AD59-1C2EC42C7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6BD9C-DE08-4D27-B8EB-59DD3622C084}" type="pres">
      <dgm:prSet presAssocID="{061E7E5D-16AC-4F58-B578-BE6B39A0D4E4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5514A-2DDC-4C0C-965E-0632503D681C}" type="pres">
      <dgm:prSet presAssocID="{19548F4D-D9D5-486E-B747-1C7F08C6734D}" presName="space" presStyleCnt="0"/>
      <dgm:spPr/>
    </dgm:pt>
    <dgm:pt modelId="{59525159-B249-4DF6-AEFD-4A708B623718}" type="pres">
      <dgm:prSet presAssocID="{4923754D-0B10-4704-82C0-683982FDD4D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611D5-2EDC-4D5D-AB77-F8A26ABA46D4}" type="pres">
      <dgm:prSet presAssocID="{CD57B1C5-1562-432B-9A28-D58C3722C956}" presName="space" presStyleCnt="0"/>
      <dgm:spPr/>
    </dgm:pt>
    <dgm:pt modelId="{A0C2B4CC-BE14-4734-83B7-1993C84219AB}" type="pres">
      <dgm:prSet presAssocID="{B569388B-A93A-4DA3-8364-EBD7E16FBD4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35972-8048-4513-ACBD-ACD82E7A123B}" type="pres">
      <dgm:prSet presAssocID="{90BFC68D-F0E0-448D-A220-8F0002AC5617}" presName="space" presStyleCnt="0"/>
      <dgm:spPr/>
    </dgm:pt>
    <dgm:pt modelId="{A607F9CE-A658-40EE-AF48-8706B52DF567}" type="pres">
      <dgm:prSet presAssocID="{2ABD9E53-FF94-4ED5-840A-1E4955FD05E1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A23C-7BF2-4256-B1AE-E4CFE95D4EEB}" type="pres">
      <dgm:prSet presAssocID="{73ECA5F9-BA90-42C2-88DF-D15F0DEEB44F}" presName="space" presStyleCnt="0"/>
      <dgm:spPr/>
    </dgm:pt>
    <dgm:pt modelId="{D917AA53-1518-4497-9432-B3497291B07B}" type="pres">
      <dgm:prSet presAssocID="{2F3EE3AD-B93B-4DA5-BC6D-4551724BBE95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92C1-B920-464F-AFA3-F82842A82251}" type="pres">
      <dgm:prSet presAssocID="{3B929C74-75B2-4338-BBE9-F29B5C819171}" presName="space" presStyleCnt="0"/>
      <dgm:spPr/>
    </dgm:pt>
    <dgm:pt modelId="{69659E67-5DA2-4D13-81F8-C3A6B9034570}" type="pres">
      <dgm:prSet presAssocID="{002E9178-52E8-4228-A763-6851A7586E20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55F1-64A8-41C8-82B6-EC01035F5857}" type="pres">
      <dgm:prSet presAssocID="{9A28373A-0D78-4148-BCD9-DE18FF6D5D18}" presName="space" presStyleCnt="0"/>
      <dgm:spPr/>
    </dgm:pt>
    <dgm:pt modelId="{34178AF3-65C0-4F97-8E23-A65E5F2F687A}" type="pres">
      <dgm:prSet presAssocID="{E8957E01-22AD-4245-B901-713731934A4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05FD1-1539-4CA2-9A51-3A047D47165A}" type="presOf" srcId="{AAFEBEE5-B816-4178-AD59-1C2EC42C7958}" destId="{A65F25DC-0E9D-41B4-A9F8-00D9CF008A08}" srcOrd="0" destOrd="0" presId="urn:microsoft.com/office/officeart/2005/8/layout/venn3"/>
    <dgm:cxn modelId="{A7C269B6-85B4-4644-B057-04720571B32F}" type="presOf" srcId="{2ABD9E53-FF94-4ED5-840A-1E4955FD05E1}" destId="{A607F9CE-A658-40EE-AF48-8706B52DF567}" srcOrd="0" destOrd="0" presId="urn:microsoft.com/office/officeart/2005/8/layout/venn3"/>
    <dgm:cxn modelId="{73B70D4E-E5FD-48E5-9E4F-E401ABF111AC}" type="presOf" srcId="{B569388B-A93A-4DA3-8364-EBD7E16FBD44}" destId="{A0C2B4CC-BE14-4734-83B7-1993C84219AB}" srcOrd="0" destOrd="0" presId="urn:microsoft.com/office/officeart/2005/8/layout/venn3"/>
    <dgm:cxn modelId="{51AAF88D-E58C-4DF9-9D6A-7C131DA671E1}" srcId="{AAFEBEE5-B816-4178-AD59-1C2EC42C7958}" destId="{2ABD9E53-FF94-4ED5-840A-1E4955FD05E1}" srcOrd="3" destOrd="0" parTransId="{C548DAF6-8B27-4D7A-B741-6643A7A9E334}" sibTransId="{73ECA5F9-BA90-42C2-88DF-D15F0DEEB44F}"/>
    <dgm:cxn modelId="{34B5A498-8883-4562-AB86-61325D25CDA8}" type="presOf" srcId="{2F3EE3AD-B93B-4DA5-BC6D-4551724BBE95}" destId="{D917AA53-1518-4497-9432-B3497291B07B}" srcOrd="0" destOrd="0" presId="urn:microsoft.com/office/officeart/2005/8/layout/venn3"/>
    <dgm:cxn modelId="{74455E88-ADD9-462F-B223-F5485B5DD556}" srcId="{AAFEBEE5-B816-4178-AD59-1C2EC42C7958}" destId="{002E9178-52E8-4228-A763-6851A7586E20}" srcOrd="5" destOrd="0" parTransId="{087A5B8C-530D-484F-9F2B-CCBE57380C21}" sibTransId="{9A28373A-0D78-4148-BCD9-DE18FF6D5D18}"/>
    <dgm:cxn modelId="{A873B158-2261-4718-AB9E-C240F8E1BDA1}" type="presOf" srcId="{002E9178-52E8-4228-A763-6851A7586E20}" destId="{69659E67-5DA2-4D13-81F8-C3A6B9034570}" srcOrd="0" destOrd="0" presId="urn:microsoft.com/office/officeart/2005/8/layout/venn3"/>
    <dgm:cxn modelId="{0BF3ACC6-EB1F-4072-8893-F45D1490B5AB}" srcId="{AAFEBEE5-B816-4178-AD59-1C2EC42C7958}" destId="{B569388B-A93A-4DA3-8364-EBD7E16FBD44}" srcOrd="2" destOrd="0" parTransId="{5A978B6A-3BB6-46AE-9465-A3FDDA4362D6}" sibTransId="{90BFC68D-F0E0-448D-A220-8F0002AC5617}"/>
    <dgm:cxn modelId="{38BA1223-FD7F-435A-ADD6-B94479D9DAE2}" srcId="{AAFEBEE5-B816-4178-AD59-1C2EC42C7958}" destId="{061E7E5D-16AC-4F58-B578-BE6B39A0D4E4}" srcOrd="0" destOrd="0" parTransId="{C2795971-28CF-4DE3-A849-980C8A98D442}" sibTransId="{19548F4D-D9D5-486E-B747-1C7F08C6734D}"/>
    <dgm:cxn modelId="{E27588BD-D406-44C8-BC4F-332A14284EC5}" type="presOf" srcId="{E8957E01-22AD-4245-B901-713731934A4E}" destId="{34178AF3-65C0-4F97-8E23-A65E5F2F687A}" srcOrd="0" destOrd="0" presId="urn:microsoft.com/office/officeart/2005/8/layout/venn3"/>
    <dgm:cxn modelId="{29F07F84-412B-4108-BB22-482F59C4D904}" srcId="{AAFEBEE5-B816-4178-AD59-1C2EC42C7958}" destId="{E8957E01-22AD-4245-B901-713731934A4E}" srcOrd="6" destOrd="0" parTransId="{3B88F93E-A653-4C06-B7DA-69737ADA1558}" sibTransId="{025A40B8-2434-4FB9-A939-D6341AE7C6FE}"/>
    <dgm:cxn modelId="{D5BC2F74-C1D8-479A-86FD-0740D0B48849}" srcId="{AAFEBEE5-B816-4178-AD59-1C2EC42C7958}" destId="{2F3EE3AD-B93B-4DA5-BC6D-4551724BBE95}" srcOrd="4" destOrd="0" parTransId="{B6F64C5F-B0F4-4812-9BE4-401867158FA3}" sibTransId="{3B929C74-75B2-4338-BBE9-F29B5C819171}"/>
    <dgm:cxn modelId="{0336D3B2-4C5E-4E38-BD97-4D07144EEDC3}" srcId="{AAFEBEE5-B816-4178-AD59-1C2EC42C7958}" destId="{4923754D-0B10-4704-82C0-683982FDD4DA}" srcOrd="1" destOrd="0" parTransId="{17A61CB6-D222-40C6-982A-1B5A04C23FD6}" sibTransId="{CD57B1C5-1562-432B-9A28-D58C3722C956}"/>
    <dgm:cxn modelId="{05035626-4797-47BF-9822-8539A49FC1A3}" type="presOf" srcId="{061E7E5D-16AC-4F58-B578-BE6B39A0D4E4}" destId="{2DF6BD9C-DE08-4D27-B8EB-59DD3622C084}" srcOrd="0" destOrd="0" presId="urn:microsoft.com/office/officeart/2005/8/layout/venn3"/>
    <dgm:cxn modelId="{2F5D73CC-17AD-4ADD-A0CB-735CAADF688A}" type="presOf" srcId="{4923754D-0B10-4704-82C0-683982FDD4DA}" destId="{59525159-B249-4DF6-AEFD-4A708B623718}" srcOrd="0" destOrd="0" presId="urn:microsoft.com/office/officeart/2005/8/layout/venn3"/>
    <dgm:cxn modelId="{5EC85546-A02F-48CD-8740-1B96E0750DD2}" type="presParOf" srcId="{A65F25DC-0E9D-41B4-A9F8-00D9CF008A08}" destId="{2DF6BD9C-DE08-4D27-B8EB-59DD3622C084}" srcOrd="0" destOrd="0" presId="urn:microsoft.com/office/officeart/2005/8/layout/venn3"/>
    <dgm:cxn modelId="{CA2DE7D7-CC36-464A-9F4D-09C6E0C764AD}" type="presParOf" srcId="{A65F25DC-0E9D-41B4-A9F8-00D9CF008A08}" destId="{7095514A-2DDC-4C0C-965E-0632503D681C}" srcOrd="1" destOrd="0" presId="urn:microsoft.com/office/officeart/2005/8/layout/venn3"/>
    <dgm:cxn modelId="{037CE316-C9BB-4C16-8116-876B35338773}" type="presParOf" srcId="{A65F25DC-0E9D-41B4-A9F8-00D9CF008A08}" destId="{59525159-B249-4DF6-AEFD-4A708B623718}" srcOrd="2" destOrd="0" presId="urn:microsoft.com/office/officeart/2005/8/layout/venn3"/>
    <dgm:cxn modelId="{C05F0460-44CE-42B2-9E26-5FA9FA2E4D95}" type="presParOf" srcId="{A65F25DC-0E9D-41B4-A9F8-00D9CF008A08}" destId="{CC4611D5-2EDC-4D5D-AB77-F8A26ABA46D4}" srcOrd="3" destOrd="0" presId="urn:microsoft.com/office/officeart/2005/8/layout/venn3"/>
    <dgm:cxn modelId="{21F397FE-B85D-41D0-93EF-80D0D4EA164C}" type="presParOf" srcId="{A65F25DC-0E9D-41B4-A9F8-00D9CF008A08}" destId="{A0C2B4CC-BE14-4734-83B7-1993C84219AB}" srcOrd="4" destOrd="0" presId="urn:microsoft.com/office/officeart/2005/8/layout/venn3"/>
    <dgm:cxn modelId="{6AC5DEBE-8D97-46EB-BD1E-739E2E512756}" type="presParOf" srcId="{A65F25DC-0E9D-41B4-A9F8-00D9CF008A08}" destId="{E5D35972-8048-4513-ACBD-ACD82E7A123B}" srcOrd="5" destOrd="0" presId="urn:microsoft.com/office/officeart/2005/8/layout/venn3"/>
    <dgm:cxn modelId="{8430CAE6-4106-4A2D-96A7-5C3AFE95B553}" type="presParOf" srcId="{A65F25DC-0E9D-41B4-A9F8-00D9CF008A08}" destId="{A607F9CE-A658-40EE-AF48-8706B52DF567}" srcOrd="6" destOrd="0" presId="urn:microsoft.com/office/officeart/2005/8/layout/venn3"/>
    <dgm:cxn modelId="{CC4378D3-976C-42C0-A69A-52FEFD2CFF42}" type="presParOf" srcId="{A65F25DC-0E9D-41B4-A9F8-00D9CF008A08}" destId="{5A90A23C-7BF2-4256-B1AE-E4CFE95D4EEB}" srcOrd="7" destOrd="0" presId="urn:microsoft.com/office/officeart/2005/8/layout/venn3"/>
    <dgm:cxn modelId="{F75F10AA-A297-44FC-819B-F0FF9EBF0117}" type="presParOf" srcId="{A65F25DC-0E9D-41B4-A9F8-00D9CF008A08}" destId="{D917AA53-1518-4497-9432-B3497291B07B}" srcOrd="8" destOrd="0" presId="urn:microsoft.com/office/officeart/2005/8/layout/venn3"/>
    <dgm:cxn modelId="{0B97B35F-32C5-49C4-8231-3C7A0B8C40DC}" type="presParOf" srcId="{A65F25DC-0E9D-41B4-A9F8-00D9CF008A08}" destId="{6B0992C1-B920-464F-AFA3-F82842A82251}" srcOrd="9" destOrd="0" presId="urn:microsoft.com/office/officeart/2005/8/layout/venn3"/>
    <dgm:cxn modelId="{A59F3158-A7EB-4FCA-9778-1B584C1D93B6}" type="presParOf" srcId="{A65F25DC-0E9D-41B4-A9F8-00D9CF008A08}" destId="{69659E67-5DA2-4D13-81F8-C3A6B9034570}" srcOrd="10" destOrd="0" presId="urn:microsoft.com/office/officeart/2005/8/layout/venn3"/>
    <dgm:cxn modelId="{422D50E4-34D9-4513-AEEA-5F021D951F58}" type="presParOf" srcId="{A65F25DC-0E9D-41B4-A9F8-00D9CF008A08}" destId="{29AE55F1-64A8-41C8-82B6-EC01035F5857}" srcOrd="11" destOrd="0" presId="urn:microsoft.com/office/officeart/2005/8/layout/venn3"/>
    <dgm:cxn modelId="{205D3FF7-9DF8-4BD3-A38C-6E4BDE60A903}" type="presParOf" srcId="{A65F25DC-0E9D-41B4-A9F8-00D9CF008A08}" destId="{34178AF3-65C0-4F97-8E23-A65E5F2F687A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9772-08F5-4C70-BA47-2974E17BBA8B}">
      <dsp:nvSpPr>
        <dsp:cNvPr id="0" name=""/>
        <dsp:cNvSpPr/>
      </dsp:nvSpPr>
      <dsp:spPr>
        <a:xfrm>
          <a:off x="254650" y="108221"/>
          <a:ext cx="5862469" cy="19389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5EDC-DEE8-4B16-8727-4007FAC1DAD9}">
      <dsp:nvSpPr>
        <dsp:cNvPr id="0" name=""/>
        <dsp:cNvSpPr/>
      </dsp:nvSpPr>
      <dsp:spPr>
        <a:xfrm>
          <a:off x="4744860" y="362374"/>
          <a:ext cx="1056511" cy="14030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D5E1-242C-4BCA-8FFD-242B830462D1}">
      <dsp:nvSpPr>
        <dsp:cNvPr id="0" name=""/>
        <dsp:cNvSpPr/>
      </dsp:nvSpPr>
      <dsp:spPr>
        <a:xfrm rot="10800000">
          <a:off x="2338007" y="2078633"/>
          <a:ext cx="1713181" cy="26343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20 257,2 млн. рублей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90693" y="2078633"/>
        <a:ext cx="1607809" cy="2581657"/>
      </dsp:txXfrm>
    </dsp:sp>
    <dsp:sp modelId="{76C63274-2BA1-49B1-9E42-338A3499C996}">
      <dsp:nvSpPr>
        <dsp:cNvPr id="0" name=""/>
        <dsp:cNvSpPr/>
      </dsp:nvSpPr>
      <dsp:spPr>
        <a:xfrm>
          <a:off x="2636761" y="369894"/>
          <a:ext cx="1078895" cy="1399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3CD0-62FA-4714-933C-9E601FE5AF5C}">
      <dsp:nvSpPr>
        <dsp:cNvPr id="0" name=""/>
        <dsp:cNvSpPr/>
      </dsp:nvSpPr>
      <dsp:spPr>
        <a:xfrm rot="10800000">
          <a:off x="4421794" y="2076084"/>
          <a:ext cx="1707051" cy="26285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19 634,3 млн. рублей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474292" y="2076084"/>
        <a:ext cx="1602055" cy="2576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D9C-DE08-4D27-B8EB-59DD3622C084}">
      <dsp:nvSpPr>
        <dsp:cNvPr id="0" name=""/>
        <dsp:cNvSpPr/>
      </dsp:nvSpPr>
      <dsp:spPr>
        <a:xfrm>
          <a:off x="1000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73445" y="286051"/>
        <a:ext cx="832638" cy="832638"/>
      </dsp:txXfrm>
    </dsp:sp>
    <dsp:sp modelId="{59525159-B249-4DF6-AEFD-4A708B623718}">
      <dsp:nvSpPr>
        <dsp:cNvPr id="0" name=""/>
        <dsp:cNvSpPr/>
      </dsp:nvSpPr>
      <dsp:spPr>
        <a:xfrm>
          <a:off x="943023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kern="1200" dirty="0"/>
        </a:p>
      </dsp:txBody>
      <dsp:txXfrm>
        <a:off x="1115468" y="286051"/>
        <a:ext cx="832638" cy="832638"/>
      </dsp:txXfrm>
    </dsp:sp>
    <dsp:sp modelId="{A0C2B4CC-BE14-4734-83B7-1993C84219AB}">
      <dsp:nvSpPr>
        <dsp:cNvPr id="0" name=""/>
        <dsp:cNvSpPr/>
      </dsp:nvSpPr>
      <dsp:spPr>
        <a:xfrm>
          <a:off x="1885045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kern="1200" dirty="0"/>
        </a:p>
      </dsp:txBody>
      <dsp:txXfrm>
        <a:off x="2057490" y="286051"/>
        <a:ext cx="832638" cy="832638"/>
      </dsp:txXfrm>
    </dsp:sp>
    <dsp:sp modelId="{A607F9CE-A658-40EE-AF48-8706B52DF567}">
      <dsp:nvSpPr>
        <dsp:cNvPr id="0" name=""/>
        <dsp:cNvSpPr/>
      </dsp:nvSpPr>
      <dsp:spPr>
        <a:xfrm>
          <a:off x="2827067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kern="1200" dirty="0"/>
        </a:p>
      </dsp:txBody>
      <dsp:txXfrm>
        <a:off x="2999512" y="286051"/>
        <a:ext cx="832638" cy="832638"/>
      </dsp:txXfrm>
    </dsp:sp>
    <dsp:sp modelId="{D917AA53-1518-4497-9432-B3497291B07B}">
      <dsp:nvSpPr>
        <dsp:cNvPr id="0" name=""/>
        <dsp:cNvSpPr/>
      </dsp:nvSpPr>
      <dsp:spPr>
        <a:xfrm>
          <a:off x="3769090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kern="1200" dirty="0"/>
        </a:p>
      </dsp:txBody>
      <dsp:txXfrm>
        <a:off x="3941535" y="286051"/>
        <a:ext cx="832638" cy="832638"/>
      </dsp:txXfrm>
    </dsp:sp>
    <dsp:sp modelId="{69659E67-5DA2-4D13-81F8-C3A6B9034570}">
      <dsp:nvSpPr>
        <dsp:cNvPr id="0" name=""/>
        <dsp:cNvSpPr/>
      </dsp:nvSpPr>
      <dsp:spPr>
        <a:xfrm>
          <a:off x="4711112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kern="1200" dirty="0"/>
        </a:p>
      </dsp:txBody>
      <dsp:txXfrm>
        <a:off x="4883557" y="286051"/>
        <a:ext cx="832638" cy="832638"/>
      </dsp:txXfrm>
    </dsp:sp>
    <dsp:sp modelId="{34178AF3-65C0-4F97-8E23-A65E5F2F687A}">
      <dsp:nvSpPr>
        <dsp:cNvPr id="0" name=""/>
        <dsp:cNvSpPr/>
      </dsp:nvSpPr>
      <dsp:spPr>
        <a:xfrm>
          <a:off x="5653135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kern="1200" dirty="0"/>
        </a:p>
      </dsp:txBody>
      <dsp:txXfrm>
        <a:off x="5825580" y="286051"/>
        <a:ext cx="832638" cy="832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0.1533</cdr:x>
      <cdr:y>0.44565</cdr:y>
    </cdr:from>
    <cdr:to>
      <cdr:x>0.27594</cdr:x>
      <cdr:y>0.60404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4360" y="1434060"/>
          <a:ext cx="779490" cy="5096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3 413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0.15298</cdr:x>
      <cdr:y>0.42685</cdr:y>
    </cdr:from>
    <cdr:to>
      <cdr:x>0.28571</cdr:x>
      <cdr:y>0.57987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19331" y="1588957"/>
          <a:ext cx="884419" cy="5696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789,9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0.15973</cdr:x>
      <cdr:y>0.39818</cdr:y>
    </cdr:from>
    <cdr:to>
      <cdr:x>0.31046</cdr:x>
      <cdr:y>0.54359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64301" y="1477786"/>
          <a:ext cx="1004341" cy="53964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12 986,5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0.14015</cdr:x>
      <cdr:y>0.39498</cdr:y>
    </cdr:from>
    <cdr:to>
      <cdr:x>0.26461</cdr:x>
      <cdr:y>0.57521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1179" y="1018376"/>
          <a:ext cx="853547" cy="46468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353,3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0.13755</cdr:x>
      <cdr:y>0.42989</cdr:y>
    </cdr:from>
    <cdr:to>
      <cdr:x>0.29951</cdr:x>
      <cdr:y>0.55892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88926" y="1797891"/>
          <a:ext cx="1046683" cy="5396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212,9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54E5-8729-41BA-BD05-5B6CC759822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6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6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D283-8297-4B92-8EDF-92BB5033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4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B3D0-3341-43FB-A608-D4CBFB4033D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3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6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6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BCDE-D8B6-496F-B98F-5F9EC171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2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4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7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7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A6B5-C09D-41F7-8B70-2873304A227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www.ufacity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8392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</a:rPr>
              <a:t>Администрация </a:t>
            </a:r>
            <a:r>
              <a:rPr lang="ru-RU" sz="2200" b="1" dirty="0">
                <a:latin typeface="Times New Roman" pitchFamily="18" charset="0"/>
              </a:rPr>
              <a:t>городского округа город Уфа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</a:rPr>
              <a:t>Республики Башкортостан </a:t>
            </a:r>
          </a:p>
        </p:txBody>
      </p:sp>
      <p:pic>
        <p:nvPicPr>
          <p:cNvPr id="6" name="Picture 4" descr="обложка_2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11890" r="30998" b="60826"/>
          <a:stretch>
            <a:fillRect/>
          </a:stretch>
        </p:blipFill>
        <p:spPr bwMode="auto">
          <a:xfrm>
            <a:off x="2588565" y="3813629"/>
            <a:ext cx="1680867" cy="215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" y="6805347"/>
            <a:ext cx="6858001" cy="26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БЮДЖЕТ ДЛЯ ГРАЖДАН</a:t>
            </a:r>
          </a:p>
          <a:p>
            <a:pPr algn="ctr" eaLnBrk="1" hangingPunct="1"/>
            <a:endParaRPr lang="ru-RU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latin typeface="Times New Roman" pitchFamily="18" charset="0"/>
              </a:rPr>
              <a:t>к проекту решения Совета </a:t>
            </a:r>
            <a:r>
              <a:rPr lang="ru-RU" b="1" dirty="0">
                <a:latin typeface="Times New Roman" pitchFamily="18" charset="0"/>
              </a:rPr>
              <a:t>городского округа город </a:t>
            </a:r>
            <a:r>
              <a:rPr lang="ru-RU" b="1" dirty="0" smtClean="0">
                <a:latin typeface="Times New Roman" pitchFamily="18" charset="0"/>
              </a:rPr>
              <a:t>Уфа Республики Башкортостан</a:t>
            </a:r>
            <a:r>
              <a:rPr lang="en-US" b="1" dirty="0" smtClean="0">
                <a:latin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latin typeface="Times New Roman" pitchFamily="18" charset="0"/>
              </a:rPr>
              <a:t>«Об исполнении бюджета городского округа город Уфа </a:t>
            </a:r>
          </a:p>
          <a:p>
            <a:pPr algn="ctr" eaLnBrk="1" hangingPunct="1"/>
            <a:r>
              <a:rPr lang="ru-RU" b="1" dirty="0" smtClean="0">
                <a:latin typeface="Times New Roman" pitchFamily="18" charset="0"/>
              </a:rPr>
              <a:t>Республики Башкортостан за 201</a:t>
            </a:r>
            <a:r>
              <a:rPr lang="en-US" b="1" dirty="0" smtClean="0">
                <a:latin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</a:rPr>
              <a:t> год» </a:t>
            </a:r>
            <a:endParaRPr lang="ru-RU" b="1" dirty="0">
              <a:latin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1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53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38655" y="4700541"/>
          <a:ext cx="6516912" cy="354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975"/>
                <a:gridCol w="926658"/>
                <a:gridCol w="741328"/>
                <a:gridCol w="926659"/>
                <a:gridCol w="812608"/>
                <a:gridCol w="806806"/>
                <a:gridCol w="732878"/>
              </a:tblGrid>
              <a:tr h="433497"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доходов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 к 2018 году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53694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 общей сумме доходов (%)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 общей сумме доходов (%)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177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+1 819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433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21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+1 251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3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+4 164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38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27 629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33 044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+5 415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70930"/>
              </p:ext>
            </p:extLst>
          </p:nvPr>
        </p:nvGraphicFramePr>
        <p:xfrm>
          <a:off x="243057" y="8612003"/>
          <a:ext cx="6462542" cy="238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347"/>
                <a:gridCol w="1216496"/>
                <a:gridCol w="1262158"/>
                <a:gridCol w="1033626"/>
                <a:gridCol w="938915"/>
              </a:tblGrid>
              <a:tr h="303401"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доходов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 за 2019 год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за 2019 год</a:t>
                      </a:r>
                    </a:p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1397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966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9 584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2122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47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+581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72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8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33 08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33 044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54547"/>
          </a:xfrm>
        </p:spPr>
        <p:txBody>
          <a:bodyPr wrap="square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ГОРОДСКОГО ОКРУГА ГОРОД УФА РЕСПУБЛИКИ БАШКОРТОСТАН ПО ДОХОДАМ</a:t>
            </a:r>
            <a:endParaRPr lang="ru-RU" sz="2200" b="1" dirty="0">
              <a:solidFill>
                <a:srgbClr val="00B8A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0" y="1154547"/>
            <a:ext cx="6858000" cy="3164114"/>
          </a:xfrm>
        </p:spPr>
        <p:txBody>
          <a:bodyPr>
            <a:normAutofit lnSpcReduction="10000"/>
          </a:bodyPr>
          <a:lstStyle/>
          <a:p>
            <a:pPr marL="179388" indent="727075" algn="just" defTabSz="914400">
              <a:spcBef>
                <a:spcPts val="0"/>
              </a:spcBef>
              <a:buNone/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городского округа город Уфа за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 по доходам в сумме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33 044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к уточненному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плану.</a:t>
            </a:r>
          </a:p>
          <a:p>
            <a:pPr marL="179388" indent="727075" algn="just" defTabSz="914400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Уточненный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поступлений по налоговым и неналоговым доходам выполнен на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104,5 %,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 1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250,7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10,3 %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 уровня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 Уточненный план по безвозмездным поступлениям исполнен на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%,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ростом по сравнению с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4 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164,6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</a:t>
            </a:r>
            <a:endParaRPr lang="ru-RU" sz="1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727075" algn="just" defTabSz="914400">
              <a:spcBef>
                <a:spcPts val="0"/>
              </a:spcBef>
              <a:buNone/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налоговыми и неналоговыми доходами, формирующими доходную часть бюджета городского в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году, являются: налог на доходы физических лиц - 5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248,2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39,1 %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общей суммы налоговых и неналоговых доходов,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 на совокупный доход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2 978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(22,2 %),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использования имущества, находящегося в государственной и муниципальной собственности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1 953,3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(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14,6 %),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 на имущество - 1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411,1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(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10,5 %),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от продажи  материальных  и нематериальных  активов –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1 037  млн.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,7 %).</a:t>
            </a:r>
            <a:endParaRPr lang="ru-RU" sz="1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8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6809"/>
            <a:ext cx="6858000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ДОХОДЫ</a:t>
            </a:r>
            <a:endParaRPr lang="ru-RU" sz="2200" b="1" dirty="0">
              <a:solidFill>
                <a:srgbClr val="00B8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65303"/>
              </p:ext>
            </p:extLst>
          </p:nvPr>
        </p:nvGraphicFramePr>
        <p:xfrm>
          <a:off x="132766" y="2007228"/>
          <a:ext cx="6592468" cy="387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40"/>
                <a:gridCol w="693174"/>
                <a:gridCol w="973394"/>
                <a:gridCol w="648929"/>
                <a:gridCol w="722671"/>
                <a:gridCol w="811160"/>
              </a:tblGrid>
              <a:tr h="26402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налоговых доходов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17406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6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2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4836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4867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2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1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перерасчёты по отмененным налогам, сборам и иным обязательным платежам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21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8 17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9 584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91062"/>
            <a:ext cx="6858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727075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поступления по группе «Налоговые доходы»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9 997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руб., что выше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1 819 млн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Выполнение уточненных бюджетных назначений составило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104,3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marL="179388" lvl="0" indent="727075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прирост налоговых доходов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достигнут по поступлениям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(1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719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136,5%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доходы физических лиц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(237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4,7 %).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63205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БЮДЖЕТА ГОРОДСКОГО ОКРУГА ЗА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59611"/>
              </p:ext>
            </p:extLst>
          </p:nvPr>
        </p:nvGraphicFramePr>
        <p:xfrm>
          <a:off x="324464" y="6490527"/>
          <a:ext cx="6209071" cy="26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37057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НАЛОГОВЫХ ДОХОДОВ БЮДЖЕТА ГОРОДСКОГО ОКРУГА В 2019 ГОДУ К 2018 ГОДУ,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0" y="9805307"/>
          <a:ext cx="6563032" cy="232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7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18753"/>
              </p:ext>
            </p:extLst>
          </p:nvPr>
        </p:nvGraphicFramePr>
        <p:xfrm>
          <a:off x="204774" y="1869168"/>
          <a:ext cx="6481081" cy="428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91"/>
                <a:gridCol w="707922"/>
                <a:gridCol w="766916"/>
                <a:gridCol w="693174"/>
                <a:gridCol w="718556"/>
                <a:gridCol w="731622"/>
              </a:tblGrid>
              <a:tr h="555587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неналоговых доходов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55587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035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9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6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4994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3272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1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1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57177"/>
            <a:ext cx="685799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поступлений по группе «Неналоговые доходы»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составила 3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105,2 %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уточненных плановых значений. 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поступления неналоговых доходов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уменьшились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568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14,3 %,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обусловлено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поступлений доходов от продажи материальных и нематериальных активов.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налоговых и неналоговых поступлений неналоговые доходы составляют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25,4 %,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процентных пункта ниже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565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-27082" y="6340812"/>
          <a:ext cx="6858000" cy="266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0" y="8839200"/>
          <a:ext cx="6830920" cy="323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5065" y="9005878"/>
            <a:ext cx="656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НЕНАЛОГОВЫХ ДОХОДОВ БЮДЖЕТА ГОРОДСКОГО ОКРУГА ЗА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80579"/>
              </p:ext>
            </p:extLst>
          </p:nvPr>
        </p:nvGraphicFramePr>
        <p:xfrm>
          <a:off x="123145" y="2445768"/>
          <a:ext cx="6538912" cy="453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023"/>
                <a:gridCol w="942206"/>
                <a:gridCol w="900979"/>
                <a:gridCol w="856457"/>
                <a:gridCol w="1182247"/>
              </a:tblGrid>
              <a:tr h="54080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0803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171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-491,4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0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6 954,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053,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3320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в 2,4 раза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4895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в 7 раза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71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организациями остатков субсидий прошлых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66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- 136,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- 219,7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2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15 469,7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634,3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164,6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19501"/>
            <a:ext cx="6858000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бюджет городского округа г. Уфа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по группе «Безвозмездные поступления» зачислены доходы в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9 634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годового плана 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безвозмездных поступлений увеличился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4 164,6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6858000" cy="4546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53243"/>
            <a:ext cx="6858000" cy="7925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ДИНАМИКА И СТРУКТУРА БЕЗВОЗМЕЗДНЫХ ПОСТУПЛЕНИЙ</a:t>
            </a:r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7141028"/>
          <a:ext cx="6371771" cy="478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61285" y="7509713"/>
            <a:ext cx="1074058" cy="1407886"/>
          </a:xfrm>
          <a:prstGeom prst="roundRect">
            <a:avLst>
              <a:gd name="adj" fmla="val 10000"/>
            </a:avLst>
          </a:prstGeom>
          <a:blipFill>
            <a:blip r:embed="rId8"/>
            <a:srcRect/>
            <a:stretch>
              <a:fillRect l="-3000" r="-3000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551542" y="9219458"/>
            <a:ext cx="1693545" cy="2627150"/>
            <a:chOff x="2411850" y="2361723"/>
            <a:chExt cx="1702963" cy="288655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10800000">
              <a:off x="2411850" y="2361723"/>
              <a:ext cx="1702963" cy="2886551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 rot="21600000">
              <a:off x="2464222" y="2361723"/>
              <a:ext cx="1598219" cy="2834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928</a:t>
              </a: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млн. рублей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ая выноска 12"/>
          <p:cNvSpPr/>
          <p:nvPr/>
        </p:nvSpPr>
        <p:spPr bwMode="auto">
          <a:xfrm>
            <a:off x="603624" y="10468991"/>
            <a:ext cx="1589380" cy="692495"/>
          </a:xfrm>
          <a:prstGeom prst="wedgeRectCallout">
            <a:avLst>
              <a:gd name="adj1" fmla="val -8923"/>
              <a:gd name="adj2" fmla="val -11284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Утвержденный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4826001" y="10465659"/>
            <a:ext cx="1516742" cy="695828"/>
          </a:xfrm>
          <a:prstGeom prst="wedgeRectCallout">
            <a:avLst>
              <a:gd name="adj1" fmla="val -8659"/>
              <a:gd name="adj2" fmla="val -11794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Исполнение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2700973" y="10465658"/>
            <a:ext cx="1551714" cy="695828"/>
          </a:xfrm>
          <a:prstGeom prst="wedgeRectCallout">
            <a:avLst>
              <a:gd name="adj1" fmla="val -8418"/>
              <a:gd name="adj2" fmla="val -11199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 Уточненный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38172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5116"/>
              </p:ext>
            </p:extLst>
          </p:nvPr>
        </p:nvGraphicFramePr>
        <p:xfrm>
          <a:off x="138501" y="1186012"/>
          <a:ext cx="6580998" cy="9263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830"/>
                <a:gridCol w="776273"/>
                <a:gridCol w="855483"/>
                <a:gridCol w="778365"/>
                <a:gridCol w="813047"/>
              </a:tblGrid>
              <a:tr h="541468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01343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061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поддержку мер по обеспечению сбалансированности бюджетов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453,3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961,9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491,4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5 124,8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7 233,4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27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401,9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401,9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</a:tr>
              <a:tr h="4494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федеральных целевых программ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500,4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536,4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</a:tr>
              <a:tr h="606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1 598,5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176,3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577,8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55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подъездов к дворовым территориям многоквартирных домов населенных пунктов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1 303,9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431,2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мероприятий по переселению граждан из аварийного жилья с учетом развития малоэтажного строительства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-204,5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41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программы РФ «Доступная среда» на 2011-2020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7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-1,10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9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программы РФ и муниципальных программ формирования современной городской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342,8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8954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городских округов на финансовое обеспечение отдельных полномочий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286,8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сниже-ние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11,6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раза</a:t>
                      </a:r>
                    </a:p>
                  </a:txBody>
                  <a:tcPr marL="68580" marR="68580" marT="0" marB="0"/>
                </a:tc>
              </a:tr>
              <a:tr h="43471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субсидии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078,6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333,6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в 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,8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раза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6858000" cy="8168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 smtClean="0"/>
              <a:t>БЕЗВОЗМЕЗДНЫЕ ПОСТУПЛЕНИЯ </a:t>
            </a:r>
            <a:r>
              <a:rPr lang="ru-RU" sz="2200" dirty="0"/>
              <a:t>ИЗ ВЫШЕСТОЯЩИХ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18241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62799"/>
              </p:ext>
            </p:extLst>
          </p:nvPr>
        </p:nvGraphicFramePr>
        <p:xfrm>
          <a:off x="132736" y="400656"/>
          <a:ext cx="6538129" cy="619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82"/>
                <a:gridCol w="821231"/>
                <a:gridCol w="836725"/>
                <a:gridCol w="743756"/>
                <a:gridCol w="805735"/>
              </a:tblGrid>
              <a:tr h="508858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14573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3453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954,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008,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1 053,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97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6 707,3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757,9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050,6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8915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919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436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-80,0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4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на выплату единовременного пособия при всех формах устройства детей, лишенных родительского 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попечения, в семью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006"/>
            <a:ext cx="6858000" cy="43024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73995"/>
              </p:ext>
            </p:extLst>
          </p:nvPr>
        </p:nvGraphicFramePr>
        <p:xfrm>
          <a:off x="0" y="1214438"/>
          <a:ext cx="6858000" cy="1086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7504" y="2635937"/>
            <a:ext cx="87716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7 233,4</a:t>
            </a:r>
          </a:p>
        </p:txBody>
      </p:sp>
    </p:spTree>
    <p:extLst>
      <p:ext uri="{BB962C8B-B14F-4D97-AF65-F5344CB8AC3E}">
        <p14:creationId xmlns:p14="http://schemas.microsoft.com/office/powerpoint/2010/main" val="6075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46"/>
            <a:ext cx="6858000" cy="43024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083701"/>
              </p:ext>
            </p:extLst>
          </p:nvPr>
        </p:nvGraphicFramePr>
        <p:xfrm>
          <a:off x="164892" y="1349375"/>
          <a:ext cx="6820524" cy="96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92018" y="3579366"/>
            <a:ext cx="87716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008,</a:t>
            </a:r>
            <a:r>
              <a:rPr lang="en-US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89865"/>
              </p:ext>
            </p:extLst>
          </p:nvPr>
        </p:nvGraphicFramePr>
        <p:xfrm>
          <a:off x="123669" y="2088492"/>
          <a:ext cx="6610661" cy="514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681"/>
                <a:gridCol w="809778"/>
                <a:gridCol w="827314"/>
                <a:gridCol w="769257"/>
                <a:gridCol w="783772"/>
                <a:gridCol w="615194"/>
                <a:gridCol w="509665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2018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9 452,3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9 227,6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2 482,6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543149">
                <a:tc>
                  <a:txBody>
                    <a:bodyPr/>
                    <a:lstStyle/>
                    <a:p>
                      <a:pPr marL="18415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4 789,6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4 148,6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929,9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206360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6894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13 187,9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12 986,5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5" marB="0"/>
                </a:tc>
              </a:tr>
              <a:tr h="241586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/>
                </a:tc>
              </a:tr>
              <a:tr h="274190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9525" marR="9525" marT="9525" marB="0"/>
                </a:tc>
              </a:tr>
              <a:tr h="291803">
                <a:tc>
                  <a:txBody>
                    <a:bodyPr/>
                    <a:lstStyle/>
                    <a:p>
                      <a:pPr marL="1841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/>
                </a:tc>
              </a:tr>
              <a:tr h="29180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9525" marR="9525" marT="9525" marB="0"/>
                </a:tc>
              </a:tr>
              <a:tr h="364150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-24,4</a:t>
                      </a:r>
                    </a:p>
                  </a:txBody>
                  <a:tcPr marL="9525" marR="9525" marT="9525" marB="0"/>
                </a:tc>
              </a:tr>
              <a:tr h="291803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33 902,2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32 378,3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ГОРОДСКОГО ОКРУГА ГОРОД УФА ПО РАСХОДАМ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62030"/>
            <a:ext cx="6858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городского округа город Уфа Республики Башкортостан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 расходам исполнен в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32 378,3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при утвержденных бюджетных назначениях в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24 757,0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 Неисполненные бюджетные назначения составили 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523,8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бюджет по расходам исполнен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96 %.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расходы возросли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5 542,0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286171"/>
            <a:ext cx="6858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 spc="1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b="1" spc="100" dirty="0" smtClean="0">
                <a:latin typeface="Times New Roman" pitchFamily="18" charset="0"/>
              </a:rPr>
              <a:t>ПРОГРАММНЫЕ РАСХОДЫ БЮДЖЕТА ГОРОДСКОГО ОКРУГА ЗА 201</a:t>
            </a:r>
            <a:r>
              <a:rPr lang="en-US" b="1" spc="100" dirty="0" smtClean="0">
                <a:latin typeface="Times New Roman" pitchFamily="18" charset="0"/>
              </a:rPr>
              <a:t>9</a:t>
            </a:r>
            <a:r>
              <a:rPr lang="ru-RU" b="1" spc="100" dirty="0" smtClean="0">
                <a:latin typeface="Times New Roman" pitchFamily="18" charset="0"/>
              </a:rPr>
              <a:t> ГОД</a:t>
            </a:r>
            <a:endParaRPr lang="ru-RU" b="1" spc="100" dirty="0"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708405" y="8454452"/>
          <a:ext cx="5302651" cy="305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1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88685"/>
              </p:ext>
            </p:extLst>
          </p:nvPr>
        </p:nvGraphicFramePr>
        <p:xfrm>
          <a:off x="123669" y="3267291"/>
          <a:ext cx="6640645" cy="522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731"/>
                <a:gridCol w="657424"/>
                <a:gridCol w="929391"/>
                <a:gridCol w="884419"/>
                <a:gridCol w="794479"/>
                <a:gridCol w="550536"/>
                <a:gridCol w="509665"/>
              </a:tblGrid>
              <a:tr h="574092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2018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774097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ctr"/>
                </a:tc>
              </a:tr>
              <a:tr h="1048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</a:tr>
              <a:tr h="312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-78,0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</a:tr>
              <a:tr h="2418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</a:tr>
              <a:tr h="202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-23,9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3669" y="507111"/>
            <a:ext cx="6610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расходов по разделу «Общегосударственные вопросы» составила 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770,3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1 803,1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98,2 %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годовому плану. В сравнении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расходы по данному разделу возросли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49,7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3,0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связано с увеличением ассигнований, направляемых на общегосударственные вопросы.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5,5 %, что ниже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«Общегосударственные вопросы»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76,6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96,1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годовому плану. В общем объеме расходов раздела непрограммные расходы составляют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4,3 %.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ГРБС.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18074796"/>
              </p:ext>
            </p:extLst>
          </p:nvPr>
        </p:nvGraphicFramePr>
        <p:xfrm>
          <a:off x="0" y="8490857"/>
          <a:ext cx="6858000" cy="370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3554" y="9833315"/>
            <a:ext cx="899409" cy="4946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73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АДМИНИСТРАТИВНОЕ ДЕЛЕНИЕ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>
          <a:xfrm>
            <a:off x="243997" y="1263371"/>
            <a:ext cx="6370006" cy="3882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368474"/>
            <a:ext cx="6858000" cy="4963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округ город Уфа был образован в ходе реализации муниципальной реформы 1 января 2006 года. Консолидированный бюджет города Уфы в 2005 году включал в свой состав городской бюджет и бюджеты муниципальных образований 7 районов города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административно-территориального устройства, городской округ город Уфа включает 7 районов: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Дёмский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Калининский;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Кировский;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Ленинский;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Октябрьский;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Орджоникидзевкий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15716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195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Уфы подчинены 24 населенных пункта: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деревень;</a:t>
            </a:r>
          </a:p>
          <a:p>
            <a:pPr marL="342900" lvl="0" indent="-1571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поселков;</a:t>
            </a:r>
          </a:p>
          <a:p>
            <a:pPr marL="342900" lvl="0" indent="-15716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села.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75771"/>
              </p:ext>
            </p:extLst>
          </p:nvPr>
        </p:nvGraphicFramePr>
        <p:xfrm>
          <a:off x="194872" y="2685964"/>
          <a:ext cx="6550701" cy="408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43"/>
                <a:gridCol w="739356"/>
                <a:gridCol w="916803"/>
                <a:gridCol w="872440"/>
                <a:gridCol w="783718"/>
                <a:gridCol w="543079"/>
                <a:gridCol w="502762"/>
              </a:tblGrid>
              <a:tr h="689815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801076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3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</a:tr>
              <a:tr h="239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76484"/>
            <a:ext cx="685800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по разделу «Национальная безопасность и правоохранительная деятельность» исполнены в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руб., при уточненном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92079670"/>
              </p:ext>
            </p:extLst>
          </p:nvPr>
        </p:nvGraphicFramePr>
        <p:xfrm>
          <a:off x="0" y="7109859"/>
          <a:ext cx="6663128" cy="372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36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28296"/>
              </p:ext>
            </p:extLst>
          </p:nvPr>
        </p:nvGraphicFramePr>
        <p:xfrm>
          <a:off x="175779" y="3997071"/>
          <a:ext cx="6569794" cy="396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2018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2 482,6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-16,1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24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1 583,4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1 582,3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177,7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206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</a:p>
                  </a:txBody>
                  <a:tcPr marL="9525" marR="9525" marT="9525" marB="0"/>
                </a:tc>
              </a:tr>
              <a:tr h="268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9525" marR="9525" marT="9525" marB="0"/>
                </a:tc>
              </a:tr>
              <a:tr h="268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5" marB="0"/>
                </a:tc>
              </a:tr>
              <a:tr h="268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514,4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869962"/>
            <a:ext cx="6858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0400 «Национальная экономика» бюджетные ассигнования исполнены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 9 227,6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9 452,3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что составило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97,6 %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уточненному плану. 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бюджетные ассигнования увеличены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2 482,6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36,8 %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увеличения расходов на финансовое обеспечение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дорожного хозяйства.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28,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выше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3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,4 %.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0400 «Национальная экономика»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710,0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716,5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99,1 %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годовому плану.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ГРБС. 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20643985"/>
              </p:ext>
            </p:extLst>
          </p:nvPr>
        </p:nvGraphicFramePr>
        <p:xfrm>
          <a:off x="0" y="8244589"/>
          <a:ext cx="6858000" cy="377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67" y="978278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9 227,6</a:t>
            </a:r>
          </a:p>
        </p:txBody>
      </p:sp>
    </p:spTree>
    <p:extLst>
      <p:ext uri="{BB962C8B-B14F-4D97-AF65-F5344CB8AC3E}">
        <p14:creationId xmlns:p14="http://schemas.microsoft.com/office/powerpoint/2010/main" val="27335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12299"/>
              </p:ext>
            </p:extLst>
          </p:nvPr>
        </p:nvGraphicFramePr>
        <p:xfrm>
          <a:off x="217356" y="3393411"/>
          <a:ext cx="6498238" cy="336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83"/>
                <a:gridCol w="733435"/>
                <a:gridCol w="909460"/>
                <a:gridCol w="865453"/>
                <a:gridCol w="690644"/>
                <a:gridCol w="625528"/>
                <a:gridCol w="498735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-16,7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389,1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357,9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-67,9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-15,9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24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2 331,0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2 128,7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513,0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206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рост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раза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928020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0500 «Жилищно-коммунальное хозяйство» расходы в 2019 году исполнены в сумме 4 148,6 млн. руб., при плане 4 789,6 млн. руб., что составляет 86,6 % от уточненного плана.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0500 «Жилищно-коммунальное хозяйство» составили 124,7 млн. руб. при плане 133,0 млн. руб. или 94 % к годовому плану.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2019 год исполнение по разделу предусмотрено 13 ГРБС.</a:t>
            </a:r>
          </a:p>
          <a:p>
            <a:pPr indent="539750" algn="just">
              <a:lnSpc>
                <a:spcPct val="80000"/>
              </a:lnSpc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218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47625693"/>
              </p:ext>
            </p:extLst>
          </p:nvPr>
        </p:nvGraphicFramePr>
        <p:xfrm>
          <a:off x="0" y="6970425"/>
          <a:ext cx="6663128" cy="412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05162" y="853841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4 148,6</a:t>
            </a:r>
          </a:p>
        </p:txBody>
      </p:sp>
    </p:spTree>
    <p:extLst>
      <p:ext uri="{BB962C8B-B14F-4D97-AF65-F5344CB8AC3E}">
        <p14:creationId xmlns:p14="http://schemas.microsoft.com/office/powerpoint/2010/main" val="8778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44828"/>
              </p:ext>
            </p:extLst>
          </p:nvPr>
        </p:nvGraphicFramePr>
        <p:xfrm>
          <a:off x="144103" y="2342429"/>
          <a:ext cx="6569794" cy="245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2018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290876"/>
            <a:ext cx="6858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0600 «Охрана окружающей среды» расходы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исполнены в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что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57,8 %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242035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расходов по разделу предусмотрено Управлением по обеспечению жизнедеятельности города Администрации городского округа город Уфа Республики Башкортостан в рамках программы «Развитие жилищно-коммунального хозяйства и улучшение экологической обстановки в городском округе город Уфа Республики Башкортостан».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подразделу 0603 «Охрана объектов растительного и животного мира и среды их обитания» расходы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что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57,8 %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плана.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данного подраздела направлены на обслуживание и содержание движимого и недвижимого имущества, на сбор и удаление отходов и очистку сточных вод в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На выполнение мероприятий в области экологии и природопользования направлено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9936011"/>
              </p:ext>
            </p:extLst>
          </p:nvPr>
        </p:nvGraphicFramePr>
        <p:xfrm>
          <a:off x="0" y="7609053"/>
          <a:ext cx="6663128" cy="412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0404" y="917704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34,2</a:t>
            </a:r>
          </a:p>
        </p:txBody>
      </p:sp>
    </p:spTree>
    <p:extLst>
      <p:ext uri="{BB962C8B-B14F-4D97-AF65-F5344CB8AC3E}">
        <p14:creationId xmlns:p14="http://schemas.microsoft.com/office/powerpoint/2010/main" val="2975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7086"/>
              </p:ext>
            </p:extLst>
          </p:nvPr>
        </p:nvGraphicFramePr>
        <p:xfrm>
          <a:off x="172091" y="3204726"/>
          <a:ext cx="6569794" cy="33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2018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13 187,9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12 986,5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6 372,7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6 281,5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672,8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24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1 260,8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1 259,6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206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/>
                </a:tc>
              </a:tr>
              <a:tr h="268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957049"/>
            <a:ext cx="6858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0700 «Образование» расходы бюджета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12 986,5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13 187,9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40,1 %,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ниже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2,9 %.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не предусмотрены.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ГРБС.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56251078"/>
              </p:ext>
            </p:extLst>
          </p:nvPr>
        </p:nvGraphicFramePr>
        <p:xfrm>
          <a:off x="0" y="7329714"/>
          <a:ext cx="6858000" cy="374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5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8214"/>
              </p:ext>
            </p:extLst>
          </p:nvPr>
        </p:nvGraphicFramePr>
        <p:xfrm>
          <a:off x="97436" y="4948902"/>
          <a:ext cx="6663128" cy="241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267"/>
                <a:gridCol w="772311"/>
                <a:gridCol w="957667"/>
                <a:gridCol w="911326"/>
                <a:gridCol w="818649"/>
                <a:gridCol w="567285"/>
                <a:gridCol w="345623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2018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051917"/>
            <a:ext cx="6858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0800 «Культура, кинематография» расходы бюджета составили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762,3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845,0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90,2 %.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Денежные средства раздела направлены на содержание и развитие учреждений культуры и искусства, стимулирование деятельности творческих коллективов, организацию досуга населения, сохранение историко-культурного наследия и эстетическое воспитание детей и молодежи.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расходов по разделу за отчетный период 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составило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175,8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30 %.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2,4 %,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выше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0,2 %.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к годовому плану.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4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ГРБС, из которых на Управление по культуре и искусству Администрации городского округа город Уфа Республики Башкортостан приходится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99,7 %.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32698496"/>
              </p:ext>
            </p:extLst>
          </p:nvPr>
        </p:nvGraphicFramePr>
        <p:xfrm>
          <a:off x="0" y="7875520"/>
          <a:ext cx="6663128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86512" y="8960311"/>
            <a:ext cx="1199213" cy="5696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762,3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30347"/>
              </p:ext>
            </p:extLst>
          </p:nvPr>
        </p:nvGraphicFramePr>
        <p:xfrm>
          <a:off x="168285" y="3738121"/>
          <a:ext cx="6569794" cy="336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727199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24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148,3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206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525" marR="9525" marT="9525" marB="0"/>
                </a:tc>
              </a:tr>
              <a:tr h="368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97982355"/>
              </p:ext>
            </p:extLst>
          </p:nvPr>
        </p:nvGraphicFramePr>
        <p:xfrm>
          <a:off x="194872" y="7510072"/>
          <a:ext cx="6663128" cy="35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9351" y="8949128"/>
            <a:ext cx="1184223" cy="629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911,8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0934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расходов по разделу 1000 «Социальная политика» составила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911,8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1 098,5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расходов по разделу за отчетный период 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составило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277,1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43,7 %.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2,8 %,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ниже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1000 «Социальная политика»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годовому плану.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ГРБС. При этом низкое исполнение расходов сложилось у  Управление капитального строительства  Администрации городского округа город Уфа Республики Башкортостан.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00189"/>
              </p:ext>
            </p:extLst>
          </p:nvPr>
        </p:nvGraphicFramePr>
        <p:xfrm>
          <a:off x="168285" y="4082831"/>
          <a:ext cx="6569794" cy="309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/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110,2</a:t>
                      </a:r>
                    </a:p>
                  </a:txBody>
                  <a:tcPr marL="9525" marR="9525" marT="9525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24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710306"/>
            <a:ext cx="6858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1100 «Физическая культура и спорт» расходы составили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1083,1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плане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1 209,4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9,6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расходов по разделу за отчетный период 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составило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305,9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связано с увеличением бюджетных ассигнований по подразделам «Физическая культура»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234,4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«Массовый спорт»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,4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«Другие вопросы в области физической культуры и спорта» на сумму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5,4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3,3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выше уровня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1100 «Физическая культура и спорт» составили 16,5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годовому плану.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2018 год исполнение по разделу предусмотрено двумя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ГРБС.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5107849"/>
              </p:ext>
            </p:extLst>
          </p:nvPr>
        </p:nvGraphicFramePr>
        <p:xfrm>
          <a:off x="0" y="7225260"/>
          <a:ext cx="6858000" cy="37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0281" y="875613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1083,1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235444"/>
              </p:ext>
            </p:extLst>
          </p:nvPr>
        </p:nvGraphicFramePr>
        <p:xfrm>
          <a:off x="183275" y="3918003"/>
          <a:ext cx="6569794" cy="24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58406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4248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0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2821728"/>
              </p:ext>
            </p:extLst>
          </p:nvPr>
        </p:nvGraphicFramePr>
        <p:xfrm>
          <a:off x="0" y="7048948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81619" y="8305489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6077"/>
            <a:ext cx="6858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по разделу 1200 «Средства массовой информации» составили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расходы по данному разделу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увеличились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12 %.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общем объеме расходов бюджета городского округа город Уфа Республики Башкортостан удельный вес раздела составляет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0,3 %,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2018 года.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Администрацией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расходы по разделу 1200 «Средства массовой информации» не предусмотрены.</a:t>
            </a:r>
          </a:p>
        </p:txBody>
      </p:sp>
    </p:spTree>
    <p:extLst>
      <p:ext uri="{BB962C8B-B14F-4D97-AF65-F5344CB8AC3E}">
        <p14:creationId xmlns:p14="http://schemas.microsoft.com/office/powerpoint/2010/main" val="2811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12498"/>
              </p:ext>
            </p:extLst>
          </p:nvPr>
        </p:nvGraphicFramePr>
        <p:xfrm>
          <a:off x="173026" y="5421670"/>
          <a:ext cx="6569794" cy="295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33"/>
                <a:gridCol w="741512"/>
                <a:gridCol w="919475"/>
                <a:gridCol w="874983"/>
                <a:gridCol w="786002"/>
                <a:gridCol w="544662"/>
                <a:gridCol w="504227"/>
              </a:tblGrid>
              <a:tr h="69298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расходов за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уточненного плана,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подраздела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расходов,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804754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6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766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575,5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058802"/>
            <a:ext cx="6858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разделу 1300 «Обслуживание государственного и муниципального долга» расходы бюджета городского округа город Уфа Республики Башкортостан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составили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573,8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плана.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расходы снизились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184,8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24,4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основном обусловлено снижением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долга и изменением структуры муниципального долга. 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ведомственной структурой расходов бюджета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исполнение по разделу предусмотрено Администрацией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расходов бюджета городского округа город Уфа Республики Башкортостан на обслуживание муниципального долга в отчетном периоде составил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объема расходов бюджета без учета субвенций, что соответствует ограничению, установленному статьей 111 Бюджетного кодекса Российской Федерации (не должен превышать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15 %).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Сложившийся в результате исполнения бюджета объем муниципального долга городского округа город Уфа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превышает ограничения, установленные статьей 107 Бюджетного кодекса Российской Федерации.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Долговая нагрузка на бюджет городского округа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составила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82,2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9,6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 данного показателя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проведенных мероприятий по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перекредитации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коммерческих кредитов средняя ставка по состоянию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составила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8,2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2,0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ниже, чем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6635205"/>
              </p:ext>
            </p:extLst>
          </p:nvPr>
        </p:nvGraphicFramePr>
        <p:xfrm>
          <a:off x="-132735" y="8464798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5162" y="973117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573,8</a:t>
            </a:r>
          </a:p>
        </p:txBody>
      </p:sp>
    </p:spTree>
    <p:extLst>
      <p:ext uri="{BB962C8B-B14F-4D97-AF65-F5344CB8AC3E}">
        <p14:creationId xmlns:p14="http://schemas.microsoft.com/office/powerpoint/2010/main" val="8802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</a:rPr>
              <a:t>УВАЖАЕМЫЕ УФИМЦЫ!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517717"/>
            <a:ext cx="6858000" cy="286232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indent="452438" algn="just">
              <a:tabLst>
                <a:tab pos="355600" algn="l"/>
                <a:tab pos="4524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«Бюджет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отчету об исполнении бюджета города за 201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 «Бюджет для граждан»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сборник, который познакомит население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формирования и расходования бюджета города. </a:t>
            </a:r>
          </a:p>
          <a:p>
            <a:pPr indent="452438" algn="just">
              <a:tabLst>
                <a:tab pos="355600" algn="l"/>
                <a:tab pos="4524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в доступной форме представлено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описание, как формировались доходы и куда были направлены средства бюджета городского округа. </a:t>
            </a:r>
          </a:p>
          <a:p>
            <a:pPr indent="452438" algn="just">
              <a:tabLst>
                <a:tab pos="355600" algn="l"/>
                <a:tab pos="4524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нацелен на широкий круг пользователей, интересы которых в той или иной мере затронуты бюджетом городского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12" y="2423885"/>
            <a:ext cx="2770771" cy="33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1674"/>
              </p:ext>
            </p:extLst>
          </p:nvPr>
        </p:nvGraphicFramePr>
        <p:xfrm>
          <a:off x="150721" y="2651519"/>
          <a:ext cx="6556556" cy="634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22"/>
                <a:gridCol w="1175657"/>
                <a:gridCol w="1451429"/>
                <a:gridCol w="1088571"/>
                <a:gridCol w="1728877"/>
              </a:tblGrid>
              <a:tr h="41272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852">
                <a:tc rowSpan="4">
                  <a:txBody>
                    <a:bodyPr/>
                    <a:lstStyle/>
                    <a:p>
                      <a:pPr marL="184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3 837,1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7988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274,9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223,1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98994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1 437,0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435,5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18107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07239">
                <a:tc rowSpan="5">
                  <a:txBody>
                    <a:bodyPr/>
                    <a:lstStyle/>
                    <a:p>
                      <a:pPr marL="184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763,0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428,2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0986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275,6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4853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79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фонды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7988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8974">
                <a:tc rowSpan="4">
                  <a:txBody>
                    <a:bodyPr/>
                    <a:lstStyle/>
                    <a:p>
                      <a:pPr marL="184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1 036,3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865,2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94873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698,0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600,9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98995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262,2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220,2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03117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2230">
                <a:tc rowSpan="4">
                  <a:txBody>
                    <a:bodyPr/>
                    <a:lstStyle/>
                    <a:p>
                      <a:pPr marL="184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0986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9487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198994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33097">
                <a:tc rowSpan="4">
                  <a:txBody>
                    <a:bodyPr/>
                    <a:lstStyle/>
                    <a:p>
                      <a:pPr marL="184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561,2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440,0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485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417,9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303,3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54833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09863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4852">
                <a:tc rowSpan="5">
                  <a:txBody>
                    <a:bodyPr/>
                    <a:lstStyle/>
                    <a:p>
                      <a:pPr marL="184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39843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39842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1 687,0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4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фонды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24853">
                <a:tc vMerge="1"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ИНВЕСТИЦИИ В ОБЪЕКТЫ КАПИТАЛЬНОГО СТРОИТЕЛЬСТВА СОБСТВЕННОСТИ ГОРОДСКОГО ОКРУГА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469454"/>
            <a:ext cx="685799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исполненных бюджетных инвестиций в объекты муниципальной собственности городского округа город Уфа Республики Башкортостан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составил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5 744,1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при годовом плане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6 587,0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или освоение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87,2%.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99399"/>
            <a:ext cx="6857999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endParaRPr lang="ru-RU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статьёй 179 Бюджетного кодекса Российской Федерации, постановлением Правительства Республики Башкортостан от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2014 года № 151 «О порядке разработки, реализации и оценки эффективности государственных программ Республики Башкортостан», в целях обеспечения эффективного функционирования системы программно- целевого управления городским округом город Уфа Республики Башкортостан постановлениями Администрации городского округа город Уфа Республики Башкортостан утверждены 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Уфа Республики Башкортостан «О внесении изменений в решение Совета городского округа город Уфа Республики Башкортостан от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№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бюджете городского округа город Уфа Республики Башкортостан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годов» №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50/2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30.12.2019г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уточненным планом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расходы бюджета городского округа город Уфа Республики Башкортостан были предусмотрены на финансирование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программ в общей сумме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32 929,1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что выше первоначально утвержденного объема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9 196,4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40 %.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финансирование муниципальных программ составило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31 439,7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95,5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годового плана.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программных расходов в общих расходах бюджета городского округа город Уфа Республики Башкортостан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сложилась на уровне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и увеличилась по сравнению с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5 253,9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планом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непрограммные расходы бюджета Республики Башкортостан предусмотрены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973,1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непрограммных расходов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составило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938,6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96,5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годового плана.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непрограммных расходов в общих расходах бюджета городского округа город Уфа Республики Башкортостан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сложилась на уровне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2,9 %.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ГОРОДСКОГО ОКРУГА ГОРОД УФА РЕСПУБЛИКИ БАШКОРТОСТАН В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0687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ПО МУНИЦИПАЛЬНЫМ ПРОГРАММАМ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0" y="385073"/>
          <a:ext cx="6858000" cy="1154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43945"/>
              </p:ext>
            </p:extLst>
          </p:nvPr>
        </p:nvGraphicFramePr>
        <p:xfrm>
          <a:off x="0" y="1107997"/>
          <a:ext cx="6857999" cy="1108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2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ПО МУНИЦИПАЛЬНЫМ ПРОГРАММАМ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37993"/>
              </p:ext>
            </p:extLst>
          </p:nvPr>
        </p:nvGraphicFramePr>
        <p:xfrm>
          <a:off x="212911" y="1107996"/>
          <a:ext cx="6432177" cy="1108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2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ПО МУНИЦИПАЛЬНЫМ ПРОГРАММАМ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78464"/>
              </p:ext>
            </p:extLst>
          </p:nvPr>
        </p:nvGraphicFramePr>
        <p:xfrm>
          <a:off x="1" y="1001486"/>
          <a:ext cx="6858000" cy="1119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9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72453"/>
              </p:ext>
            </p:extLst>
          </p:nvPr>
        </p:nvGraphicFramePr>
        <p:xfrm>
          <a:off x="143954" y="754744"/>
          <a:ext cx="6576159" cy="841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246"/>
                <a:gridCol w="1088571"/>
                <a:gridCol w="700247"/>
                <a:gridCol w="664095"/>
              </a:tblGrid>
              <a:tr h="27577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программ</a:t>
                      </a:r>
                      <a:endParaRPr lang="ru-RU" sz="11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 план на 201</a:t>
                      </a:r>
                      <a:r>
                        <a:rPr lang="en-US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5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35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548,</a:t>
                      </a:r>
                      <a:r>
                        <a:rPr lang="en-US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искусства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транспортного обслуживания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087,4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опеки и попечительства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477,6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015,4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и улучшение экологической обстановки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182,2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353,3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городского округа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1 516,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молодежной политики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205,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безопасности, защиты населения и территории от чрезвычайных ситуаций природного, техногенного характера и иных происшествий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r>
                        <a:rPr lang="en-US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212,9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строительства, реконструкции, капитального ремонта, ремонта дорог и искусственных сооружений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5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810,7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градостроительной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508,4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земельных и имущественных отношений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256,6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Демского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185,3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Калининского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r>
                        <a:rPr lang="en-US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15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Кировского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367,0</a:t>
                      </a:r>
                      <a:endParaRPr lang="ru-RU" sz="115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lang="en-US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5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Ленинского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317,4</a:t>
                      </a:r>
                      <a:endParaRPr lang="ru-RU" sz="115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5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Октябрьского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433,7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Орджоникидзевского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Советского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1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929,1</a:t>
                      </a:r>
                      <a:endParaRPr lang="ru-RU" sz="115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1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439,</a:t>
                      </a:r>
                      <a:r>
                        <a:rPr lang="en-US" sz="11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938,6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1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902,2</a:t>
                      </a:r>
                      <a:endParaRPr lang="ru-RU" sz="115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1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378,3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МУНИЦИПАЛЬНЫЕ ПРОГРАММЫ ГОРОДСКОГО ОКРУГА, МЛН. РУБЛЕЙ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08765"/>
              </p:ext>
            </p:extLst>
          </p:nvPr>
        </p:nvGraphicFramePr>
        <p:xfrm>
          <a:off x="134258" y="4546245"/>
          <a:ext cx="6589484" cy="345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145"/>
                <a:gridCol w="1224811"/>
                <a:gridCol w="899659"/>
                <a:gridCol w="832869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 дошкольного и общего образования в городском округе город Уфа Республики Башкортостан»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757,1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556,9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286,9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«Социальная поддержка учащихся из многодетных малоимущих семей»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166,3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 «Развитие образования в городском округе город Уфа Республики Башкортостан»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565,3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12 775,6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548,0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ОБРАЗОВАНИЯ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7979722"/>
              </p:ext>
            </p:extLst>
          </p:nvPr>
        </p:nvGraphicFramePr>
        <p:xfrm>
          <a:off x="149903" y="8394493"/>
          <a:ext cx="6505026" cy="362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04168" y="9933720"/>
            <a:ext cx="899410" cy="4197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685800">
              <a:lnSpc>
                <a:spcPct val="107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548,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0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79169"/>
            <a:ext cx="6858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образования Администрации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10 046,8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финансирования программы, утвержденный Паспортом на 2019 год, соответствует объему, утвержденному Решением Совета городского округа город Уфа Республики Башкортостан «О внесении изменений в решение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№ 50/2 от 30 декабря 2019 года.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12 775,6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2019 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548,0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98,2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плана.</a:t>
            </a:r>
          </a:p>
          <a:p>
            <a:pPr indent="539750" algn="just">
              <a:lnSpc>
                <a:spcPct val="80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22820"/>
              </p:ext>
            </p:extLst>
          </p:nvPr>
        </p:nvGraphicFramePr>
        <p:xfrm>
          <a:off x="130630" y="3512859"/>
          <a:ext cx="6545941" cy="391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049"/>
                <a:gridCol w="1216685"/>
                <a:gridCol w="893691"/>
                <a:gridCol w="827516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 культурно-просветительской деятельности и профессионального  искусства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предоставления дополнительного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499,5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муниципальных парков культуры и отдыха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247,8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167,6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реализации муниципальной программы «Развитие культуры и искусства в  городском округе 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1 272,0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4748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КУЛЬТУРЫ И ИСКУССТВА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5000623"/>
              </p:ext>
            </p:extLst>
          </p:nvPr>
        </p:nvGraphicFramePr>
        <p:xfrm>
          <a:off x="0" y="7764906"/>
          <a:ext cx="6857999" cy="385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7447" y="9268967"/>
            <a:ext cx="877163" cy="3886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272,0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79913"/>
            <a:ext cx="685799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по культуре и искусству Администрации городского округа город Уфа Республики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1025,9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355,1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272,0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93,9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04245"/>
              </p:ext>
            </p:extLst>
          </p:nvPr>
        </p:nvGraphicFramePr>
        <p:xfrm>
          <a:off x="203200" y="3744929"/>
          <a:ext cx="6502231" cy="309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51"/>
                <a:gridCol w="1208593"/>
                <a:gridCol w="887746"/>
                <a:gridCol w="821841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массовой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587,8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466,6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детско-юношеского спорта и организация спортивной подготовки в городском округе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589,2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585,8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213,8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087,4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7567012"/>
              </p:ext>
            </p:extLst>
          </p:nvPr>
        </p:nvGraphicFramePr>
        <p:xfrm>
          <a:off x="26232" y="7225259"/>
          <a:ext cx="6831767" cy="45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7447" y="9109309"/>
            <a:ext cx="877163" cy="3886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defTabSz="685800" fontAlgn="b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087,4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2536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по физической культуре и спорту Администрации городского округа город Уфа Республики Башкортостан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802,8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1213,8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1 087,4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89,6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90473"/>
              </p:ext>
            </p:extLst>
          </p:nvPr>
        </p:nvGraphicFramePr>
        <p:xfrm>
          <a:off x="145145" y="3720667"/>
          <a:ext cx="6502229" cy="336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192"/>
                <a:gridCol w="1152208"/>
                <a:gridCol w="846330"/>
                <a:gridCol w="783499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жизнеустройству детей-сирот, обеспечение деятельности подведомственных учреждений»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230,2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Благополучное детство и укрепление семейных ценностей»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176,2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170,9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обеспечение отдыха и оздоровления детей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опеки и попечительства в городском округе город Уфа Республики Башкортостан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592,7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ОПЕКИ И ПОПЕЧИТЕЛЬСТВА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05467407"/>
              </p:ext>
            </p:extLst>
          </p:nvPr>
        </p:nvGraphicFramePr>
        <p:xfrm>
          <a:off x="0" y="7405140"/>
          <a:ext cx="6858000" cy="397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1185" y="9138337"/>
            <a:ext cx="704039" cy="3886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685800" fontAlgn="b">
              <a:lnSpc>
                <a:spcPct val="107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477,6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0103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по опеке и попечительству Администрации городского округа город Уфа Республики Башкортостан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472,0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592,7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477,6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80,6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3" y="4982372"/>
            <a:ext cx="1805940" cy="160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34511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ЧТО ТАКОЕ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БЮДЖЕТ</a:t>
            </a:r>
            <a:r>
              <a:rPr lang="en-US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ГОРОДСКОГО ОКРУГА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695526"/>
            <a:ext cx="6858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- форма образования и расходования денежных средств,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финансового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задач и функций местного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164" y="3604510"/>
            <a:ext cx="2326559" cy="1200329"/>
          </a:xfrm>
          <a:prstGeom prst="rect">
            <a:avLst/>
          </a:prstGeom>
          <a:ln w="28575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денежные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9713" y="3604510"/>
            <a:ext cx="2326559" cy="1200329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164" y="518611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39713" y="518611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945" y="6902575"/>
            <a:ext cx="6456108" cy="923330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основополагающее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предъявляемое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утверждающим бюджет.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0164" y="8276235"/>
            <a:ext cx="6456108" cy="1200329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- взаимоотношения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правоотношений,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бюджетного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3654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53065"/>
              </p:ext>
            </p:extLst>
          </p:nvPr>
        </p:nvGraphicFramePr>
        <p:xfrm>
          <a:off x="130629" y="3303574"/>
          <a:ext cx="6556643" cy="468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101"/>
                <a:gridCol w="1221878"/>
                <a:gridCol w="782002"/>
                <a:gridCol w="581662"/>
              </a:tblGrid>
              <a:tr h="493239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03559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6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территорий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961,6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773,3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6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городских лесов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6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систем наружного освещения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183,5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183,5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6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муниципальных кладбищ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6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велоинфраструктуры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5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069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208,2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015,4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«БЛАГОУСТРОЙСТВО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747914"/>
              </p:ext>
            </p:extLst>
          </p:nvPr>
        </p:nvGraphicFramePr>
        <p:xfrm>
          <a:off x="0" y="8244589"/>
          <a:ext cx="6857999" cy="379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9460" y="9774742"/>
            <a:ext cx="877163" cy="3886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685800" fontAlgn="b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015,4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083991"/>
            <a:ext cx="685799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коммунального хозяйства и благоустройства Администрации городского округа город Уфа Республики Башкортостан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549,6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2 208,2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1 591,8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92,6 % от уточненного плана.</a:t>
            </a:r>
          </a:p>
          <a:p>
            <a:pPr indent="539750" algn="just">
              <a:lnSpc>
                <a:spcPct val="80000"/>
              </a:lnSpc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89682"/>
              </p:ext>
            </p:extLst>
          </p:nvPr>
        </p:nvGraphicFramePr>
        <p:xfrm>
          <a:off x="144192" y="2943560"/>
          <a:ext cx="6556890" cy="227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251"/>
                <a:gridCol w="1221924"/>
                <a:gridCol w="782031"/>
                <a:gridCol w="581684"/>
              </a:tblGrid>
              <a:tr h="499215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8529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74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59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городского наземного электротранспорта в городском округе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3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25" y="-11125"/>
            <a:ext cx="6857275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ТРАНСПОРТНОГО ОБСЛУЖИВАНИЯ НАСЕЛЕНИЯ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06957403"/>
              </p:ext>
            </p:extLst>
          </p:nvPr>
        </p:nvGraphicFramePr>
        <p:xfrm>
          <a:off x="0" y="5438335"/>
          <a:ext cx="6839857" cy="314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0719" y="6845746"/>
            <a:ext cx="719527" cy="374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641,8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44743"/>
            <a:ext cx="685799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транспорта и связи Администрации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641,8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641,8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100 % от уточненного плана.</a:t>
            </a:r>
          </a:p>
          <a:p>
            <a:pPr indent="539750" algn="just">
              <a:lnSpc>
                <a:spcPct val="80000"/>
              </a:lnSpc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01939"/>
              </p:ext>
            </p:extLst>
          </p:nvPr>
        </p:nvGraphicFramePr>
        <p:xfrm>
          <a:off x="175126" y="4359023"/>
          <a:ext cx="6560285" cy="203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307"/>
                <a:gridCol w="1222557"/>
                <a:gridCol w="782436"/>
                <a:gridCol w="581985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«Башкирские дворики»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«Поддержка жилищно-коммунального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617,4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«Улучшение экологической обстановки в городе Уфа»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1 429,6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72070702"/>
              </p:ext>
            </p:extLst>
          </p:nvPr>
        </p:nvGraphicFramePr>
        <p:xfrm>
          <a:off x="-134912" y="6590435"/>
          <a:ext cx="6858000" cy="431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6018" y="8149552"/>
            <a:ext cx="877163" cy="3886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685800" fontAlgn="b">
              <a:lnSpc>
                <a:spcPct val="107000"/>
              </a:lnSpc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182,2</a:t>
            </a:r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853722"/>
            <a:ext cx="6858001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по обеспечению жизнедеятельности города Администрации городского округа город Уфа Республики Башкортостан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финансирования программы, утвержденный Паспортом на 2019 год, соответствует объему, утвержденному Решением Совета городского округа город Уфа Республики Башкортостан «О внесении изменений в решение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№ 50/2 от 30 декабря 2019 года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1 429,6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1 182,2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82,7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плана.</a:t>
            </a:r>
          </a:p>
          <a:p>
            <a:pPr indent="539750" algn="just">
              <a:lnSpc>
                <a:spcPct val="80000"/>
              </a:lnSpc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5597"/>
              </p:ext>
            </p:extLst>
          </p:nvPr>
        </p:nvGraphicFramePr>
        <p:xfrm>
          <a:off x="185142" y="3855531"/>
          <a:ext cx="6487715" cy="202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354"/>
                <a:gridCol w="1209033"/>
                <a:gridCol w="773781"/>
                <a:gridCol w="575547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 городского округа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325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«Пожарная безопасность городского округа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353,3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«ПОЖАРНАЯ БЕЗОПАСНОСТЬ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1337855"/>
              </p:ext>
            </p:extLst>
          </p:nvPr>
        </p:nvGraphicFramePr>
        <p:xfrm>
          <a:off x="0" y="6598289"/>
          <a:ext cx="6858000" cy="25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1350229"/>
            <a:ext cx="685799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Муниципальное бюджетное учреждение «Управление пожарной охраны городского округа город Уфа Республики Башкортостан» (далее – МБУ УПО г. Уфы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344,8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353,3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353,3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100 %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66532"/>
              </p:ext>
            </p:extLst>
          </p:nvPr>
        </p:nvGraphicFramePr>
        <p:xfrm>
          <a:off x="203200" y="3667385"/>
          <a:ext cx="6531258" cy="635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962"/>
                <a:gridCol w="1190099"/>
                <a:gridCol w="761663"/>
                <a:gridCol w="566534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общественной безопасности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226,5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225,1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внутреннего и въездного туризма в городе Уфа»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семей, нуждающихся в улучшении жилищных условий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205,2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малого и среднего предпринимательства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положительного имиджа города Уфы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844,5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839,4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поставщиков (подрядчиков, исполнителей) для заказчиков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надзор за проведением благоустройства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пьянства и алкоголизма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облика современного города»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и поддержка социально ориентированных некоммерческих организаций»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528,2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6124" y="0"/>
            <a:ext cx="6864123" cy="107867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ГОРОДСКОГО ОКРУГА ГОРОД УФА РЕСПУБЛИКИ БАШКОРТОСТАН»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8833"/>
            <a:ext cx="686412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Администрация городского округа город Уфа Республики Башкортостан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размере        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1 114,4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528,2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516,7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мероприятий программы в течение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осуществлялось в разрезе следующих подпрограмм:</a:t>
            </a:r>
          </a:p>
        </p:txBody>
      </p:sp>
    </p:spTree>
    <p:extLst>
      <p:ext uri="{BB962C8B-B14F-4D97-AF65-F5344CB8AC3E}">
        <p14:creationId xmlns:p14="http://schemas.microsoft.com/office/powerpoint/2010/main" val="27468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3411"/>
              </p:ext>
            </p:extLst>
          </p:nvPr>
        </p:nvGraphicFramePr>
        <p:xfrm>
          <a:off x="-6124" y="914400"/>
          <a:ext cx="6864123" cy="112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6124" y="0"/>
            <a:ext cx="6864123" cy="107867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ГОРОДСКОГО ОКРУГА ГОРОД УФА РЕСПУБЛИКИ БАШКОРТОСТАН»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9672" y="5708134"/>
            <a:ext cx="87716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16,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39833"/>
              </p:ext>
            </p:extLst>
          </p:nvPr>
        </p:nvGraphicFramePr>
        <p:xfrm>
          <a:off x="232229" y="3573593"/>
          <a:ext cx="6429657" cy="231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673"/>
                <a:gridCol w="1124263"/>
                <a:gridCol w="719528"/>
                <a:gridCol w="535193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социально-экономических, организационных условий и гарантий для социального становления, и развития молодых граждан»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191,1</a:t>
                      </a:r>
                      <a:endParaRPr lang="en-US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молодёжной политики в городском округе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МОЛОДЁЖНОЙ ПОЛИТИКИ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93780397"/>
              </p:ext>
            </p:extLst>
          </p:nvPr>
        </p:nvGraphicFramePr>
        <p:xfrm>
          <a:off x="0" y="6850504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13280" y="8213052"/>
            <a:ext cx="704039" cy="341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">
              <a:lnSpc>
                <a:spcPct val="107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386116"/>
            <a:ext cx="68580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Комитет по делам молодёжи Администрации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планом бюджетные ассигнования на реализацию программы утверждены в размере 206,1 млн. 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2019 год, исполнены в размере 205,1 млн. руб. или на 99,5 % от уточненного плана.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02618"/>
              </p:ext>
            </p:extLst>
          </p:nvPr>
        </p:nvGraphicFramePr>
        <p:xfrm>
          <a:off x="130630" y="4146141"/>
          <a:ext cx="6560456" cy="267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411"/>
                <a:gridCol w="1222589"/>
                <a:gridCol w="782456"/>
                <a:gridCol w="582000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276900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204,1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148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1798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СИСТЕМЫ БЕЗОПАСНОСТИ, ЗАЩИТЫ НАСЕЛЕНИЯ И ТЕРРИТОРИИ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26780029"/>
              </p:ext>
            </p:extLst>
          </p:nvPr>
        </p:nvGraphicFramePr>
        <p:xfrm>
          <a:off x="159657" y="7204168"/>
          <a:ext cx="6462600" cy="418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869850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Муниципальное бюджетное учреждение «Управление гражданской защиты» городского округа город Уфа Республики Башкортостан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191,5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213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212,9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66784"/>
              </p:ext>
            </p:extLst>
          </p:nvPr>
        </p:nvGraphicFramePr>
        <p:xfrm>
          <a:off x="159658" y="4424377"/>
          <a:ext cx="6574971" cy="395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028"/>
                <a:gridCol w="899886"/>
                <a:gridCol w="856343"/>
                <a:gridCol w="725714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дорожной инфраструктуры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302,7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169,1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системы ливневой канализации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водохозяйственного комплекса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601,5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1600,4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«Благоустройство и содержание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автопарковочных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23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235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945,5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810,7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6825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СТРОИТЕЛЬСТВА, РЕКОНСТРУКЦИИ, КАПИТАЛЬНОГО РЕМОНТА, РЕМОНТА ДОРОГ И ИСКУССТВЕННЫХ СООРУЖЕНИЙ </a:t>
            </a:r>
            <a:b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36974675"/>
              </p:ext>
            </p:extLst>
          </p:nvPr>
        </p:nvGraphicFramePr>
        <p:xfrm>
          <a:off x="239384" y="8428280"/>
          <a:ext cx="6386514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58391" y="9864052"/>
            <a:ext cx="87716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5 810,7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8259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строительству, ремонту дорог и искусственных сооружений Администрации городского округа город Уфа Республики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3 410,6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5 945,5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5 810,7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97,7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80987"/>
              </p:ext>
            </p:extLst>
          </p:nvPr>
        </p:nvGraphicFramePr>
        <p:xfrm>
          <a:off x="130629" y="3717685"/>
          <a:ext cx="6560457" cy="306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411"/>
                <a:gridCol w="1222589"/>
                <a:gridCol w="782457"/>
                <a:gridCol w="582000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277653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«Проведение государственного кадастрового учета земельных участков, автомобильных дорог местного значения общего пользования»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«Повышение эффективности использования земельных ресурсов и муниципального имущества»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01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221,7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219,1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235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291,5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4748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23603515"/>
              </p:ext>
            </p:extLst>
          </p:nvPr>
        </p:nvGraphicFramePr>
        <p:xfrm>
          <a:off x="203200" y="7659975"/>
          <a:ext cx="6490261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424365"/>
            <a:ext cx="685799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Управление земельных и имущественных отношений Администрации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Совета городского округа город Уфа Республики Башкортостан от 19 декабря 2018 года № 35/4 «О бюджете городского округа город Уфа Республики Башкортостан на 2019 год и на плановый период 2020 и 2021 годов» объем финансового обеспечения программы на 2019 год утвержден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268,5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291,5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256,6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481" y="9089352"/>
            <a:ext cx="7040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256,6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164282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ЗАДАЧИ И ПРИОРИТЕТЫ БЮДЖЕТНОЙ ПОЛИТИКИ</a:t>
            </a:r>
            <a:b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45556"/>
            <a:ext cx="6754761" cy="7735712"/>
          </a:xfrm>
        </p:spPr>
        <p:txBody>
          <a:bodyPr>
            <a:normAutofit/>
          </a:bodyPr>
          <a:lstStyle/>
          <a:p>
            <a:pPr indent="450000" algn="just"/>
            <a:r>
              <a:rPr lang="ru-RU" sz="1600" b="1" i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задачами бюджетной политики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сохранение сбалансированности бюджета в условиях сохранения бюджетных ограничений, а также оптимальной долговой нагрузки.</a:t>
            </a:r>
          </a:p>
          <a:p>
            <a:pPr indent="450000" algn="just"/>
            <a:r>
              <a:rPr lang="ru-RU" sz="1600" b="1" i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направлены на оптимизацию и повышение эффективности использования финансовых ресурсов, повышение эффективности бюджетного процесса и повышение роли программно-целевого планирования, повышение качества и доступности оказываемых муниципальных услуг, обеспечение исполнения всех ранее принятых социальных обязательств, выполнение поставленных задач по «майским» указам Президента Российской Федерации, повышение открытости и прозрачности бюджета, обеспечение широкого вовлечения граждан в процедуры обсуждения и принятия бюджетных решений, создание современной комфортной инфраструктуры.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89734"/>
              </p:ext>
            </p:extLst>
          </p:nvPr>
        </p:nvGraphicFramePr>
        <p:xfrm>
          <a:off x="160133" y="2718962"/>
          <a:ext cx="6545943" cy="210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620"/>
                <a:gridCol w="1219884"/>
                <a:gridCol w="780726"/>
                <a:gridCol w="580713"/>
              </a:tblGrid>
              <a:tr h="444801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годовой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31625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5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</a:t>
                      </a:r>
                      <a:r>
                        <a:rPr lang="ru-RU" sz="1200" spc="-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долгом городского округа город Уфа Республики Башкортостан»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575,5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573,8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656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«Управление муниципальными финансами городского округа город Уфа Республики Башкортостан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235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1125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49812258"/>
              </p:ext>
            </p:extLst>
          </p:nvPr>
        </p:nvGraphicFramePr>
        <p:xfrm>
          <a:off x="0" y="4796854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2274" y="6224725"/>
            <a:ext cx="1004341" cy="4796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79,0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810"/>
            <a:ext cx="6858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исполнителем является Финансовое управление Администрации городского округа город Уфа Республики Башкортостан.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Уточненным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 бюджетные ассигнования на реализацию программы утверждены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681,9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indent="539750" algn="just">
              <a:lnSpc>
                <a:spcPct val="8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ассигнования, выделенные на реализацию программы на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исполнены в размере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679,0 млн.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или на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99,6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уточненного плана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ТЕРРИТОРИЙ РАЙОНОВ ГОРОДСКОГО ОКРУГА ГОРОД УФА РЕСПУБЛИКИ БАШКОРТОСТАН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56458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Ответственными исполнителями являются Администрации районов городского округа город Уфа Республики Башкортостан.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6251" y="328731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185,3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1703" y="329444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3876" y="3294447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4539" y="329444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317,4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58018" y="329444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433,7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64409" y="328731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5423" y="3287310"/>
            <a:ext cx="70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295,2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5250" y="1551665"/>
            <a:ext cx="1233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лн. рублей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19111201"/>
              </p:ext>
            </p:extLst>
          </p:nvPr>
        </p:nvGraphicFramePr>
        <p:xfrm>
          <a:off x="0" y="1746420"/>
          <a:ext cx="6831664" cy="140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25870" y="2824548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389683" y="2817411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316249" y="2817411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280062" y="2810274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206628" y="2810274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170441" y="2803137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105043" y="2817410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5742"/>
              </p:ext>
            </p:extLst>
          </p:nvPr>
        </p:nvGraphicFramePr>
        <p:xfrm>
          <a:off x="1" y="3955591"/>
          <a:ext cx="6857998" cy="6066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26"/>
                <a:gridCol w="1416172"/>
                <a:gridCol w="409754"/>
                <a:gridCol w="416944"/>
                <a:gridCol w="352245"/>
                <a:gridCol w="395378"/>
                <a:gridCol w="741323"/>
                <a:gridCol w="724807"/>
                <a:gridCol w="504825"/>
                <a:gridCol w="487573"/>
                <a:gridCol w="607805"/>
                <a:gridCol w="628646"/>
              </a:tblGrid>
              <a:tr h="50483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мероприятий программ в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521"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«Благоустройство территории района»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2 «Организация постановки на учет малоимущих граждан в качестве нуждающихся в жилых помещениях»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№3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инициатив населения и обращений избирателей, адресованных членам СФ Федерального Собрания РФ от РБ, депутатам ГД РФ, избранным в РБ, депутатам Гос. Собрания - Курултая РБ в ходе осуществления ими депутатской деятельности»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4 «Обеспечение населения городского округа город Уфа Республики Башкортостан твердым топливом»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«Обеспечение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муниципальной программы «Развитие территории района»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378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Демског</a:t>
                      </a:r>
                      <a:r>
                        <a:rPr lang="ru-RU" sz="10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</a:tr>
              <a:tr h="378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Калининского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8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Кировского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8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Ленинского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8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Октябрьского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7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Орджоникидзевского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8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Советского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5372"/>
            <a:ext cx="6858000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8A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</a:t>
            </a:r>
            <a:endParaRPr lang="ru-RU" sz="2400" b="1" dirty="0">
              <a:solidFill>
                <a:srgbClr val="00B8A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687" y="4137366"/>
            <a:ext cx="6192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i="1" dirty="0" smtClean="0">
                <a:solidFill>
                  <a:srgbClr val="00B8A0"/>
                </a:solidFill>
              </a:rPr>
              <a:t>Муниципальный долг  </a:t>
            </a:r>
            <a:r>
              <a:rPr lang="ru-RU" sz="1400" dirty="0" smtClean="0"/>
              <a:t>возникает в силу осуществления заимствований.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9770" y="8328334"/>
            <a:ext cx="6438459" cy="1200329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ctr"/>
            <a:r>
              <a:rPr lang="ru-RU" sz="1600" b="1" dirty="0" smtClean="0">
                <a:solidFill>
                  <a:srgbClr val="FF0000"/>
                </a:solidFill>
              </a:rPr>
              <a:t>ВАЖНО: 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indent="180000" algn="just"/>
            <a:r>
              <a:rPr lang="ru-RU" sz="1400" dirty="0" smtClean="0"/>
              <a:t>Муниципальный долг не должен превышать собственные доходы бюджета (ст. 107 БК РФ)</a:t>
            </a:r>
          </a:p>
          <a:p>
            <a:pPr indent="180000" algn="just"/>
            <a:r>
              <a:rPr lang="ru-RU" sz="1400" dirty="0" smtClean="0"/>
              <a:t>Расходы на обслуживание долга не должны превышать 15% расходов бюджета за исключением субвенций (ст. 111 БК РФ)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4146" y="4611730"/>
            <a:ext cx="3672047" cy="307777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Заимствования необходимы для: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008" y="5351496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Финансирования дефицита бюджета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91395" y="5351495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Погашения долговых обязательств</a:t>
            </a:r>
            <a:endParaRPr lang="ru-RU" sz="1400" dirty="0"/>
          </a:p>
        </p:txBody>
      </p:sp>
      <p:cxnSp>
        <p:nvCxnSpPr>
          <p:cNvPr id="15" name="Прямая со стрелкой 14"/>
          <p:cNvCxnSpPr>
            <a:stCxn id="11" idx="2"/>
            <a:endCxn id="13" idx="0"/>
          </p:cNvCxnSpPr>
          <p:nvPr/>
        </p:nvCxnSpPr>
        <p:spPr>
          <a:xfrm>
            <a:off x="3410170" y="4919507"/>
            <a:ext cx="1681694" cy="43198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12" idx="0"/>
          </p:cNvCxnSpPr>
          <p:nvPr/>
        </p:nvCxnSpPr>
        <p:spPr>
          <a:xfrm flipH="1">
            <a:off x="1728477" y="4919507"/>
            <a:ext cx="1681693" cy="43198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28008" y="6370054"/>
            <a:ext cx="5764324" cy="1169551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Все заимствования подлежат учету в долговой книге: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б</a:t>
            </a:r>
            <a:r>
              <a:rPr lang="ru-RU" sz="1400" dirty="0" smtClean="0"/>
              <a:t>анковские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б</a:t>
            </a:r>
            <a:r>
              <a:rPr lang="ru-RU" sz="1400" dirty="0" smtClean="0"/>
              <a:t>юджетные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азмещение ценных бумаг;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</a:t>
            </a:r>
            <a:r>
              <a:rPr lang="ru-RU" sz="1400" dirty="0" smtClean="0"/>
              <a:t>редоставление гарантий.</a:t>
            </a:r>
            <a:endParaRPr lang="ru-RU" sz="1400" dirty="0"/>
          </a:p>
        </p:txBody>
      </p:sp>
      <p:cxnSp>
        <p:nvCxnSpPr>
          <p:cNvPr id="24" name="Прямая со стрелкой 23"/>
          <p:cNvCxnSpPr>
            <a:stCxn id="12" idx="2"/>
            <a:endCxn id="20" idx="0"/>
          </p:cNvCxnSpPr>
          <p:nvPr/>
        </p:nvCxnSpPr>
        <p:spPr>
          <a:xfrm>
            <a:off x="1728477" y="5874716"/>
            <a:ext cx="1681693" cy="49533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2"/>
            <a:endCxn id="20" idx="0"/>
          </p:cNvCxnSpPr>
          <p:nvPr/>
        </p:nvCxnSpPr>
        <p:spPr>
          <a:xfrm flipH="1">
            <a:off x="3410170" y="5874715"/>
            <a:ext cx="1681694" cy="49533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2312" y="3944315"/>
            <a:ext cx="6315711" cy="3860800"/>
          </a:xfrm>
          <a:prstGeom prst="rect">
            <a:avLst/>
          </a:prstGeom>
          <a:noFill/>
          <a:ln w="38100">
            <a:solidFill>
              <a:srgbClr val="5CD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02355"/>
              </p:ext>
            </p:extLst>
          </p:nvPr>
        </p:nvGraphicFramePr>
        <p:xfrm>
          <a:off x="124038" y="918162"/>
          <a:ext cx="6572264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5"/>
                <a:gridCol w="1228728"/>
                <a:gridCol w="1228730"/>
                <a:gridCol w="1243014"/>
                <a:gridCol w="1228727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9 892,5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9 892,5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3 050,3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006,0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545,4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099,8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6 942,2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347,1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792,7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0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5372"/>
            <a:ext cx="6858000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8A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ППМИ и ТОС</a:t>
            </a:r>
            <a:endParaRPr lang="ru-RU" sz="2400" b="1" dirty="0">
              <a:solidFill>
                <a:srgbClr val="00B8A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776" y="792570"/>
            <a:ext cx="360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ПРОГРАММЫ, РЕАЛИЗУЕМЫЕ В ГОРОДСКОМ ОКРУГЕ С УЧАСТИЕМ НАСЕЛЕНИЯ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281" y="2260159"/>
            <a:ext cx="3257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/>
              <a:t>В Республике Башкортостан с 2014 года при участии Всемирного банка реализуется программа поддержки местных инициатив (ППМИ) по развитию социальной и коммунальной инфраструктуры.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1" y="1772996"/>
            <a:ext cx="3257553" cy="523220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ПРОЕКТЫ ПО РАЗВИТИЮ ОБЩЕСТВЕННЫХ ТЕРРИТОРИЙ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8287" y="1772996"/>
            <a:ext cx="3307564" cy="523220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ПРОЕКТЫ ПО БЛАГОУСТРОЙСТВУ ДВОРОВЫХ ТЕРРИТОРИЙ</a:t>
            </a:r>
            <a:endParaRPr lang="ru-RU" sz="1400" dirty="0"/>
          </a:p>
        </p:txBody>
      </p:sp>
      <p:cxnSp>
        <p:nvCxnSpPr>
          <p:cNvPr id="3" name="Прямая со стрелкой 2"/>
          <p:cNvCxnSpPr>
            <a:stCxn id="7" idx="2"/>
            <a:endCxn id="10" idx="0"/>
          </p:cNvCxnSpPr>
          <p:nvPr/>
        </p:nvCxnSpPr>
        <p:spPr>
          <a:xfrm flipH="1">
            <a:off x="1643058" y="1315790"/>
            <a:ext cx="1785942" cy="457206"/>
          </a:xfrm>
          <a:prstGeom prst="straightConnector1">
            <a:avLst/>
          </a:prstGeom>
          <a:ln w="38100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1" idx="0"/>
          </p:cNvCxnSpPr>
          <p:nvPr/>
        </p:nvCxnSpPr>
        <p:spPr>
          <a:xfrm>
            <a:off x="3429000" y="1315790"/>
            <a:ext cx="1693069" cy="457206"/>
          </a:xfrm>
          <a:prstGeom prst="straightConnector1">
            <a:avLst/>
          </a:prstGeom>
          <a:ln w="38100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642" y="4458859"/>
            <a:ext cx="933899" cy="1446550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 счет субсидии из бюджета РБ в размере не более 1 млн. рублей на один </a:t>
            </a:r>
            <a:r>
              <a:rPr lang="ru-RU" sz="1100" dirty="0" smtClean="0"/>
              <a:t>проект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7183" y="4458859"/>
            <a:ext cx="1031245" cy="1446550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 счет средств бюджета ГО г. Уфа РБ в размере не менее 15% от суммы </a:t>
            </a:r>
            <a:r>
              <a:rPr lang="ru-RU" sz="1100" dirty="0" smtClean="0"/>
              <a:t>субсидии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2059" y="4457758"/>
            <a:ext cx="891179" cy="1446550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 счет средств населения в размере не менее 5% от суммы </a:t>
            </a:r>
            <a:r>
              <a:rPr lang="ru-RU" sz="1100" dirty="0" smtClean="0"/>
              <a:t>субсидии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8342" y="3647504"/>
            <a:ext cx="2828925" cy="461665"/>
          </a:xfrm>
          <a:prstGeom prst="rect">
            <a:avLst/>
          </a:prstGeom>
          <a:ln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Финансирование проектов-победителей осуществляется</a:t>
            </a:r>
          </a:p>
        </p:txBody>
      </p:sp>
      <p:cxnSp>
        <p:nvCxnSpPr>
          <p:cNvPr id="26" name="Прямая со стрелкой 25"/>
          <p:cNvCxnSpPr>
            <a:stCxn id="24" idx="2"/>
            <a:endCxn id="17" idx="0"/>
          </p:cNvCxnSpPr>
          <p:nvPr/>
        </p:nvCxnSpPr>
        <p:spPr>
          <a:xfrm flipH="1">
            <a:off x="543592" y="4109169"/>
            <a:ext cx="1059213" cy="349690"/>
          </a:xfrm>
          <a:prstGeom prst="straightConnector1">
            <a:avLst/>
          </a:prstGeom>
          <a:ln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8" idx="0"/>
          </p:cNvCxnSpPr>
          <p:nvPr/>
        </p:nvCxnSpPr>
        <p:spPr>
          <a:xfrm>
            <a:off x="1602805" y="4109169"/>
            <a:ext cx="1" cy="349690"/>
          </a:xfrm>
          <a:prstGeom prst="straightConnector1">
            <a:avLst/>
          </a:prstGeom>
          <a:ln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2"/>
            <a:endCxn id="19" idx="0"/>
          </p:cNvCxnSpPr>
          <p:nvPr/>
        </p:nvCxnSpPr>
        <p:spPr>
          <a:xfrm>
            <a:off x="1602805" y="4109169"/>
            <a:ext cx="994844" cy="348589"/>
          </a:xfrm>
          <a:prstGeom prst="straightConnector1">
            <a:avLst/>
          </a:prstGeom>
          <a:ln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421255" y="2260159"/>
            <a:ext cx="3389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/>
              <a:t>Уфа принимает участие в пилотном республиканском проекте по благоустройству дворовых территорий с участием населения.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44568" y="4458859"/>
            <a:ext cx="933899" cy="2123658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 счет </a:t>
            </a:r>
            <a:r>
              <a:rPr lang="ru-RU" sz="1100" dirty="0" smtClean="0"/>
              <a:t>субсидии из </a:t>
            </a:r>
            <a:r>
              <a:rPr lang="ru-RU" sz="1100" dirty="0"/>
              <a:t>бюджета РБ в размере не более 3 млн. рублей на </a:t>
            </a:r>
            <a:r>
              <a:rPr lang="ru-RU" sz="1100" dirty="0" smtClean="0"/>
              <a:t>проект</a:t>
            </a:r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0821" y="4458859"/>
            <a:ext cx="1031245" cy="2123658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 счет </a:t>
            </a:r>
            <a:r>
              <a:rPr lang="ru-RU" sz="1100" dirty="0" err="1" smtClean="0"/>
              <a:t>софинансирования</a:t>
            </a:r>
            <a:r>
              <a:rPr lang="ru-RU" sz="1100" dirty="0" smtClean="0"/>
              <a:t> </a:t>
            </a:r>
            <a:r>
              <a:rPr lang="ru-RU" sz="1100" dirty="0"/>
              <a:t>из бюджета ГО г. Уфа РБ в размере не менее 15% от суммы субсидии, выделенной из бюджета </a:t>
            </a:r>
            <a:r>
              <a:rPr lang="ru-RU" sz="1100" dirty="0" smtClean="0"/>
              <a:t>РБ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5748561" y="4457758"/>
            <a:ext cx="967821" cy="2123658"/>
          </a:xfrm>
          <a:prstGeom prst="rect">
            <a:avLst/>
          </a:prstGeom>
          <a:noFill/>
          <a:ln>
            <a:solidFill>
              <a:srgbClr val="00B8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 счет </a:t>
            </a:r>
            <a:r>
              <a:rPr lang="ru-RU" sz="1100" dirty="0" err="1" smtClean="0"/>
              <a:t>софинансирования</a:t>
            </a:r>
            <a:r>
              <a:rPr lang="ru-RU" sz="1100" dirty="0" smtClean="0"/>
              <a:t> </a:t>
            </a:r>
            <a:r>
              <a:rPr lang="ru-RU" sz="1100" dirty="0"/>
              <a:t>со стороны населения в размере не менее 5% от суммы субсидии, выделенной из бюджета РБ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741980" y="3647504"/>
            <a:ext cx="2828925" cy="461665"/>
          </a:xfrm>
          <a:prstGeom prst="rect">
            <a:avLst/>
          </a:prstGeom>
          <a:ln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Финансирование осуществляется из трех источников</a:t>
            </a:r>
          </a:p>
        </p:txBody>
      </p:sp>
      <p:cxnSp>
        <p:nvCxnSpPr>
          <p:cNvPr id="55" name="Прямая со стрелкой 54"/>
          <p:cNvCxnSpPr>
            <a:stCxn id="54" idx="2"/>
            <a:endCxn id="51" idx="0"/>
          </p:cNvCxnSpPr>
          <p:nvPr/>
        </p:nvCxnSpPr>
        <p:spPr>
          <a:xfrm flipH="1">
            <a:off x="4111518" y="4109169"/>
            <a:ext cx="1044925" cy="349690"/>
          </a:xfrm>
          <a:prstGeom prst="straightConnector1">
            <a:avLst/>
          </a:prstGeom>
          <a:ln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4" idx="2"/>
            <a:endCxn id="52" idx="0"/>
          </p:cNvCxnSpPr>
          <p:nvPr/>
        </p:nvCxnSpPr>
        <p:spPr>
          <a:xfrm>
            <a:off x="5156443" y="4109169"/>
            <a:ext cx="1" cy="349690"/>
          </a:xfrm>
          <a:prstGeom prst="straightConnector1">
            <a:avLst/>
          </a:prstGeom>
          <a:ln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4" idx="2"/>
            <a:endCxn id="53" idx="0"/>
          </p:cNvCxnSpPr>
          <p:nvPr/>
        </p:nvCxnSpPr>
        <p:spPr>
          <a:xfrm>
            <a:off x="5156443" y="4109169"/>
            <a:ext cx="1076029" cy="348589"/>
          </a:xfrm>
          <a:prstGeom prst="straightConnector1">
            <a:avLst/>
          </a:prstGeom>
          <a:ln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64974" y="6984209"/>
            <a:ext cx="6551408" cy="2123658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100" dirty="0"/>
              <a:t>Ремонт автомобильных дорог местного значения, создание условий для организации досуга населения, культурного, физкультурного, библиотечного обслуживания, организация благоустройства территории поселения, включая освещение улиц и озеленение территории и другие</a:t>
            </a:r>
            <a:r>
              <a:rPr lang="ru-RU" sz="1100" dirty="0" smtClean="0"/>
              <a:t>. </a:t>
            </a:r>
          </a:p>
          <a:p>
            <a:pPr indent="180000" algn="just"/>
            <a:r>
              <a:rPr lang="ru-RU" sz="1100" dirty="0"/>
              <a:t>В 2016 году Уфа впервые приняла участие в данном проекте. Для участия в конкурсном отборе было подготовлено 10 проектов с общим объемом реализации порядка 9 миллионов рублей.</a:t>
            </a:r>
          </a:p>
          <a:p>
            <a:pPr indent="180000" algn="just"/>
            <a:r>
              <a:rPr lang="ru-RU" sz="1100" dirty="0"/>
              <a:t>Все проекты прошли конкурсный отбор. Четыре проекта были реализованы в 2016 году, остальные завершены в 2017 году.</a:t>
            </a:r>
          </a:p>
          <a:p>
            <a:pPr indent="180000" algn="just"/>
            <a:r>
              <a:rPr lang="ru-RU" sz="1100" dirty="0"/>
              <a:t>Всего в рамках программы было установлено 5 современных спортивных площадок (3 из них в отдаленных населенных пунктах: </a:t>
            </a:r>
            <a:r>
              <a:rPr lang="ru-RU" sz="1100" dirty="0" err="1"/>
              <a:t>Карпово</a:t>
            </a:r>
            <a:r>
              <a:rPr lang="ru-RU" sz="1100" dirty="0"/>
              <a:t>, Федоровка, </a:t>
            </a:r>
            <a:r>
              <a:rPr lang="ru-RU" sz="1100" dirty="0" err="1"/>
              <a:t>Максимовка</a:t>
            </a:r>
            <a:r>
              <a:rPr lang="ru-RU" sz="1100" dirty="0"/>
              <a:t>), детский игровой комплекс, выполнен текущий ремонт дороги в населенном пункте </a:t>
            </a:r>
            <a:r>
              <a:rPr lang="ru-RU" sz="1100" dirty="0" err="1"/>
              <a:t>Козарез</a:t>
            </a:r>
            <a:r>
              <a:rPr lang="ru-RU" sz="1100" dirty="0"/>
              <a:t>, а также ремонт понтонного пешеходного перехода через озеро Долгое.</a:t>
            </a:r>
          </a:p>
          <a:p>
            <a:pPr indent="180000" algn="just"/>
            <a:endParaRPr lang="ru-RU" sz="11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4974" y="9509559"/>
            <a:ext cx="6551409" cy="1277273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100" dirty="0"/>
              <a:t>Постановление Правительства </a:t>
            </a:r>
            <a:r>
              <a:rPr lang="ru-RU" sz="1100" dirty="0" smtClean="0"/>
              <a:t>РБ </a:t>
            </a:r>
            <a:r>
              <a:rPr lang="ru-RU" sz="1100" dirty="0"/>
              <a:t>от 05.04.2017 г. № 138 «О реализации на территории РБ проектов по благоустройству дворовых территорий, основанных на местных инициативах», отбор дворовых территорий для участия в проекте осуществлялся по конкурсу.</a:t>
            </a:r>
          </a:p>
          <a:p>
            <a:pPr indent="180000" algn="just"/>
            <a:r>
              <a:rPr lang="ru-RU" sz="1100" dirty="0"/>
              <a:t>Прием заявок осуществляла Конкурсная комиссия. Информация о конкурсном отборе проектов размещается в средствах массовой информации – в газетах «Вечерняя Уфа», «Уфимские ведомости», на официальном сайте Администрации городского округа город Уфа Республики Башкортостан, а </a:t>
            </a:r>
            <a:r>
              <a:rPr lang="ru-RU" sz="1100" dirty="0" smtClean="0"/>
              <a:t>также </a:t>
            </a:r>
            <a:r>
              <a:rPr lang="ru-RU" sz="1100" dirty="0"/>
              <a:t>в других городских и республиканских СМИ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8375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5372"/>
            <a:ext cx="6858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8A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ППМИ</a:t>
            </a:r>
            <a:endParaRPr lang="ru-RU" sz="2400" b="1" dirty="0">
              <a:solidFill>
                <a:srgbClr val="00B8A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71802" y="936046"/>
            <a:ext cx="4543236" cy="1015663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1. Получаем информацию о проекте. </a:t>
            </a:r>
            <a:r>
              <a:rPr lang="ru-RU" sz="1000" dirty="0" smtClean="0">
                <a:cs typeface="Times New Roman" panose="02020603050405020304" pitchFamily="18" charset="0"/>
              </a:rPr>
              <a:t>На</a:t>
            </a:r>
            <a:r>
              <a:rPr lang="ru-RU" sz="1000" b="1" dirty="0" smtClean="0">
                <a:cs typeface="Times New Roman" panose="02020603050405020304" pitchFamily="18" charset="0"/>
              </a:rPr>
              <a:t> </a:t>
            </a:r>
            <a:r>
              <a:rPr lang="ru-RU" sz="1000" dirty="0">
                <a:cs typeface="Times New Roman" panose="02020603050405020304" pitchFamily="18" charset="0"/>
              </a:rPr>
              <a:t>официальном интернет-портале Администрации ГО г. Уфа </a:t>
            </a:r>
            <a:r>
              <a:rPr lang="ru-RU" sz="1000" dirty="0" smtClean="0">
                <a:cs typeface="Times New Roman" panose="02020603050405020304" pitchFamily="18" charset="0"/>
              </a:rPr>
              <a:t>РБ (</a:t>
            </a:r>
            <a:r>
              <a:rPr lang="en-US" sz="1000" dirty="0" smtClean="0">
                <a:cs typeface="Times New Roman" panose="02020603050405020304" pitchFamily="18" charset="0"/>
                <a:hlinkClick r:id="rId2"/>
              </a:rPr>
              <a:t>www.ufacity.info</a:t>
            </a:r>
            <a:r>
              <a:rPr lang="ru-RU" sz="1000" dirty="0" smtClean="0">
                <a:cs typeface="Times New Roman" panose="02020603050405020304" pitchFamily="18" charset="0"/>
              </a:rPr>
              <a:t>) опубликован проект муниципальной программы благоустройства придомовых территорий, в которой указывается минимальный и дополнительный перечень работ по благоустройству. Также опубликован порядок подачи заявлений о включении в программу дворовой территории.</a:t>
            </a:r>
            <a:endParaRPr lang="ru-RU" sz="1000" b="1" dirty="0" smtClean="0"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67670" y="2080901"/>
            <a:ext cx="2026288" cy="66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8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«Реализация проектов по благоустройству дворовых территорий, основанных на местных инициативах»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71802" y="2071694"/>
            <a:ext cx="2004137" cy="67378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0B8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«Реализация проектов развития общественной инфраструктуры, основанных на местных инициативах»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71802" y="5556280"/>
            <a:ext cx="2269612" cy="63899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0B8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районов ГО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г.Уфа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РБ проводят совещания с жителями города Уфы (преимущественно с отдалёнными территориями)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1802" y="6372628"/>
            <a:ext cx="2256690" cy="81397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0B8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районов ГО г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Уфа 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 формируют перечень и от имени городского округа подают заявки на конкурс (перечень утверждается решением Совета ГО г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Уфа 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21248" y="5553639"/>
            <a:ext cx="2173711" cy="83250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0B8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подаются жителями города Уфы в Управление по обеспечению жизнедеятельности города Администрации ГО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г.Уфа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РБ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>
            <a:stCxn id="20" idx="2"/>
          </p:cNvCxnSpPr>
          <p:nvPr/>
        </p:nvCxnSpPr>
        <p:spPr>
          <a:xfrm flipH="1">
            <a:off x="2467063" y="2745476"/>
            <a:ext cx="6808" cy="226324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9" idx="2"/>
          </p:cNvCxnSpPr>
          <p:nvPr/>
        </p:nvCxnSpPr>
        <p:spPr>
          <a:xfrm flipH="1">
            <a:off x="4972048" y="2745476"/>
            <a:ext cx="8766" cy="226324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7" idx="2"/>
          </p:cNvCxnSpPr>
          <p:nvPr/>
        </p:nvCxnSpPr>
        <p:spPr>
          <a:xfrm flipH="1">
            <a:off x="3462328" y="1951709"/>
            <a:ext cx="281092" cy="129192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7" idx="2"/>
          </p:cNvCxnSpPr>
          <p:nvPr/>
        </p:nvCxnSpPr>
        <p:spPr>
          <a:xfrm>
            <a:off x="3743420" y="1951709"/>
            <a:ext cx="224250" cy="129192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1471801" y="2970102"/>
            <a:ext cx="4539225" cy="707886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2. Планируем реализацию проекта.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cs typeface="Times New Roman" panose="02020603050405020304" pitchFamily="18" charset="0"/>
              </a:rPr>
              <a:t>создаем инициативную группу;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cs typeface="Times New Roman" panose="02020603050405020304" pitchFamily="18" charset="0"/>
              </a:rPr>
              <a:t>привлекаем экспертов;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cs typeface="Times New Roman" panose="02020603050405020304" pitchFamily="18" charset="0"/>
              </a:rPr>
              <a:t>создаем чертеж (план).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71801" y="3893208"/>
            <a:ext cx="4539225" cy="1015663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3. Проводим общее собрание.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cs typeface="Times New Roman" panose="02020603050405020304" pitchFamily="18" charset="0"/>
              </a:rPr>
              <a:t>в</a:t>
            </a:r>
            <a:r>
              <a:rPr lang="ru-RU" sz="1000" dirty="0" smtClean="0">
                <a:cs typeface="Times New Roman" panose="02020603050405020304" pitchFamily="18" charset="0"/>
              </a:rPr>
              <a:t>ыбираем перечень работ;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cs typeface="Times New Roman" panose="02020603050405020304" pitchFamily="18" charset="0"/>
              </a:rPr>
              <a:t>пределяем форму соучастия собственников;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cs typeface="Times New Roman" panose="02020603050405020304" pitchFamily="18" charset="0"/>
              </a:rPr>
              <a:t>решаем вопрос о включении объектов благоустройства в общее имущество МКД для дальнейшего содержания;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cs typeface="Times New Roman" panose="02020603050405020304" pitchFamily="18" charset="0"/>
              </a:rPr>
              <a:t>в</a:t>
            </a:r>
            <a:r>
              <a:rPr lang="ru-RU" sz="1000" dirty="0" smtClean="0">
                <a:cs typeface="Times New Roman" panose="02020603050405020304" pitchFamily="18" charset="0"/>
              </a:rPr>
              <a:t>ыбираем своего официального представителя.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3725999" y="3677988"/>
            <a:ext cx="1727" cy="224626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1471801" y="5130598"/>
            <a:ext cx="4539225" cy="26161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100" b="1" dirty="0" smtClean="0">
                <a:cs typeface="Times New Roman" panose="02020603050405020304" pitchFamily="18" charset="0"/>
              </a:rPr>
              <a:t>Шаг 4. Подаем заявку в муниципалитет на благоустройство.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471801" y="7385782"/>
            <a:ext cx="4539225" cy="553998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5. Дворы, набравшие больше всего баллов, включаются в реестр дворовых территорий и муниципальных программ.</a:t>
            </a:r>
          </a:p>
          <a:p>
            <a:pPr indent="180000" algn="just"/>
            <a:endParaRPr lang="ru-RU" sz="1000" b="1" dirty="0" smtClean="0">
              <a:cs typeface="Times New Roman" panose="02020603050405020304" pitchFamily="18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flipH="1">
            <a:off x="2465032" y="7186600"/>
            <a:ext cx="5224" cy="203200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471801" y="8682843"/>
            <a:ext cx="4539225" cy="40011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7. Обустраиваем территорию.</a:t>
            </a:r>
          </a:p>
          <a:p>
            <a:pPr indent="180000" algn="just"/>
            <a:r>
              <a:rPr lang="ru-RU" sz="1000" dirty="0" smtClean="0">
                <a:cs typeface="Times New Roman" panose="02020603050405020304" pitchFamily="18" charset="0"/>
              </a:rPr>
              <a:t>- принимаем участие в работах и в контроле за их выполнением.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 flipH="1">
            <a:off x="3725998" y="8494202"/>
            <a:ext cx="3632" cy="182662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1471801" y="9275732"/>
            <a:ext cx="4539225" cy="40011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8. Принимаем территорию.</a:t>
            </a:r>
            <a:endParaRPr lang="en-US" sz="1000" b="1" dirty="0" smtClean="0">
              <a:cs typeface="Times New Roman" panose="02020603050405020304" pitchFamily="18" charset="0"/>
            </a:endParaRPr>
          </a:p>
          <a:p>
            <a:pPr indent="180000" algn="just"/>
            <a:endParaRPr lang="ru-RU" sz="1000" b="1" dirty="0" smtClean="0"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3713164" y="9092695"/>
            <a:ext cx="3631" cy="176696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>
            <a:off x="3462328" y="5392850"/>
            <a:ext cx="265663" cy="166260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3727990" y="5392850"/>
            <a:ext cx="250475" cy="166260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2467065" y="6184965"/>
            <a:ext cx="0" cy="200363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3725999" y="4906354"/>
            <a:ext cx="1727" cy="224626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27" idx="2"/>
          </p:cNvCxnSpPr>
          <p:nvPr/>
        </p:nvCxnSpPr>
        <p:spPr>
          <a:xfrm>
            <a:off x="4908104" y="6386140"/>
            <a:ext cx="2032" cy="999642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1471801" y="8110173"/>
            <a:ext cx="4539225" cy="40011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6. Конкурс на выбор подрядчика.</a:t>
            </a:r>
          </a:p>
          <a:p>
            <a:pPr indent="180000" algn="just"/>
            <a:endParaRPr lang="ru-RU" sz="1000" b="1" dirty="0" smtClean="0">
              <a:cs typeface="Times New Roman" panose="02020603050405020304" pitchFamily="18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>
            <a:off x="3713163" y="7938292"/>
            <a:ext cx="1989" cy="16567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1471801" y="9848082"/>
            <a:ext cx="4539225" cy="553998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000" b="1" dirty="0" smtClean="0">
                <a:cs typeface="Times New Roman" panose="02020603050405020304" pitchFamily="18" charset="0"/>
              </a:rPr>
              <a:t>Шаг 9. БЕРЕЖЕМ СВОЙ ДВОР</a:t>
            </a:r>
            <a:r>
              <a:rPr lang="ru-RU" sz="1000" b="1" dirty="0">
                <a:cs typeface="Times New Roman" panose="02020603050405020304" pitchFamily="18" charset="0"/>
              </a:rPr>
              <a:t>.</a:t>
            </a:r>
            <a:endParaRPr lang="en-US" sz="1000" b="1" dirty="0" smtClean="0">
              <a:cs typeface="Times New Roman" panose="02020603050405020304" pitchFamily="18" charset="0"/>
            </a:endParaRPr>
          </a:p>
          <a:p>
            <a:pPr indent="180000" algn="just"/>
            <a:endParaRPr lang="ru-RU" sz="1000" b="1" dirty="0" smtClean="0">
              <a:cs typeface="Times New Roman" panose="02020603050405020304" pitchFamily="18" charset="0"/>
            </a:endParaRPr>
          </a:p>
          <a:p>
            <a:pPr indent="180000" algn="just"/>
            <a:endParaRPr lang="ru-RU" sz="1000" b="1" dirty="0">
              <a:cs typeface="Times New Roman" panose="02020603050405020304" pitchFamily="18" charset="0"/>
            </a:endParaRPr>
          </a:p>
        </p:txBody>
      </p:sp>
      <p:cxnSp>
        <p:nvCxnSpPr>
          <p:cNvPr id="127" name="Прямая со стрелкой 126"/>
          <p:cNvCxnSpPr/>
          <p:nvPr/>
        </p:nvCxnSpPr>
        <p:spPr>
          <a:xfrm flipH="1">
            <a:off x="3713163" y="9674877"/>
            <a:ext cx="2" cy="173205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5063" b="8592"/>
          <a:stretch/>
        </p:blipFill>
        <p:spPr>
          <a:xfrm rot="10800000" flipV="1">
            <a:off x="638878" y="9750699"/>
            <a:ext cx="781077" cy="618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" y="2892377"/>
            <a:ext cx="675484" cy="793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0" y="7186600"/>
            <a:ext cx="741179" cy="686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" y="4970161"/>
            <a:ext cx="953010" cy="582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7" y="4022273"/>
            <a:ext cx="1158479" cy="7485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6" y="7872837"/>
            <a:ext cx="941982" cy="6693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4" y="8638625"/>
            <a:ext cx="654718" cy="4942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3" y="9261437"/>
            <a:ext cx="637302" cy="398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" y="1228748"/>
            <a:ext cx="842157" cy="824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143" y="724645"/>
            <a:ext cx="6531428" cy="9928842"/>
          </a:xfrm>
          <a:prstGeom prst="rect">
            <a:avLst/>
          </a:prstGeom>
          <a:noFill/>
          <a:ln w="38100">
            <a:solidFill>
              <a:srgbClr val="5CD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67" grpId="0" animBg="1"/>
      <p:bldP spid="68" grpId="0" animBg="1"/>
      <p:bldP spid="86" grpId="0" animBg="1"/>
      <p:bldP spid="88" grpId="0" animBg="1"/>
      <p:bldP spid="90" grpId="0" animBg="1"/>
      <p:bldP spid="95" grpId="0" animBg="1"/>
      <p:bldP spid="124" grpId="0" animBg="1"/>
      <p:bldP spid="1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413141987"/>
              </p:ext>
            </p:extLst>
          </p:nvPr>
        </p:nvGraphicFramePr>
        <p:xfrm>
          <a:off x="149901" y="3417326"/>
          <a:ext cx="6858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43570" y="494674"/>
            <a:ext cx="5915025" cy="124168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 ПО УРОВНЮ ОТКРЫТОСТИ БЮДЖЕТНЫХ ДАННЫХ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745266"/>
              </p:ext>
            </p:extLst>
          </p:nvPr>
        </p:nvGraphicFramePr>
        <p:xfrm>
          <a:off x="543570" y="1464195"/>
          <a:ext cx="5915025" cy="426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543569" y="6256987"/>
            <a:ext cx="5915025" cy="1238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КАЧЕСТВА УПРАВЛЕНИЯ МУНИЦИПАЛЬНЫМИ ФИНАНСАМИ</a:t>
            </a:r>
            <a:b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976595"/>
              </p:ext>
            </p:extLst>
          </p:nvPr>
        </p:nvGraphicFramePr>
        <p:xfrm>
          <a:off x="344773" y="7629988"/>
          <a:ext cx="6113821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39483" y="995785"/>
            <a:ext cx="6555783" cy="3797836"/>
            <a:chOff x="304800" y="1066800"/>
            <a:chExt cx="4114800" cy="3048000"/>
          </a:xfrm>
          <a:noFill/>
        </p:grpSpPr>
        <p:sp>
          <p:nvSpPr>
            <p:cNvPr id="84" name="Прямоугольник 83"/>
            <p:cNvSpPr/>
            <p:nvPr/>
          </p:nvSpPr>
          <p:spPr>
            <a:xfrm>
              <a:off x="304800" y="1066800"/>
              <a:ext cx="4114800" cy="30480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</p:sp>
        <p:sp>
          <p:nvSpPr>
            <p:cNvPr id="85" name="Shape 84"/>
            <p:cNvSpPr/>
            <p:nvPr/>
          </p:nvSpPr>
          <p:spPr>
            <a:xfrm>
              <a:off x="304800" y="1304924"/>
              <a:ext cx="4114799" cy="257175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Прямоугольник 18"/>
          <p:cNvSpPr/>
          <p:nvPr/>
        </p:nvSpPr>
        <p:spPr>
          <a:xfrm>
            <a:off x="-20679" y="5707"/>
            <a:ext cx="6878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БЮДЖЕТА ГОРОДСКОГО ОКРУГА,</a:t>
            </a: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МЛН. РУБЛЕЙ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142941" y="1968872"/>
            <a:ext cx="4773879" cy="2074251"/>
            <a:chOff x="1056577" y="1784857"/>
            <a:chExt cx="3028121" cy="1670460"/>
          </a:xfrm>
        </p:grpSpPr>
        <p:sp>
          <p:nvSpPr>
            <p:cNvPr id="48" name="Овал 47"/>
            <p:cNvSpPr/>
            <p:nvPr/>
          </p:nvSpPr>
          <p:spPr>
            <a:xfrm>
              <a:off x="1095150" y="2901251"/>
              <a:ext cx="106984" cy="106984"/>
            </a:xfrm>
            <a:prstGeom prst="ellipse">
              <a:avLst/>
            </a:prstGeom>
            <a:solidFill>
              <a:srgbClr val="2E75B6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1056577" y="3168923"/>
              <a:ext cx="958748" cy="286394"/>
            </a:xfrm>
            <a:custGeom>
              <a:avLst/>
              <a:gdLst>
                <a:gd name="connsiteX0" fmla="*/ 0 w 958748"/>
                <a:gd name="connsiteY0" fmla="*/ 0 h 743235"/>
                <a:gd name="connsiteX1" fmla="*/ 958748 w 958748"/>
                <a:gd name="connsiteY1" fmla="*/ 0 h 743235"/>
                <a:gd name="connsiteX2" fmla="*/ 958748 w 958748"/>
                <a:gd name="connsiteY2" fmla="*/ 743235 h 743235"/>
                <a:gd name="connsiteX3" fmla="*/ 0 w 958748"/>
                <a:gd name="connsiteY3" fmla="*/ 743235 h 743235"/>
                <a:gd name="connsiteX4" fmla="*/ 0 w 958748"/>
                <a:gd name="connsiteY4" fmla="*/ 0 h 74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748" h="743235">
                  <a:moveTo>
                    <a:pt x="0" y="0"/>
                  </a:moveTo>
                  <a:lnTo>
                    <a:pt x="958748" y="0"/>
                  </a:lnTo>
                  <a:lnTo>
                    <a:pt x="958748" y="743235"/>
                  </a:lnTo>
                  <a:lnTo>
                    <a:pt x="0" y="743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689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24 757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2027174" y="2202258"/>
              <a:ext cx="273157" cy="325646"/>
            </a:xfrm>
            <a:prstGeom prst="ellipse">
              <a:avLst/>
            </a:prstGeom>
            <a:solidFill>
              <a:srgbClr val="2E75B6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олилиния 50"/>
            <p:cNvSpPr/>
            <p:nvPr/>
          </p:nvSpPr>
          <p:spPr>
            <a:xfrm>
              <a:off x="2048691" y="2715965"/>
              <a:ext cx="987552" cy="251825"/>
            </a:xfrm>
            <a:custGeom>
              <a:avLst/>
              <a:gdLst>
                <a:gd name="connsiteX0" fmla="*/ 0 w 987552"/>
                <a:gd name="connsiteY0" fmla="*/ 0 h 1399032"/>
                <a:gd name="connsiteX1" fmla="*/ 987552 w 987552"/>
                <a:gd name="connsiteY1" fmla="*/ 0 h 1399032"/>
                <a:gd name="connsiteX2" fmla="*/ 987552 w 987552"/>
                <a:gd name="connsiteY2" fmla="*/ 1399032 h 1399032"/>
                <a:gd name="connsiteX3" fmla="*/ 0 w 987552"/>
                <a:gd name="connsiteY3" fmla="*/ 1399032 h 1399032"/>
                <a:gd name="connsiteX4" fmla="*/ 0 w 987552"/>
                <a:gd name="connsiteY4" fmla="*/ 0 h 139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552" h="1399032">
                  <a:moveTo>
                    <a:pt x="0" y="0"/>
                  </a:moveTo>
                  <a:lnTo>
                    <a:pt x="987552" y="0"/>
                  </a:lnTo>
                  <a:lnTo>
                    <a:pt x="987552" y="1399032"/>
                  </a:lnTo>
                  <a:lnTo>
                    <a:pt x="0" y="13990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476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33 086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3189348" y="1784857"/>
              <a:ext cx="380966" cy="417331"/>
            </a:xfrm>
            <a:prstGeom prst="ellipse">
              <a:avLst/>
            </a:prstGeom>
            <a:solidFill>
              <a:srgbClr val="2E75B6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3097146" y="2384116"/>
              <a:ext cx="987552" cy="287575"/>
            </a:xfrm>
            <a:custGeom>
              <a:avLst/>
              <a:gdLst>
                <a:gd name="connsiteX0" fmla="*/ 0 w 987552"/>
                <a:gd name="connsiteY0" fmla="*/ 0 h 1787366"/>
                <a:gd name="connsiteX1" fmla="*/ 987552 w 987552"/>
                <a:gd name="connsiteY1" fmla="*/ 0 h 1787366"/>
                <a:gd name="connsiteX2" fmla="*/ 987552 w 987552"/>
                <a:gd name="connsiteY2" fmla="*/ 1787366 h 1787366"/>
                <a:gd name="connsiteX3" fmla="*/ 0 w 987552"/>
                <a:gd name="connsiteY3" fmla="*/ 1787366 h 1787366"/>
                <a:gd name="connsiteX4" fmla="*/ 0 w 987552"/>
                <a:gd name="connsiteY4" fmla="*/ 0 h 178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552" h="1787366">
                  <a:moveTo>
                    <a:pt x="0" y="0"/>
                  </a:moveTo>
                  <a:lnTo>
                    <a:pt x="987552" y="0"/>
                  </a:lnTo>
                  <a:lnTo>
                    <a:pt x="987552" y="1787366"/>
                  </a:lnTo>
                  <a:lnTo>
                    <a:pt x="0" y="178736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723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33 044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Скругленный прямоугольник 53"/>
          <p:cNvSpPr/>
          <p:nvPr/>
        </p:nvSpPr>
        <p:spPr bwMode="auto">
          <a:xfrm>
            <a:off x="2236443" y="3809767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39485" y="4949266"/>
            <a:ext cx="6555783" cy="3797836"/>
            <a:chOff x="304800" y="1066800"/>
            <a:chExt cx="4114800" cy="3048000"/>
          </a:xfrm>
          <a:noFill/>
        </p:grpSpPr>
        <p:sp>
          <p:nvSpPr>
            <p:cNvPr id="56" name="Прямоугольник 55"/>
            <p:cNvSpPr/>
            <p:nvPr/>
          </p:nvSpPr>
          <p:spPr>
            <a:xfrm>
              <a:off x="304800" y="1066800"/>
              <a:ext cx="4114800" cy="30480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</p:sp>
        <p:sp>
          <p:nvSpPr>
            <p:cNvPr id="57" name="Shape 56"/>
            <p:cNvSpPr/>
            <p:nvPr/>
          </p:nvSpPr>
          <p:spPr>
            <a:xfrm>
              <a:off x="304800" y="1304924"/>
              <a:ext cx="4114799" cy="257175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Овал 57"/>
            <p:cNvSpPr/>
            <p:nvPr/>
          </p:nvSpPr>
          <p:spPr>
            <a:xfrm>
              <a:off x="972797" y="2960443"/>
              <a:ext cx="106984" cy="106984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Овал 58"/>
            <p:cNvSpPr/>
            <p:nvPr/>
          </p:nvSpPr>
          <p:spPr>
            <a:xfrm>
              <a:off x="3032353" y="1848952"/>
              <a:ext cx="389656" cy="412733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Полилиния 59"/>
            <p:cNvSpPr/>
            <p:nvPr/>
          </p:nvSpPr>
          <p:spPr>
            <a:xfrm>
              <a:off x="2953802" y="2432495"/>
              <a:ext cx="987552" cy="316609"/>
            </a:xfrm>
            <a:custGeom>
              <a:avLst/>
              <a:gdLst>
                <a:gd name="connsiteX0" fmla="*/ 0 w 987552"/>
                <a:gd name="connsiteY0" fmla="*/ 0 h 1787366"/>
                <a:gd name="connsiteX1" fmla="*/ 987552 w 987552"/>
                <a:gd name="connsiteY1" fmla="*/ 0 h 1787366"/>
                <a:gd name="connsiteX2" fmla="*/ 987552 w 987552"/>
                <a:gd name="connsiteY2" fmla="*/ 1787366 h 1787366"/>
                <a:gd name="connsiteX3" fmla="*/ 0 w 987552"/>
                <a:gd name="connsiteY3" fmla="*/ 1787366 h 1787366"/>
                <a:gd name="connsiteX4" fmla="*/ 0 w 987552"/>
                <a:gd name="connsiteY4" fmla="*/ 0 h 178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552" h="1787366">
                  <a:moveTo>
                    <a:pt x="0" y="0"/>
                  </a:moveTo>
                  <a:lnTo>
                    <a:pt x="987552" y="0"/>
                  </a:lnTo>
                  <a:lnTo>
                    <a:pt x="987552" y="1787366"/>
                  </a:lnTo>
                  <a:lnTo>
                    <a:pt x="0" y="1787366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723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32 378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39483" y="8897998"/>
            <a:ext cx="6555781" cy="3105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63" name="Стрелка вправо 62"/>
          <p:cNvSpPr/>
          <p:nvPr/>
        </p:nvSpPr>
        <p:spPr bwMode="auto">
          <a:xfrm>
            <a:off x="267695" y="10034808"/>
            <a:ext cx="6326275" cy="7949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77800"/>
            <a:bevelB w="15875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0397" y="10217607"/>
            <a:ext cx="415371" cy="415297"/>
          </a:xfrm>
          <a:prstGeom prst="ellipse">
            <a:avLst/>
          </a:prstGeom>
          <a:solidFill>
            <a:srgbClr val="2E75B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Скругленный прямоугольник 68"/>
          <p:cNvSpPr/>
          <p:nvPr/>
        </p:nvSpPr>
        <p:spPr bwMode="auto">
          <a:xfrm>
            <a:off x="2236443" y="11153752"/>
            <a:ext cx="2438399" cy="67116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ДЕФИЦИТ(-)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ПРОФИЦИТ(+)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42941" y="10778408"/>
            <a:ext cx="28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19879" y="10775348"/>
            <a:ext cx="70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+666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ая прямоугольная выноска 71"/>
          <p:cNvSpPr/>
          <p:nvPr/>
        </p:nvSpPr>
        <p:spPr bwMode="auto">
          <a:xfrm>
            <a:off x="225635" y="2134563"/>
            <a:ext cx="1423740" cy="747199"/>
          </a:xfrm>
          <a:prstGeom prst="wedgeRoundRectCallout">
            <a:avLst>
              <a:gd name="adj1" fmla="val 24061"/>
              <a:gd name="adj2" fmla="val 937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51383" y="6463047"/>
            <a:ext cx="452355" cy="400714"/>
          </a:xfrm>
          <a:prstGeom prst="ellipse">
            <a:avLst/>
          </a:prstGeom>
          <a:solidFill>
            <a:srgbClr val="2E75B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Полилиния 73"/>
          <p:cNvSpPr/>
          <p:nvPr/>
        </p:nvSpPr>
        <p:spPr>
          <a:xfrm>
            <a:off x="1203751" y="7592994"/>
            <a:ext cx="1527496" cy="324001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24 757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03738" y="10774768"/>
            <a:ext cx="69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 bwMode="auto">
          <a:xfrm>
            <a:off x="1809314" y="1395867"/>
            <a:ext cx="1465334" cy="705923"/>
          </a:xfrm>
          <a:prstGeom prst="wedgeRoundRectCallout">
            <a:avLst>
              <a:gd name="adj1" fmla="val 23076"/>
              <a:gd name="adj2" fmla="val 90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уточненный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 bwMode="auto">
          <a:xfrm>
            <a:off x="3802150" y="1043858"/>
            <a:ext cx="1413168" cy="640779"/>
          </a:xfrm>
          <a:prstGeom prst="wedgeRoundRectCallout">
            <a:avLst>
              <a:gd name="adj1" fmla="val 20555"/>
              <a:gd name="adj2" fmla="val 786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82" name="Полилиния 81"/>
          <p:cNvSpPr/>
          <p:nvPr/>
        </p:nvSpPr>
        <p:spPr>
          <a:xfrm>
            <a:off x="2667086" y="7118065"/>
            <a:ext cx="1527496" cy="324001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33 902</a:t>
            </a:r>
            <a:endParaRPr lang="ru-RU" sz="18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2266269" y="7921635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кругленная прямоугольная выноска 89"/>
          <p:cNvSpPr/>
          <p:nvPr/>
        </p:nvSpPr>
        <p:spPr bwMode="auto">
          <a:xfrm>
            <a:off x="225635" y="6111498"/>
            <a:ext cx="1423740" cy="747199"/>
          </a:xfrm>
          <a:prstGeom prst="wedgeRoundRectCallout">
            <a:avLst>
              <a:gd name="adj1" fmla="val 24061"/>
              <a:gd name="adj2" fmla="val 937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ая прямоугольная выноска 90"/>
          <p:cNvSpPr/>
          <p:nvPr/>
        </p:nvSpPr>
        <p:spPr bwMode="auto">
          <a:xfrm>
            <a:off x="1809314" y="5372802"/>
            <a:ext cx="1465334" cy="705923"/>
          </a:xfrm>
          <a:prstGeom prst="wedgeRoundRectCallout">
            <a:avLst>
              <a:gd name="adj1" fmla="val 23076"/>
              <a:gd name="adj2" fmla="val 90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уточненный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Скругленная прямоугольная выноска 91"/>
          <p:cNvSpPr/>
          <p:nvPr/>
        </p:nvSpPr>
        <p:spPr bwMode="auto">
          <a:xfrm>
            <a:off x="3802150" y="5020793"/>
            <a:ext cx="1413168" cy="640779"/>
          </a:xfrm>
          <a:prstGeom prst="wedgeRoundRectCallout">
            <a:avLst>
              <a:gd name="adj1" fmla="val 18758"/>
              <a:gd name="adj2" fmla="val 786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93" name="Овал 92"/>
          <p:cNvSpPr/>
          <p:nvPr/>
        </p:nvSpPr>
        <p:spPr>
          <a:xfrm>
            <a:off x="3209686" y="10203899"/>
            <a:ext cx="415371" cy="415297"/>
          </a:xfrm>
          <a:prstGeom prst="ellipse">
            <a:avLst/>
          </a:prstGeom>
          <a:solidFill>
            <a:srgbClr val="2E75B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Овал 93"/>
          <p:cNvSpPr/>
          <p:nvPr/>
        </p:nvSpPr>
        <p:spPr>
          <a:xfrm>
            <a:off x="5116815" y="10216599"/>
            <a:ext cx="415371" cy="415297"/>
          </a:xfrm>
          <a:prstGeom prst="ellipse">
            <a:avLst/>
          </a:prstGeom>
          <a:solidFill>
            <a:srgbClr val="2E75B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Скругленная прямоугольная выноска 94"/>
          <p:cNvSpPr/>
          <p:nvPr/>
        </p:nvSpPr>
        <p:spPr bwMode="auto">
          <a:xfrm>
            <a:off x="234921" y="9094927"/>
            <a:ext cx="1423740" cy="747199"/>
          </a:xfrm>
          <a:prstGeom prst="wedgeRoundRectCallout">
            <a:avLst>
              <a:gd name="adj1" fmla="val 24061"/>
              <a:gd name="adj2" fmla="val 937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 bwMode="auto">
          <a:xfrm>
            <a:off x="2369124" y="9094871"/>
            <a:ext cx="1433026" cy="743064"/>
          </a:xfrm>
          <a:prstGeom prst="wedgeRoundRectCallout">
            <a:avLst>
              <a:gd name="adj1" fmla="val 23076"/>
              <a:gd name="adj2" fmla="val 90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уточненный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Скругленная прямоугольная выноска 96"/>
          <p:cNvSpPr/>
          <p:nvPr/>
        </p:nvSpPr>
        <p:spPr bwMode="auto">
          <a:xfrm>
            <a:off x="4313295" y="9110874"/>
            <a:ext cx="1413168" cy="727061"/>
          </a:xfrm>
          <a:prstGeom prst="wedgeRoundRectCallout">
            <a:avLst>
              <a:gd name="adj1" fmla="val 22353"/>
              <a:gd name="adj2" fmla="val 891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42" name="Овал 41"/>
          <p:cNvSpPr/>
          <p:nvPr/>
        </p:nvSpPr>
        <p:spPr>
          <a:xfrm>
            <a:off x="4500717" y="5908198"/>
            <a:ext cx="600598" cy="515392"/>
          </a:xfrm>
          <a:prstGeom prst="ellipse">
            <a:avLst/>
          </a:prstGeom>
          <a:solidFill>
            <a:srgbClr val="2E75B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Овал 42"/>
          <p:cNvSpPr/>
          <p:nvPr/>
        </p:nvSpPr>
        <p:spPr>
          <a:xfrm>
            <a:off x="1183409" y="7320325"/>
            <a:ext cx="208239" cy="181269"/>
          </a:xfrm>
          <a:prstGeom prst="ellipse">
            <a:avLst/>
          </a:prstGeom>
          <a:solidFill>
            <a:srgbClr val="2E75B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controls>
      <mc:AlternateContent xmlns:mc="http://schemas.openxmlformats.org/markup-compatibility/2006">
        <mc:Choice xmlns:v="urn:schemas-microsoft-com:vml" Requires="v">
          <p:control spid="2121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80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35223"/>
              </p:ext>
            </p:extLst>
          </p:nvPr>
        </p:nvGraphicFramePr>
        <p:xfrm>
          <a:off x="95650" y="1398457"/>
          <a:ext cx="6638525" cy="236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825"/>
                <a:gridCol w="952500"/>
                <a:gridCol w="885825"/>
                <a:gridCol w="790575"/>
                <a:gridCol w="685800"/>
              </a:tblGrid>
              <a:tr h="5594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28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23 244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24 233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27 629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33 08</a:t>
                      </a:r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0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налоговые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8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15 470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20 258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25 795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24 615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26 836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-2 551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-382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+793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-81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69678"/>
              </p:ext>
            </p:extLst>
          </p:nvPr>
        </p:nvGraphicFramePr>
        <p:xfrm>
          <a:off x="138913" y="4833478"/>
          <a:ext cx="6663937" cy="394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/>
                <a:gridCol w="558800"/>
                <a:gridCol w="647700"/>
                <a:gridCol w="636590"/>
                <a:gridCol w="569910"/>
                <a:gridCol w="587381"/>
                <a:gridCol w="557213"/>
                <a:gridCol w="614362"/>
                <a:gridCol w="657219"/>
                <a:gridCol w="606037"/>
              </a:tblGrid>
              <a:tr h="370840">
                <a:tc rowSpan="2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72324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(бюджет) № 5/3 от 21.12.2016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(отчет) № 18/2 от 29.12.2017</a:t>
                      </a:r>
                    </a:p>
                    <a:p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(бюджет) № 17/3 от 13.12.2017</a:t>
                      </a:r>
                    </a:p>
                    <a:p>
                      <a:endParaRPr lang="ru-RU" sz="1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(отчет) № 36/3 от 29.12.2018</a:t>
                      </a:r>
                    </a:p>
                    <a:p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(бюджет) № 35/4 от 19.12.2018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(отчет) № 50/2 от 30.12.2019</a:t>
                      </a: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19 396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+5 887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22 722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28 293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+5 568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24 757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33 08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+8 330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19 396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25 986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22 722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28 384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24 757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+9 145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2931" y="4370032"/>
            <a:ext cx="567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ОТНОСИТЕЛЬНО УТОЧНЕННЫХ ПОКАЗАТЕЛЕЙ БЮДЖЕТА ГОРОДСКОГО ОКРУГА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4531" y="1180763"/>
            <a:ext cx="1083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169" y="4614623"/>
            <a:ext cx="1083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766" y="1034678"/>
            <a:ext cx="5672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ОБЩИЕ ХАРАКТЕРИСТИКИ БЮДЖЕТА ГОРОДСКОГО ОКРУГА В </a:t>
            </a:r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2016-2019 </a:t>
            </a:r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ГОДАХ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85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ФОРМИРОВАНИЕ ДОХОДОВ БЮДЖЕТА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583"/>
            <a:ext cx="6858000" cy="1109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бюджета. Доходы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бюджета формируются в соответствии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бюджетным законодательством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законодательством 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налогах и сборах и законодательством об иных обязательных платежах.</a:t>
            </a:r>
          </a:p>
          <a:p>
            <a:pPr indent="449263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собственным доходам бюджета относятся доходы, закрепленные за бюджетом на постоянной основе полностью или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частично: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налоговые доходы;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неналоговые доходы;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доходы, полученные бюджетом городского округа в виде безвозмездных поступлений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из бюджетов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других уровней бюджетной системы, за исключением субвенций.</a:t>
            </a:r>
          </a:p>
          <a:p>
            <a:pPr indent="449263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соответствии с положениями Бюджетного кодекса налоговыми доходами бюджета городского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земельный налог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налог на доходы физических лиц - по нормативу 15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государственная пошлина  (подлежащая зачислению по месту государственной регистрации, совершения юридически значимых действий или выдачи документов) –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налогообложения, - по нормативу 100 процентов.</a:t>
            </a:r>
          </a:p>
          <a:p>
            <a:pPr indent="449263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Согласно Закон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Республики Башкортостан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 бюджете Республики Башкортостан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годов» бюджету городского округа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предусмотрен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дополнительный норматив отчислений от налога на доходы физических лиц в размере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процентов. Соответственно общий норматив отчислений от налога на доходы физических лиц составляет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процентов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вышеназванным Законом бюджету городского округа предусмотрен норматив отчислений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Федерации, в размере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0,4625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процента. Акцизы являются источником формирования бюджетных ассигнований муниципального Дорожного фонда городского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</a:p>
          <a:p>
            <a:pPr indent="447675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того, в соответствии с Законом Республики Башкортостан от 13 июля 2011 года № 428-з «Об установлении единых нормативов отчислений от отдельных налогов в бюджеты муниципальных районов, городских округов Республики Башкортостан» бюджету городского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округа в 2019 году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установлены нормативы отчислений от следующих налогов: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добычу общераспространенных полезных ископаемых - по нормативу 100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налога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взимаемого в связи с применением упрощенной системы налогообложения, - по нормативу 5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процентов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имущество организаций - по нормативу 5 процентов.</a:t>
            </a:r>
          </a:p>
          <a:p>
            <a:pPr indent="447675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бюджета городского округа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составляют: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 использования имущества, находящегося в государственной или муниципальной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 негативное воздействие на окружающую среду - по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нормативу 55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 платных услуг, оказываемых муниципальными казенными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учреждениями;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 продажи имущества, находящегося в государственной или муниципальной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полученные в результате применения мер гражданско-правовой, административной и уголовной ответственности, либо полученные в возмещение вреда, причиненного муниципальному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образованию;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ОБЪЕМ НАЛОГОВЫХ И НЕНАЛОГОВЫХ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169687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658973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88263051"/>
              </p:ext>
            </p:extLst>
          </p:nvPr>
        </p:nvGraphicFramePr>
        <p:xfrm>
          <a:off x="142504" y="1888177"/>
          <a:ext cx="6531428" cy="418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332509" y="6589731"/>
          <a:ext cx="6329548" cy="435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58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11205</TotalTime>
  <Words>10283</Words>
  <Application>Microsoft Office PowerPoint</Application>
  <PresentationFormat>Широкоэкранный</PresentationFormat>
  <Paragraphs>2064</Paragraphs>
  <Slides>55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 Unicode MS</vt:lpstr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АДМИНИСТРАТИВНОЕ ДЕЛЕНИЕ</vt:lpstr>
      <vt:lpstr>Презентация PowerPoint</vt:lpstr>
      <vt:lpstr>Презентация PowerPoint</vt:lpstr>
      <vt:lpstr>КЛЮЧЕВЫЕ ЗАДАЧИ И ПРИОРИТЕТЫ БЮДЖЕТНОЙ ПОЛИТИКИ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ГОРОДСКОГО ОКРУГА ГОРОД УФА РЕСПУБЛИКИ БАШКОРТОСТАН ПО ДОХОДАМ</vt:lpstr>
      <vt:lpstr>Презентация PowerPoint</vt:lpstr>
      <vt:lpstr>НЕНАЛОГОВЫЕ ДОХОДЫ</vt:lpstr>
      <vt:lpstr>Презентация PowerPoint</vt:lpstr>
      <vt:lpstr>Презентация PowerPoint</vt:lpstr>
      <vt:lpstr>Презентация PowerPoint</vt:lpstr>
      <vt:lpstr>СУБСИДИИ</vt:lpstr>
      <vt:lpstr>СУБВЕНЦИИ</vt:lpstr>
      <vt:lpstr>ИСПОЛНЕНИЕ БЮДЖЕТА ГОРОДСКОГО ОКРУГА ГОРОД УФА ПО РАСХОДАМ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КУЛЬТУРА, КИНЕМАТОГРАФИЯ</vt:lpstr>
      <vt:lpstr>СОЦИАЛЬНАЯ ПОЛИТИКА</vt:lpstr>
      <vt:lpstr>ФИЗИЧЕСКАЯ КУЛЬТУРА И СПОРТ</vt:lpstr>
      <vt:lpstr>СРЕДСТВА МАССОВОЙ ИНФОРМАЦИИ</vt:lpstr>
      <vt:lpstr>ОБСЛУЖИВАНИЕ ГОСУДАРСТВЕННОГО И МУНИЦИПАЛЬНОГО ДОЛГА</vt:lpstr>
      <vt:lpstr>БЮДЖЕТНЫЕ ИНВЕСТИЦИИ В ОБЪЕКТЫ КАПИТАЛЬНОГО СТРОИТЕЛЬСТВА СОБСТВЕННОСТИ ГОРОДСКОГО ОКРУГА</vt:lpstr>
      <vt:lpstr>МУНИЦИПАЛЬНЫЕ ПРОГРАММЫ ГОРОДСКОГО ОКРУГА ГОРОД УФА РЕСПУБЛИКИ БАШКОРТОСТАН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«РАЗВИТИЕ ОБРАЗОВАНИЯ В ГОРОДСКОМ ОКРУГЕ ГОРОД УФА РЕСПУБЛИКИ БАШКОРТОСТАН»</vt:lpstr>
      <vt:lpstr>МУНИЦИПАЛЬНАЯ ПРОГРАММА «РАЗВИТИЕ КУЛЬТУРЫ И ИСКУССТВА В ГОРОДСКОМ ОКРУГЕ ГОРОД УФА РЕСПУБЛИКИ БАШКОРТОСТАН»</vt:lpstr>
      <vt:lpstr>МУНИЦИПАЛЬНАЯ ПРОГРАММА «РАЗВИТИЕ ФИЗИЧЕСКОЙ КУЛЬТУРЫ И СПОРТА В ГОРОДСКОМ ОКРУГЕ ГОРОД УФА РЕСПУБЛИКИ БАШКОРТОСТАН»</vt:lpstr>
      <vt:lpstr>МУНИЦИПАЛЬНАЯ ПРОГРАММА «РАЗВИТИЕ ОПЕКИ И ПОПЕЧИТЕЛЬСТВА В ГОРОДСКОМ ОКРУГЕ ГОРОД УФА РЕСПУБЛИКИ БАШКОРТОСТАН»</vt:lpstr>
      <vt:lpstr>МУНИЦИПАЛЬНАЯ ПРОГРАММА «БЛАГОУСТРОЙСТВО ГОРОДСКОГО ОКРУГА ГОРОД УФА РЕСПУБЛИКИ БАШКОРТОСТАН»</vt:lpstr>
      <vt:lpstr>МУНИЦИПАЛЬНАЯ ПРОГРАММА «РАЗВИТИЕ ТРАНСПОРТНОГО ОБСЛУЖИВАНИЯ НАСЕЛЕНИЯ ГОРОДСКОГО ОКРУГА ГОРОД УФА РЕСПУБЛИКИ БАШКОРТОСТАН»</vt:lpstr>
      <vt:lpstr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vt:lpstr>
      <vt:lpstr>МУНИЦИПАЛЬНАЯ ПРОГРАММА «ПОЖАРНАЯ БЕЗОПАСНОСТЬ ГОРОДСКОГО ОКРУГА ГОРОД УФА РЕСПУБЛИКИ БАШКОРТОСТАН»</vt:lpstr>
      <vt:lpstr>МУНИЦИПАЛЬНАЯ ПРОГРАММА «РАЗВИТИЕ ГОРОДСКОГО ОКРУГА ГОРОД УФА РЕСПУБЛИКИ БАШКОРТОСТАН»</vt:lpstr>
      <vt:lpstr>МУНИЦИПАЛЬНАЯ ПРОГРАММА «РАЗВИТИЕ ГОРОДСКОГО ОКРУГА ГОРОД УФА РЕСПУБЛИКИ БАШКОРТОСТАН»</vt:lpstr>
      <vt:lpstr>МУНИЦИПАЛЬНАЯ ПРОГРАММА «РАЗВИТИЕ МОЛОДЁЖНОЙ ПОЛИТИКИ В ГОРОДСКОМ ОКРУГЕ ГОРОД УФА РЕСПУБЛИКИ БАШКОРТОСТАН»</vt:lpstr>
      <vt:lpstr>МУНИЦИПАЛЬНАЯ ПРОГРАММА «РАЗВИТИЕ СИСТЕМЫ БЕЗОПАСНОСТИ, ЗАЩИТЫ НАСЕЛЕНИЯ И ТЕРРИТОРИИ ГОРОДСКОГО ОКРУГА ГОРОД УФА РЕСПУБЛИКИ БАШКОРТОСТАН»</vt:lpstr>
      <vt:lpstr>МУНИЦИПАЛЬНАЯ ПРОГРАММА «РАЗВИТИЕ СТРОИТЕЛЬСТВА, РЕКОНСТРУКЦИИ, КАПИТАЛЬНОГО РЕМОНТА, РЕМОНТА ДОРОГ И ИСКУССТВЕННЫХ СООРУЖЕНИЙ  ГОРОДСКОГО ОКРУГА ГОРОД УФА РЕСПУБЛИКИ БАШКОРТОСТАН»</vt:lpstr>
      <vt:lpstr>МУНИЦИПАЛЬНАЯ ПРОГРАММА «РАЗВИТИЕ ЗЕМЕЛЬНЫХ И ИМУЩЕСТВЕННЫХ ОТНОШЕНИЙ НА ТЕРРИТОРИИ ГОРОДСКОГО ОКРУГА ГОРОД УФА РЕСПУБЛИКИ БАШКОРТОСТАН»</vt:lpstr>
      <vt:lpstr>МУНИЦИПАЛЬНАЯ ПРОГРАММА «УПРАВЛЕНИЕ МУНИЦИПАЛЬНЫМИ ФИНАНСАМИ ГОРОДСКОГО ОКРУГА ГОРОД УФА РЕСПУБЛИКИ БАШКОРТОСТАН»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ПО УРОВНЮ ОТКРЫТОСТИ БЮДЖЕТНЫХ ДАННЫХ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Салихов Рустам Юрьевич</dc:creator>
  <cp:lastModifiedBy>Халитова Миниса Каримовна</cp:lastModifiedBy>
  <cp:revision>929</cp:revision>
  <cp:lastPrinted>2020-08-26T10:08:31Z</cp:lastPrinted>
  <dcterms:created xsi:type="dcterms:W3CDTF">2018-12-12T07:54:53Z</dcterms:created>
  <dcterms:modified xsi:type="dcterms:W3CDTF">2020-08-27T12:06:17Z</dcterms:modified>
</cp:coreProperties>
</file>