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handoutMasterIdLst>
    <p:handoutMasterId r:id="rId17"/>
  </p:handoutMasterIdLst>
  <p:sldIdLst>
    <p:sldId id="633" r:id="rId2"/>
    <p:sldId id="776" r:id="rId3"/>
    <p:sldId id="812" r:id="rId4"/>
    <p:sldId id="813" r:id="rId5"/>
    <p:sldId id="835" r:id="rId6"/>
    <p:sldId id="828" r:id="rId7"/>
    <p:sldId id="829" r:id="rId8"/>
    <p:sldId id="830" r:id="rId9"/>
    <p:sldId id="833" r:id="rId10"/>
    <p:sldId id="836" r:id="rId11"/>
    <p:sldId id="834" r:id="rId12"/>
    <p:sldId id="831" r:id="rId13"/>
    <p:sldId id="832" r:id="rId14"/>
    <p:sldId id="827" r:id="rId15"/>
  </p:sldIdLst>
  <p:sldSz cx="9144000" cy="5143500" type="screen16x9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068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135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204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27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5338" algn="l" defTabSz="914135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2406" algn="l" defTabSz="914135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199474" algn="l" defTabSz="914135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6541" algn="l" defTabSz="914135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n_dir" initials="" lastIdx="18" clrIdx="0"/>
  <p:cmAuthor id="1" name="Андрей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B0F0"/>
    <a:srgbClr val="9BBB59"/>
    <a:srgbClr val="7030A0"/>
    <a:srgbClr val="339933"/>
    <a:srgbClr val="8064A2"/>
    <a:srgbClr val="A46DCD"/>
    <a:srgbClr val="FF99CC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0" autoAdjust="0"/>
    <p:restoredTop sz="97069" autoAdjust="0"/>
  </p:normalViewPr>
  <p:slideViewPr>
    <p:cSldViewPr>
      <p:cViewPr>
        <p:scale>
          <a:sx n="100" d="100"/>
          <a:sy n="100" d="100"/>
        </p:scale>
        <p:origin x="-216" y="-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6218686" cy="496100"/>
          </a:xfrm>
          <a:prstGeom prst="rect">
            <a:avLst/>
          </a:prstGeom>
        </p:spPr>
        <p:txBody>
          <a:bodyPr vert="horz" lIns="132283" tIns="66142" rIns="132283" bIns="661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595" y="3"/>
            <a:ext cx="6218686" cy="496100"/>
          </a:xfrm>
          <a:prstGeom prst="rect">
            <a:avLst/>
          </a:prstGeom>
        </p:spPr>
        <p:txBody>
          <a:bodyPr vert="horz" lIns="132283" tIns="66142" rIns="132283" bIns="661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2854D9-7BB7-4F0B-92B5-F536629C7B87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3"/>
            <a:ext cx="6218686" cy="496100"/>
          </a:xfrm>
          <a:prstGeom prst="rect">
            <a:avLst/>
          </a:prstGeom>
        </p:spPr>
        <p:txBody>
          <a:bodyPr vert="horz" lIns="132283" tIns="66142" rIns="132283" bIns="661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595" y="9428223"/>
            <a:ext cx="6218686" cy="496100"/>
          </a:xfrm>
          <a:prstGeom prst="rect">
            <a:avLst/>
          </a:prstGeom>
        </p:spPr>
        <p:txBody>
          <a:bodyPr vert="horz" lIns="132283" tIns="66142" rIns="132283" bIns="661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82D215-96AF-4F8D-8A83-A58FE1F86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6218686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283" tIns="66142" rIns="132283" bIns="661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595" y="3"/>
            <a:ext cx="6218686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283" tIns="66142" rIns="132283" bIns="661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/>
            </a:lvl1pPr>
          </a:lstStyle>
          <a:p>
            <a:pPr>
              <a:defRPr/>
            </a:pPr>
            <a:fld id="{3D484B86-527C-49C3-8636-DAA78CA96996}" type="datetimeFigureOut">
              <a:rPr lang="ru-RU"/>
              <a:pPr>
                <a:defRPr/>
              </a:pPr>
              <a:t>14.05.2018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65563" y="742950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5260" y="4715271"/>
            <a:ext cx="11482070" cy="4467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283" tIns="66142" rIns="132283" bIns="66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23"/>
            <a:ext cx="6218686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283" tIns="66142" rIns="132283" bIns="6614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595" y="9428223"/>
            <a:ext cx="6218686" cy="49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283" tIns="66142" rIns="132283" bIns="6614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/>
            </a:lvl1pPr>
          </a:lstStyle>
          <a:p>
            <a:pPr>
              <a:defRPr/>
            </a:pPr>
            <a:fld id="{7C3D8278-0EEA-47F8-ADE9-AFD666D4B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0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1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2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2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338" algn="l" defTabSz="914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06" algn="l" defTabSz="914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74" algn="l" defTabSz="914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41" algn="l" defTabSz="914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65563" y="742950"/>
            <a:ext cx="6621462" cy="3725863"/>
          </a:xfrm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B7C876-BA2E-4F8A-AC07-D678ADE4053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4512-542F-43A8-889A-D5C600F72353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0D6E-4218-4D39-826A-A652E61B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7AEA-8ED9-4DE8-943A-08F06734F76A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AB76-FD74-4C2A-A7BE-C7F9280A9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6281-B47A-4506-BB7A-418735DCDB07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3BD1-7938-4AF5-8663-C6B71FF4A7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395F-6152-4218-969F-680C1B0C45E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D802-060E-44AC-B604-8254B3EBE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6CD5-6677-4524-9B4B-8611240CE9A9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3CC-45D8-460F-9EC3-C1522532E1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35C1-BB37-458D-ABB0-D94CEC2ABD55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7449-1420-42F3-AB6A-53E377C2E1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8" indent="0">
              <a:buNone/>
              <a:defRPr sz="2000" b="1"/>
            </a:lvl2pPr>
            <a:lvl3pPr marL="914135" indent="0">
              <a:buNone/>
              <a:defRPr sz="1800" b="1"/>
            </a:lvl3pPr>
            <a:lvl4pPr marL="1371204" indent="0">
              <a:buNone/>
              <a:defRPr sz="1600" b="1"/>
            </a:lvl4pPr>
            <a:lvl5pPr marL="1828270" indent="0">
              <a:buNone/>
              <a:defRPr sz="1600" b="1"/>
            </a:lvl5pPr>
            <a:lvl6pPr marL="2285338" indent="0">
              <a:buNone/>
              <a:defRPr sz="1600" b="1"/>
            </a:lvl6pPr>
            <a:lvl7pPr marL="2742406" indent="0">
              <a:buNone/>
              <a:defRPr sz="1600" b="1"/>
            </a:lvl7pPr>
            <a:lvl8pPr marL="3199474" indent="0">
              <a:buNone/>
              <a:defRPr sz="1600" b="1"/>
            </a:lvl8pPr>
            <a:lvl9pPr marL="36565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8" indent="0">
              <a:buNone/>
              <a:defRPr sz="2000" b="1"/>
            </a:lvl2pPr>
            <a:lvl3pPr marL="914135" indent="0">
              <a:buNone/>
              <a:defRPr sz="1800" b="1"/>
            </a:lvl3pPr>
            <a:lvl4pPr marL="1371204" indent="0">
              <a:buNone/>
              <a:defRPr sz="1600" b="1"/>
            </a:lvl4pPr>
            <a:lvl5pPr marL="1828270" indent="0">
              <a:buNone/>
              <a:defRPr sz="1600" b="1"/>
            </a:lvl5pPr>
            <a:lvl6pPr marL="2285338" indent="0">
              <a:buNone/>
              <a:defRPr sz="1600" b="1"/>
            </a:lvl6pPr>
            <a:lvl7pPr marL="2742406" indent="0">
              <a:buNone/>
              <a:defRPr sz="1600" b="1"/>
            </a:lvl7pPr>
            <a:lvl8pPr marL="3199474" indent="0">
              <a:buNone/>
              <a:defRPr sz="1600" b="1"/>
            </a:lvl8pPr>
            <a:lvl9pPr marL="36565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C870-C556-4261-A21A-B5E2B890B560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0DF1-1467-4981-BFBE-7880391E9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C283-DA89-4097-AAB0-0AC4E6EB62DC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AC42-40FC-4542-944E-AAFE7DB46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0284-0C65-4777-9DFA-71ED34C7486E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CDFE-14D1-40AF-9F04-7F2826E568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68" indent="0">
              <a:buNone/>
              <a:defRPr sz="1200"/>
            </a:lvl2pPr>
            <a:lvl3pPr marL="914135" indent="0">
              <a:buNone/>
              <a:defRPr sz="1000"/>
            </a:lvl3pPr>
            <a:lvl4pPr marL="1371204" indent="0">
              <a:buNone/>
              <a:defRPr sz="900"/>
            </a:lvl4pPr>
            <a:lvl5pPr marL="1828270" indent="0">
              <a:buNone/>
              <a:defRPr sz="900"/>
            </a:lvl5pPr>
            <a:lvl6pPr marL="2285338" indent="0">
              <a:buNone/>
              <a:defRPr sz="900"/>
            </a:lvl6pPr>
            <a:lvl7pPr marL="2742406" indent="0">
              <a:buNone/>
              <a:defRPr sz="900"/>
            </a:lvl7pPr>
            <a:lvl8pPr marL="3199474" indent="0">
              <a:buNone/>
              <a:defRPr sz="900"/>
            </a:lvl8pPr>
            <a:lvl9pPr marL="36565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BDE3-E28D-4723-8912-7996C2A2CC36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B695-C13F-46B2-B554-C0E1FDFC9A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8" indent="0">
              <a:buNone/>
              <a:defRPr sz="2800"/>
            </a:lvl2pPr>
            <a:lvl3pPr marL="914135" indent="0">
              <a:buNone/>
              <a:defRPr sz="2400"/>
            </a:lvl3pPr>
            <a:lvl4pPr marL="1371204" indent="0">
              <a:buNone/>
              <a:defRPr sz="2000"/>
            </a:lvl4pPr>
            <a:lvl5pPr marL="1828270" indent="0">
              <a:buNone/>
              <a:defRPr sz="2000"/>
            </a:lvl5pPr>
            <a:lvl6pPr marL="2285338" indent="0">
              <a:buNone/>
              <a:defRPr sz="2000"/>
            </a:lvl6pPr>
            <a:lvl7pPr marL="2742406" indent="0">
              <a:buNone/>
              <a:defRPr sz="2000"/>
            </a:lvl7pPr>
            <a:lvl8pPr marL="3199474" indent="0">
              <a:buNone/>
              <a:defRPr sz="2000"/>
            </a:lvl8pPr>
            <a:lvl9pPr marL="365654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68" indent="0">
              <a:buNone/>
              <a:defRPr sz="1200"/>
            </a:lvl2pPr>
            <a:lvl3pPr marL="914135" indent="0">
              <a:buNone/>
              <a:defRPr sz="1000"/>
            </a:lvl3pPr>
            <a:lvl4pPr marL="1371204" indent="0">
              <a:buNone/>
              <a:defRPr sz="900"/>
            </a:lvl4pPr>
            <a:lvl5pPr marL="1828270" indent="0">
              <a:buNone/>
              <a:defRPr sz="900"/>
            </a:lvl5pPr>
            <a:lvl6pPr marL="2285338" indent="0">
              <a:buNone/>
              <a:defRPr sz="900"/>
            </a:lvl6pPr>
            <a:lvl7pPr marL="2742406" indent="0">
              <a:buNone/>
              <a:defRPr sz="900"/>
            </a:lvl7pPr>
            <a:lvl8pPr marL="3199474" indent="0">
              <a:buNone/>
              <a:defRPr sz="900"/>
            </a:lvl8pPr>
            <a:lvl9pPr marL="36565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CD09-C296-4A9F-8726-0C04AD6892A7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C04B-A97B-4FC0-A72A-F629D1748E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6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4637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C12319-7562-4B83-B178-241E315EE8AB}" type="datetime1">
              <a:rPr lang="ru-RU"/>
              <a:pPr>
                <a:defRPr/>
              </a:pPr>
              <a:t>14.05.2018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4637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4637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2945D-940D-46F0-BECF-BF7F92DE06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6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0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7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0" indent="-3428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5" indent="-28566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8" indent="-22853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37" indent="-22853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03" indent="-22853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72" indent="-228533" algn="l" defTabSz="9141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39" indent="-228533" algn="l" defTabSz="9141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07" indent="-228533" algn="l" defTabSz="9141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74" indent="-228533" algn="l" defTabSz="9141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8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5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4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0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8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06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74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41" algn="l" defTabSz="914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28596" y="985840"/>
            <a:ext cx="8501122" cy="2443166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 ПЛАНИРОВКИ И ПРОЕКТ МЕЖЕВАНИЯ ТЕРРИТОРИИ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КВАРТАЛА 535, ОГРАНИЧЕННОГО УЛИЦАМИ КОММУНИСТИЧЕСКОЙ, НОВОМОСТОВОЙ, МИНГАЖЕВА И ПРОСПЕКТОМ САЛАВАТА ЮЛАЕВА В КИРОВСКОМ РАЙОНЕ ГО  ГОРОД  УФА  РЕСПУБЛИКИ  БАШКОРТОСТАН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8490" y="4894263"/>
            <a:ext cx="2133600" cy="273050"/>
          </a:xfrm>
        </p:spPr>
        <p:txBody>
          <a:bodyPr/>
          <a:lstStyle/>
          <a:p>
            <a:pPr>
              <a:defRPr/>
            </a:pPr>
            <a:fld id="{B0646452-F631-4A17-B20A-CA81AF739CE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536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gerb_Ufa-600x748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66716" y="214297"/>
            <a:ext cx="6477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28596" y="4348182"/>
            <a:ext cx="4572000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7" rIns="91413" bIns="45707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 Cyr" pitchFamily="34" charset="-52"/>
              </a:rPr>
              <a:t>ЗАКАЗЧИК: </a:t>
            </a:r>
            <a:r>
              <a:rPr lang="ru-RU" sz="1600" dirty="0" smtClean="0">
                <a:solidFill>
                  <a:schemeClr val="tx2"/>
                </a:solidFill>
                <a:latin typeface="Arial Cyr" pitchFamily="34" charset="-52"/>
              </a:rPr>
              <a:t>ОАО «ИФЖС»</a:t>
            </a:r>
            <a:endParaRPr lang="ru-RU" sz="1600" dirty="0">
              <a:solidFill>
                <a:schemeClr val="tx2"/>
              </a:solidFill>
              <a:latin typeface="Arial Cyr" pitchFamily="34" charset="-52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Arial Cyr" pitchFamily="34" charset="-52"/>
              </a:rPr>
              <a:t>ИСПОЛНИТЕЛЬ</a:t>
            </a:r>
            <a:r>
              <a:rPr lang="ru-RU" sz="1600" dirty="0">
                <a:solidFill>
                  <a:schemeClr val="tx2"/>
                </a:solidFill>
                <a:latin typeface="Arial Cyr" pitchFamily="34" charset="-52"/>
              </a:rPr>
              <a:t>: МУП «АПБ» Г.УФЫ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643438" y="3738580"/>
            <a:ext cx="4572000" cy="12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7" rIns="91413" bIns="45707">
            <a:spAutoFit/>
          </a:bodyPr>
          <a:lstStyle/>
          <a:p>
            <a:r>
              <a:rPr lang="ru-RU" sz="1800" b="1" dirty="0">
                <a:solidFill>
                  <a:schemeClr val="tx2"/>
                </a:solidFill>
                <a:latin typeface="Arial Cyr" pitchFamily="34" charset="-52"/>
              </a:rPr>
              <a:t>Хромец Артур Леонидович </a:t>
            </a:r>
          </a:p>
          <a:p>
            <a:r>
              <a:rPr lang="ru-RU" sz="1800" b="1" dirty="0">
                <a:solidFill>
                  <a:schemeClr val="tx2"/>
                </a:solidFill>
                <a:latin typeface="Arial Cyr" pitchFamily="34" charset="-52"/>
              </a:rPr>
              <a:t>Заместитель главы Администрации </a:t>
            </a:r>
            <a:r>
              <a:rPr lang="ru-RU" sz="1800" b="1" dirty="0" smtClean="0">
                <a:solidFill>
                  <a:schemeClr val="tx2"/>
                </a:solidFill>
                <a:latin typeface="Arial Cyr" pitchFamily="34" charset="-52"/>
              </a:rPr>
              <a:t>городского округа </a:t>
            </a:r>
            <a:r>
              <a:rPr lang="ru-RU" sz="1800" b="1" dirty="0">
                <a:solidFill>
                  <a:schemeClr val="tx2"/>
                </a:solidFill>
                <a:latin typeface="Arial Cyr" pitchFamily="34" charset="-52"/>
              </a:rPr>
              <a:t>город Уфа Республики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1"/>
            <a:ext cx="9144000" cy="3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18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Ведомость земельных участков</a:t>
            </a:r>
            <a:endParaRPr lang="ru-RU" altLang="ru-RU" sz="1800" b="1" dirty="0" smtClean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E1B14D91-488F-46BA-ACA8-1269D00A37A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048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nemo\Public\_Ильшат\535\16.jpg"/>
          <p:cNvPicPr>
            <a:picLocks noChangeAspect="1" noChangeArrowheads="1"/>
          </p:cNvPicPr>
          <p:nvPr/>
        </p:nvPicPr>
        <p:blipFill>
          <a:blip r:embed="rId3" cstate="print"/>
          <a:srcRect l="65997" t="68162" r="14478" b="23756"/>
          <a:stretch>
            <a:fillRect/>
          </a:stretch>
        </p:blipFill>
        <p:spPr bwMode="auto">
          <a:xfrm>
            <a:off x="4572000" y="7684320"/>
            <a:ext cx="2520280" cy="737643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99590" y="771549"/>
          <a:ext cx="7128793" cy="3832201"/>
        </p:xfrm>
        <a:graphic>
          <a:graphicData uri="http://schemas.openxmlformats.org/drawingml/2006/table">
            <a:tbl>
              <a:tblPr/>
              <a:tblGrid>
                <a:gridCol w="729581"/>
                <a:gridCol w="4052248"/>
                <a:gridCol w="1186668"/>
                <a:gridCol w="1160296"/>
              </a:tblGrid>
              <a:tr h="29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Номер участка на плане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Назначение земельного участка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Площадь участка кв.м.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Примечание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ЗУ-1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размещения административно-офисного здания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709,4329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ЗУ-2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эксплуатации административого здания по ул. Новомостовая 28/1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1307,4221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изменяемый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ЗУ-3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эксплуатации административого здания по ул. Новомостовая 28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1139,3245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ЗУ-4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эксплатации существующего жилого дома ул. Коммунистическая д 107 (литер 7)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5413,8298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изменяемый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ЗУ-5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 размещение проектируемого жилого дома литер 3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17791,0648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изменяемый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ЗУ-6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 размещение проектируемого жилого дома литер 1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6750,886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ЗУ-7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 размещение проектируемого жилого дома литер 6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7650,9718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ЗУ-8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 размещение мусоросборных контейнеров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72,2202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ЗУ-9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 размещение проектируемого жилого дома литер 5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5799,933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ЗУ-10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 размещение проектируемого жилого дома литер 4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5869,9601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ЗУ-11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 размещение проектируемого жилого дома литер 10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4814,0139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ЗУ-12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 размещение мусоросборных контейнеров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49,76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ЗУ-13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экусплуатации существующих объектов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799,4226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изменяемый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ЗУ-14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экусплуатации существующих объектов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1147,9686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изменяемый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ЗУ-15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экусплуатации существующих объектов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245,0937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ЗУ-16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размещения общеобразовательной школы на 750 мест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25919,5011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ЗУ-17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Для размещения детского сада на 220 мест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5702,283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ЗУ-18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 размещение проезда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4950,2674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образуемый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" y="45907"/>
            <a:ext cx="9144000" cy="4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84" tIns="46792" rIns="89984" bIns="46792">
            <a:spAutoFit/>
          </a:bodyPr>
          <a:lstStyle/>
          <a:p>
            <a:pPr algn="ctr">
              <a:buSzPct val="100000"/>
              <a:tabLst>
                <a:tab pos="0" algn="l"/>
                <a:tab pos="447597" algn="l"/>
                <a:tab pos="896783" algn="l"/>
                <a:tab pos="1345968" algn="l"/>
                <a:tab pos="1795153" algn="l"/>
                <a:tab pos="2244337" algn="l"/>
                <a:tab pos="2693522" algn="l"/>
                <a:tab pos="3142707" algn="l"/>
                <a:tab pos="3591892" algn="l"/>
                <a:tab pos="4041077" algn="l"/>
                <a:tab pos="4490262" algn="l"/>
                <a:tab pos="4939446" algn="l"/>
                <a:tab pos="5388631" algn="l"/>
                <a:tab pos="5837816" algn="l"/>
                <a:tab pos="6287002" algn="l"/>
                <a:tab pos="6736186" algn="l"/>
                <a:tab pos="7185371" algn="l"/>
                <a:tab pos="7634555" algn="l"/>
                <a:tab pos="8083740" algn="l"/>
                <a:tab pos="8532926" algn="l"/>
                <a:tab pos="8982111" algn="l"/>
              </a:tabLst>
            </a:pPr>
            <a:r>
              <a:rPr lang="ru-RU" altLang="ru-RU" sz="24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План границ зон действия публичных сервитутов</a:t>
            </a:r>
            <a:endParaRPr lang="ru-RU" altLang="ru-RU" sz="24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5" y="4786313"/>
            <a:ext cx="2133601" cy="273050"/>
          </a:xfrm>
        </p:spPr>
        <p:txBody>
          <a:bodyPr/>
          <a:lstStyle/>
          <a:p>
            <a:pPr>
              <a:defRPr/>
            </a:pPr>
            <a:fld id="{55DB9495-8E7F-4CCE-A0E1-BA3AD595FD5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3" y="428612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3" cstate="print"/>
          <a:srcRect t="3134" r="28974" b="2850"/>
          <a:stretch>
            <a:fillRect/>
          </a:stretch>
        </p:blipFill>
        <p:spPr bwMode="auto">
          <a:xfrm>
            <a:off x="100128" y="699542"/>
            <a:ext cx="46158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ulatova.eo\Desktop\Катя\Шаблоны\сев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801" y="811314"/>
            <a:ext cx="590866" cy="438302"/>
          </a:xfrm>
          <a:prstGeom prst="rect">
            <a:avLst/>
          </a:prstGeom>
          <a:noFill/>
        </p:spPr>
      </p:pic>
      <p:pic>
        <p:nvPicPr>
          <p:cNvPr id="10" name="Picture 3" descr="D:\Регина Халиуллина\18 больница\!!ГОТОВЫЕ ЧЕРТЕЖИ ПОСЛЕДНЕЕ\Альбом\!Самый новый\13.jpg"/>
          <p:cNvPicPr>
            <a:picLocks noChangeAspect="1" noChangeArrowheads="1"/>
          </p:cNvPicPr>
          <p:nvPr/>
        </p:nvPicPr>
        <p:blipFill>
          <a:blip r:embed="rId5" cstate="print"/>
          <a:srcRect t="36232" b="7971"/>
          <a:stretch>
            <a:fillRect/>
          </a:stretch>
        </p:blipFill>
        <p:spPr bwMode="auto">
          <a:xfrm>
            <a:off x="5868144" y="1779662"/>
            <a:ext cx="198566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раницы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55526"/>
            <a:ext cx="1733841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71421"/>
            <a:ext cx="9144000" cy="4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24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Технико-экономические </a:t>
            </a:r>
            <a:r>
              <a:rPr lang="ru-RU" altLang="ru-RU" sz="24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показатели </a:t>
            </a:r>
            <a:endParaRPr lang="ru-RU" altLang="ru-RU" sz="24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1E1DB3C9-333D-476A-81CA-939080D9826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663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59" y="771549"/>
          <a:ext cx="7776865" cy="4156339"/>
        </p:xfrm>
        <a:graphic>
          <a:graphicData uri="http://schemas.openxmlformats.org/drawingml/2006/table">
            <a:tbl>
              <a:tblPr/>
              <a:tblGrid>
                <a:gridCol w="540061"/>
                <a:gridCol w="3780418"/>
                <a:gridCol w="1952916"/>
                <a:gridCol w="1503470"/>
              </a:tblGrid>
              <a:tr h="33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показателей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измерения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Расчетный срок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проектируемой территории по проекту планировки,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том числе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11,89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8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Проектируемая территория квартала в красных линиях, из них: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9,61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площадь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застройки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-площадь застройки без учёта подземных частей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площадки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тротуары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проезды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зелёные насаждения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1.1.2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общего пользования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застройки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 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населения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4670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 населения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чел\га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485,9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71421"/>
            <a:ext cx="9144000" cy="4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24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Технико-экономические </a:t>
            </a:r>
            <a:r>
              <a:rPr lang="ru-RU" altLang="ru-RU" sz="24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показатели </a:t>
            </a:r>
            <a:endParaRPr lang="ru-RU" altLang="ru-RU" sz="24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1E1DB3C9-333D-476A-81CA-939080D9826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663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771550"/>
          <a:ext cx="8496944" cy="3830340"/>
        </p:xfrm>
        <a:graphic>
          <a:graphicData uri="http://schemas.openxmlformats.org/drawingml/2006/table">
            <a:tbl>
              <a:tblPr/>
              <a:tblGrid>
                <a:gridCol w="590066"/>
                <a:gridCol w="4308173"/>
                <a:gridCol w="1956024"/>
                <a:gridCol w="1642681"/>
              </a:tblGrid>
              <a:tr h="424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показателей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измерения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Расчетный срок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Жилищный фонд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жилищного фонда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 кв.м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общей площади квартир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Средняя этажность застройки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этаж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Транспортная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инфраструктура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 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улично-дорожной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7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4.2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Гаражи и стоянки для хранения легковых автомобилей в границах красных линий всего, в том числе: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маш.-мест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наземных парковок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маш.-мест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парковок в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паркингах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маш.-мест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Обслуживание населения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Детский сад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5.2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309" marR="25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1440" y="71439"/>
            <a:ext cx="9072562" cy="4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24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Технико-экономические показатели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47C5EA75-BF92-4F91-9FA2-D6F15CB9149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355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638" name="Group 86"/>
          <p:cNvGraphicFramePr>
            <a:graphicFrameLocks noGrp="1"/>
          </p:cNvGraphicFramePr>
          <p:nvPr/>
        </p:nvGraphicFramePr>
        <p:xfrm>
          <a:off x="1043609" y="771551"/>
          <a:ext cx="7416823" cy="4248474"/>
        </p:xfrm>
        <a:graphic>
          <a:graphicData uri="http://schemas.openxmlformats.org/drawingml/2006/table">
            <a:tbl>
              <a:tblPr/>
              <a:tblGrid>
                <a:gridCol w="664027"/>
                <a:gridCol w="5248829"/>
                <a:gridCol w="702063"/>
                <a:gridCol w="801904"/>
              </a:tblGrid>
              <a:tr h="115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Ед.измерения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Расчетный срок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Территория в границах проекта планировки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11,89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Территория в границах проекта межевания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9,61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земельных участков, всего, в том числе:</a:t>
                      </a:r>
                    </a:p>
                  </a:txBody>
                  <a:tcPr marL="31129" marR="311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Земельные участки  под жилые дома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</a:t>
                      </a: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Земельные участки  под общественные здания и сооружения</a:t>
                      </a:r>
                    </a:p>
                  </a:txBody>
                  <a:tcPr marL="31129" marR="311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</a:t>
                      </a: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</a:t>
                      </a: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Земельные участки  под ДДУ и школы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</a:t>
                      </a: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Земельные участки общего пользования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1129" marR="311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71420"/>
            <a:ext cx="9144000" cy="4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24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Схема расположения элемента планировочной структуры </a:t>
            </a:r>
          </a:p>
        </p:txBody>
      </p:sp>
      <p:cxnSp>
        <p:nvCxnSpPr>
          <p:cNvPr id="17410" name="Прямая со стрелкой 33"/>
          <p:cNvCxnSpPr>
            <a:cxnSpLocks noChangeShapeType="1"/>
          </p:cNvCxnSpPr>
          <p:nvPr/>
        </p:nvCxnSpPr>
        <p:spPr bwMode="auto">
          <a:xfrm flipV="1">
            <a:off x="3017840" y="1400175"/>
            <a:ext cx="11112" cy="95250"/>
          </a:xfrm>
          <a:prstGeom prst="straightConnector1">
            <a:avLst/>
          </a:prstGeom>
          <a:noFill/>
          <a:ln w="9525" algn="ctr">
            <a:solidFill>
              <a:schemeClr val="accent1">
                <a:alpha val="21960"/>
              </a:schemeClr>
            </a:solidFill>
            <a:round/>
            <a:headEnd/>
            <a:tailEnd type="triangle" w="med" len="med"/>
          </a:ln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A4C7E15A-BE45-4895-B0CB-8DD105CFDB8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741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Регина Халиуллина\18 больница\!!ГОТОВЫЕ ЧЕРТЕЖИ ПОСЛЕДНЕЕ\Альбом\!Самый новый\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5" y="714362"/>
            <a:ext cx="3050726" cy="4293768"/>
          </a:xfrm>
          <a:prstGeom prst="rect">
            <a:avLst/>
          </a:prstGeom>
          <a:noFill/>
        </p:spPr>
      </p:pic>
      <p:pic>
        <p:nvPicPr>
          <p:cNvPr id="1027" name="Picture 3" descr="D:\work\Иремель\растры\итог\в структуре города без условн. обозн.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3412" y="785803"/>
            <a:ext cx="3449930" cy="4214841"/>
          </a:xfrm>
          <a:prstGeom prst="rect">
            <a:avLst/>
          </a:prstGeom>
          <a:noFill/>
        </p:spPr>
      </p:pic>
      <p:pic>
        <p:nvPicPr>
          <p:cNvPr id="8" name="Picture 3" descr="D:\work\Иремель\растры\итог\в структуре города без условн. обозн.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4214827"/>
            <a:ext cx="1500198" cy="783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Прямая со стрелкой 33"/>
          <p:cNvCxnSpPr>
            <a:cxnSpLocks noChangeShapeType="1"/>
          </p:cNvCxnSpPr>
          <p:nvPr/>
        </p:nvCxnSpPr>
        <p:spPr bwMode="auto">
          <a:xfrm flipV="1">
            <a:off x="3017840" y="1400175"/>
            <a:ext cx="11112" cy="95250"/>
          </a:xfrm>
          <a:prstGeom prst="straightConnector1">
            <a:avLst/>
          </a:prstGeom>
          <a:noFill/>
          <a:ln w="9525" algn="ctr">
            <a:solidFill>
              <a:schemeClr val="accent1">
                <a:alpha val="21960"/>
              </a:schemeClr>
            </a:solidFill>
            <a:round/>
            <a:headEnd/>
            <a:tailEnd type="triangle" w="med" len="med"/>
          </a:ln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39DD6B61-8376-45E7-9DF0-CC86194ADE4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2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2" cstate="print"/>
          <a:srcRect t="1569" r="26205"/>
          <a:stretch>
            <a:fillRect/>
          </a:stretch>
        </p:blipFill>
        <p:spPr bwMode="auto">
          <a:xfrm>
            <a:off x="1" y="627534"/>
            <a:ext cx="4788025" cy="4515966"/>
          </a:xfrm>
          <a:prstGeom prst="rect">
            <a:avLst/>
          </a:prstGeom>
          <a:noFill/>
        </p:spPr>
      </p:pic>
      <p:pic>
        <p:nvPicPr>
          <p:cNvPr id="17" name="Рисунок 16" descr="границы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483518"/>
            <a:ext cx="2058934" cy="1368152"/>
          </a:xfrm>
          <a:prstGeom prst="rect">
            <a:avLst/>
          </a:prstGeom>
        </p:spPr>
      </p:pic>
      <p:pic>
        <p:nvPicPr>
          <p:cNvPr id="18" name="Рисунок 17" descr="территории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2" y="1923680"/>
            <a:ext cx="2180397" cy="1004233"/>
          </a:xfrm>
          <a:prstGeom prst="rect">
            <a:avLst/>
          </a:prstGeom>
        </p:spPr>
      </p:pic>
      <p:pic>
        <p:nvPicPr>
          <p:cNvPr id="19" name="Рисунок 18" descr="дорожное покрытие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2767" y="2931790"/>
            <a:ext cx="1827507" cy="1127538"/>
          </a:xfrm>
          <a:prstGeom prst="rect">
            <a:avLst/>
          </a:prstGeom>
        </p:spPr>
      </p:pic>
      <p:pic>
        <p:nvPicPr>
          <p:cNvPr id="20" name="Рисунок 19" descr="благоустройство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5269" y="699542"/>
            <a:ext cx="1749273" cy="1635646"/>
          </a:xfrm>
          <a:prstGeom prst="rect">
            <a:avLst/>
          </a:prstGeom>
        </p:spPr>
      </p:pic>
      <p:pic>
        <p:nvPicPr>
          <p:cNvPr id="21" name="Рисунок 20" descr="здания и сооружения.bmp"/>
          <p:cNvPicPr>
            <a:picLocks noChangeAspect="1"/>
          </p:cNvPicPr>
          <p:nvPr/>
        </p:nvPicPr>
        <p:blipFill>
          <a:blip r:embed="rId7" cstate="print"/>
          <a:srcRect l="6736" r="12435" b="61905"/>
          <a:stretch>
            <a:fillRect/>
          </a:stretch>
        </p:blipFill>
        <p:spPr>
          <a:xfrm>
            <a:off x="7092280" y="2427735"/>
            <a:ext cx="2051720" cy="1367813"/>
          </a:xfrm>
          <a:prstGeom prst="rect">
            <a:avLst/>
          </a:prstGeom>
        </p:spPr>
      </p:pic>
      <p:pic>
        <p:nvPicPr>
          <p:cNvPr id="22" name="Рисунок 21" descr="озеленения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8" y="4011910"/>
            <a:ext cx="2049189" cy="936104"/>
          </a:xfrm>
          <a:prstGeom prst="rect">
            <a:avLst/>
          </a:prstGeom>
        </p:spPr>
      </p:pic>
      <p:pic>
        <p:nvPicPr>
          <p:cNvPr id="18438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" y="483520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71421"/>
            <a:ext cx="9144000" cy="4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24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Схема современного использования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71421"/>
            <a:ext cx="9144000" cy="4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24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Схема планировочной организации территории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E1B14D91-488F-46BA-ACA8-1269D00A37A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7534"/>
            <a:ext cx="6396100" cy="4522782"/>
          </a:xfrm>
          <a:prstGeom prst="rect">
            <a:avLst/>
          </a:prstGeom>
          <a:noFill/>
        </p:spPr>
      </p:pic>
      <p:pic>
        <p:nvPicPr>
          <p:cNvPr id="9" name="Рисунок 8" descr="озеленение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20" y="2859784"/>
            <a:ext cx="2292715" cy="960599"/>
          </a:xfrm>
          <a:prstGeom prst="rect">
            <a:avLst/>
          </a:prstGeom>
        </p:spPr>
      </p:pic>
      <p:pic>
        <p:nvPicPr>
          <p:cNvPr id="11" name="Рисунок 10" descr="здания существующие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939903"/>
            <a:ext cx="1944216" cy="1049920"/>
          </a:xfrm>
          <a:prstGeom prst="rect">
            <a:avLst/>
          </a:prstGeom>
        </p:spPr>
      </p:pic>
      <p:pic>
        <p:nvPicPr>
          <p:cNvPr id="12" name="Рисунок 11" descr="здания проект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90" y="771553"/>
            <a:ext cx="1698862" cy="1225159"/>
          </a:xfrm>
          <a:prstGeom prst="rect">
            <a:avLst/>
          </a:prstGeom>
        </p:spPr>
      </p:pic>
      <p:pic>
        <p:nvPicPr>
          <p:cNvPr id="13" name="Рисунок 12" descr="дорожное покрытие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5" y="1923678"/>
            <a:ext cx="1944216" cy="888220"/>
          </a:xfrm>
          <a:prstGeom prst="rect">
            <a:avLst/>
          </a:prstGeom>
        </p:spPr>
      </p:pic>
      <p:pic>
        <p:nvPicPr>
          <p:cNvPr id="14" name="Рисунок 13" descr="благоустройство.bmp"/>
          <p:cNvPicPr>
            <a:picLocks noChangeAspect="1"/>
          </p:cNvPicPr>
          <p:nvPr/>
        </p:nvPicPr>
        <p:blipFill>
          <a:blip r:embed="rId7" cstate="print"/>
          <a:srcRect r="37850" b="45027"/>
          <a:stretch>
            <a:fillRect/>
          </a:stretch>
        </p:blipFill>
        <p:spPr>
          <a:xfrm>
            <a:off x="7251562" y="1995686"/>
            <a:ext cx="1553914" cy="1944216"/>
          </a:xfrm>
          <a:prstGeom prst="rect">
            <a:avLst/>
          </a:prstGeom>
        </p:spPr>
      </p:pic>
      <p:pic>
        <p:nvPicPr>
          <p:cNvPr id="15" name="Рисунок 14" descr="границы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5" y="699543"/>
            <a:ext cx="1872208" cy="1244072"/>
          </a:xfrm>
          <a:prstGeom prst="rect">
            <a:avLst/>
          </a:prstGeom>
        </p:spPr>
      </p:pic>
      <p:pic>
        <p:nvPicPr>
          <p:cNvPr id="2048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" y="45907"/>
            <a:ext cx="9144000" cy="4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2" tIns="46796" rIns="89992" bIns="46796">
            <a:spAutoFit/>
          </a:bodyPr>
          <a:lstStyle/>
          <a:p>
            <a:pPr algn="ctr">
              <a:buSzPct val="100000"/>
              <a:tabLst>
                <a:tab pos="0" algn="l"/>
                <a:tab pos="447636" algn="l"/>
                <a:tab pos="896861" algn="l"/>
                <a:tab pos="1346084" algn="l"/>
                <a:tab pos="1795308" algn="l"/>
                <a:tab pos="2244531" algn="l"/>
                <a:tab pos="2693755" algn="l"/>
                <a:tab pos="3142978" algn="l"/>
                <a:tab pos="3592202" algn="l"/>
                <a:tab pos="4041426" algn="l"/>
                <a:tab pos="4490650" algn="l"/>
                <a:tab pos="4939873" algn="l"/>
                <a:tab pos="5389097" algn="l"/>
                <a:tab pos="5838321" algn="l"/>
                <a:tab pos="6287545" algn="l"/>
                <a:tab pos="6736768" algn="l"/>
                <a:tab pos="7185992" algn="l"/>
                <a:tab pos="7635215" algn="l"/>
                <a:tab pos="8084439" algn="l"/>
                <a:tab pos="8533663" algn="l"/>
                <a:tab pos="8982887" algn="l"/>
              </a:tabLst>
            </a:pPr>
            <a:r>
              <a:rPr lang="ru-RU" altLang="ru-RU" sz="24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Ведомость зданий и сооружений</a:t>
            </a:r>
            <a:endParaRPr lang="ru-RU" altLang="ru-RU" sz="24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3"/>
            <a:ext cx="2133601" cy="273050"/>
          </a:xfrm>
        </p:spPr>
        <p:txBody>
          <a:bodyPr/>
          <a:lstStyle/>
          <a:p>
            <a:pPr>
              <a:defRPr/>
            </a:pPr>
            <a:fld id="{55DB9495-8E7F-4CCE-A0E1-BA3AD595FD5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4" y="428612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ulatova.eo\Desktop\Катя\Шаблоны\сев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801" y="811314"/>
            <a:ext cx="590866" cy="438302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59633" y="627529"/>
          <a:ext cx="6408711" cy="4176471"/>
        </p:xfrm>
        <a:graphic>
          <a:graphicData uri="http://schemas.openxmlformats.org/drawingml/2006/table">
            <a:tbl>
              <a:tblPr/>
              <a:tblGrid>
                <a:gridCol w="575258"/>
                <a:gridCol w="1873013"/>
                <a:gridCol w="760703"/>
                <a:gridCol w="1018833"/>
                <a:gridCol w="924111"/>
                <a:gridCol w="1256793"/>
              </a:tblGrid>
              <a:tr h="182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 на плане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Этажность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Площадь застройки кв. м.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Жилая площадь кв. м.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жителей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Проектируемый жилой дом со встроенно-пристроенными помещениями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2-13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3290,32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5600,00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Существующие объекты культурного наследия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687,09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Проектируемый жилой дом со встроенно-пристроенными помещениями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13-21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4764,21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42661,00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1422,00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Проектируемый жилой дом со встроенно-пристроенными помещениями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15-26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4600,00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17140,00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Проектируемый жилой дом со встроенно-пристроенными помещениями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15-26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4600,00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17140,00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571,00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Проектируемый жилой дом со встроенно-пристроенными помещениями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9-26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6650,00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26500,00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884,00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Существующий жилой дом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12-18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958,05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9319,00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Существующее административно-офисное здание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457,28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Существующее административно-офисное здание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562,73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Проектируемый жилой дом со встроенно-пристроенными помещениями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3760,91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21750,00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725,00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Проектируемый детский сад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1302,37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Проектируемое здание школы.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3034,90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Проектруемое здание школы.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1371,42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Проектируемое офисное здание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92,02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по кварталу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36131,30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140110,00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4670,00</a:t>
                      </a:r>
                    </a:p>
                  </a:txBody>
                  <a:tcPr marL="3485" marR="3485" marT="3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71421"/>
            <a:ext cx="9144000" cy="4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24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Схема </a:t>
            </a:r>
            <a:r>
              <a:rPr lang="ru-RU" altLang="ru-RU" sz="24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обслуживания населения</a:t>
            </a:r>
            <a:endParaRPr lang="ru-RU" altLang="ru-RU" sz="24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E1B14D91-488F-46BA-ACA8-1269D00A37A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8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2" cstate="print"/>
          <a:srcRect l="3350" t="5877" r="8314" b="17717"/>
          <a:stretch>
            <a:fillRect/>
          </a:stretch>
        </p:blipFill>
        <p:spPr bwMode="auto">
          <a:xfrm>
            <a:off x="1259632" y="699542"/>
            <a:ext cx="6944618" cy="4248472"/>
          </a:xfrm>
          <a:prstGeom prst="rect">
            <a:avLst/>
          </a:prstGeom>
          <a:noFill/>
        </p:spPr>
      </p:pic>
      <p:pic>
        <p:nvPicPr>
          <p:cNvPr id="2048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4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1800" b="1" dirty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Схема </a:t>
            </a:r>
            <a:r>
              <a:rPr lang="ru-RU" altLang="ru-RU" sz="18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организации улично-дорожной сети</a:t>
            </a:r>
          </a:p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18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 и схема движения транспорта</a:t>
            </a:r>
            <a:endParaRPr lang="ru-RU" altLang="ru-RU" sz="1800" b="1" dirty="0">
              <a:solidFill>
                <a:schemeClr val="tx2"/>
              </a:solidFill>
              <a:latin typeface="Arial Cyr" pitchFamily="34" charset="-52"/>
              <a:ea typeface="Microsoft YaHei"/>
              <a:cs typeface="Microsoft YaHe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E1B14D91-488F-46BA-ACA8-1269D00A37A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8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2" cstate="print"/>
          <a:srcRect r="29312" b="4086"/>
          <a:stretch>
            <a:fillRect/>
          </a:stretch>
        </p:blipFill>
        <p:spPr bwMode="auto">
          <a:xfrm>
            <a:off x="2" y="699544"/>
            <a:ext cx="4503035" cy="4320479"/>
          </a:xfrm>
          <a:prstGeom prst="rect">
            <a:avLst/>
          </a:prstGeom>
          <a:noFill/>
        </p:spPr>
      </p:pic>
      <p:pic>
        <p:nvPicPr>
          <p:cNvPr id="15" name="Рисунок 14" descr="границы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0189" y="627534"/>
            <a:ext cx="3182406" cy="4248468"/>
          </a:xfrm>
          <a:prstGeom prst="rect">
            <a:avLst/>
          </a:prstGeom>
        </p:spPr>
      </p:pic>
      <p:pic>
        <p:nvPicPr>
          <p:cNvPr id="2048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nemo\Public\_Ильшат\535\16.jpg"/>
          <p:cNvPicPr>
            <a:picLocks noChangeAspect="1" noChangeArrowheads="1"/>
          </p:cNvPicPr>
          <p:nvPr/>
        </p:nvPicPr>
        <p:blipFill>
          <a:blip r:embed="rId5" cstate="print"/>
          <a:srcRect l="65997" t="68162" r="14478" b="23756"/>
          <a:stretch>
            <a:fillRect/>
          </a:stretch>
        </p:blipFill>
        <p:spPr bwMode="auto">
          <a:xfrm>
            <a:off x="4572000" y="7684320"/>
            <a:ext cx="2520280" cy="737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1"/>
            <a:ext cx="9144000" cy="3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18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План границ земельных участков с оценкой изъятия земель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E1B14D91-488F-46BA-ACA8-1269D00A37A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8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885" y="699542"/>
            <a:ext cx="6284629" cy="4443958"/>
          </a:xfrm>
          <a:prstGeom prst="rect">
            <a:avLst/>
          </a:prstGeom>
          <a:noFill/>
        </p:spPr>
      </p:pic>
      <p:pic>
        <p:nvPicPr>
          <p:cNvPr id="15" name="Рисунок 14" descr="границы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843558"/>
            <a:ext cx="2058936" cy="1368152"/>
          </a:xfrm>
          <a:prstGeom prst="rect">
            <a:avLst/>
          </a:prstGeom>
        </p:spPr>
      </p:pic>
      <p:pic>
        <p:nvPicPr>
          <p:cNvPr id="2048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nemo\Public\_Ильшат\535\16.jpg"/>
          <p:cNvPicPr>
            <a:picLocks noChangeAspect="1" noChangeArrowheads="1"/>
          </p:cNvPicPr>
          <p:nvPr/>
        </p:nvPicPr>
        <p:blipFill>
          <a:blip r:embed="rId5" cstate="print"/>
          <a:srcRect l="65997" t="68162" r="14478" b="23756"/>
          <a:stretch>
            <a:fillRect/>
          </a:stretch>
        </p:blipFill>
        <p:spPr bwMode="auto">
          <a:xfrm>
            <a:off x="4572000" y="7684320"/>
            <a:ext cx="2520280" cy="737643"/>
          </a:xfrm>
          <a:prstGeom prst="rect">
            <a:avLst/>
          </a:prstGeom>
          <a:noFill/>
        </p:spPr>
      </p:pic>
      <p:pic>
        <p:nvPicPr>
          <p:cNvPr id="11" name="Picture 2" descr="D:\work\Иремель\растры для альбома и презентации\для планшетов и альбом доработанный\условные обозначения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283718"/>
            <a:ext cx="2357454" cy="2345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1"/>
            <a:ext cx="9144000" cy="3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89973" tIns="46786" rIns="89973" bIns="46786">
            <a:spAutoFit/>
          </a:bodyPr>
          <a:lstStyle/>
          <a:p>
            <a:pPr algn="ctr">
              <a:buSzPct val="100000"/>
              <a:tabLst>
                <a:tab pos="0" algn="l"/>
                <a:tab pos="447546" algn="l"/>
                <a:tab pos="896678" algn="l"/>
                <a:tab pos="1345810" algn="l"/>
                <a:tab pos="1794943" algn="l"/>
                <a:tab pos="2244075" algn="l"/>
                <a:tab pos="2693207" algn="l"/>
                <a:tab pos="3142341" algn="l"/>
                <a:tab pos="3591473" algn="l"/>
                <a:tab pos="4040605" algn="l"/>
                <a:tab pos="4489737" algn="l"/>
                <a:tab pos="4938869" algn="l"/>
                <a:tab pos="5388001" algn="l"/>
                <a:tab pos="5837133" algn="l"/>
                <a:tab pos="6286267" algn="l"/>
                <a:tab pos="6735399" algn="l"/>
                <a:tab pos="7184531" algn="l"/>
                <a:tab pos="7633663" algn="l"/>
                <a:tab pos="8082796" algn="l"/>
                <a:tab pos="8531929" algn="l"/>
                <a:tab pos="8981061" algn="l"/>
              </a:tabLst>
            </a:pPr>
            <a:r>
              <a:rPr lang="ru-RU" altLang="ru-RU" sz="1800" b="1" dirty="0" smtClean="0">
                <a:solidFill>
                  <a:schemeClr val="tx2"/>
                </a:solidFill>
                <a:latin typeface="Arial Cyr" pitchFamily="34" charset="-52"/>
                <a:ea typeface="Microsoft YaHei"/>
                <a:cs typeface="Microsoft YaHei"/>
              </a:rPr>
              <a:t>Разбивочный план межевания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6414" y="4786314"/>
            <a:ext cx="2133600" cy="273050"/>
          </a:xfrm>
        </p:spPr>
        <p:txBody>
          <a:bodyPr/>
          <a:lstStyle/>
          <a:p>
            <a:pPr>
              <a:defRPr/>
            </a:pPr>
            <a:fld id="{E1B14D91-488F-46BA-ACA8-1269D00A37A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" name="Picture 3" descr="D:\Регина Халиуллина\18 больница\!!ГОТОВЫЕ ЧЕРТЕЖИ ПОСЛЕДНЕЕ\Альбом\!Самый новый\4.jpg"/>
          <p:cNvPicPr>
            <a:picLocks noChangeAspect="1" noChangeArrowheads="1"/>
          </p:cNvPicPr>
          <p:nvPr/>
        </p:nvPicPr>
        <p:blipFill>
          <a:blip r:embed="rId2" cstate="print"/>
          <a:srcRect r="31498" b="12501"/>
          <a:stretch>
            <a:fillRect/>
          </a:stretch>
        </p:blipFill>
        <p:spPr bwMode="auto">
          <a:xfrm>
            <a:off x="50884" y="699542"/>
            <a:ext cx="4665133" cy="4213626"/>
          </a:xfrm>
          <a:prstGeom prst="rect">
            <a:avLst/>
          </a:prstGeom>
          <a:noFill/>
        </p:spPr>
      </p:pic>
      <p:pic>
        <p:nvPicPr>
          <p:cNvPr id="15" name="Рисунок 14" descr="границы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6" y="843559"/>
            <a:ext cx="1950571" cy="1296144"/>
          </a:xfrm>
          <a:prstGeom prst="rect">
            <a:avLst/>
          </a:prstGeom>
        </p:spPr>
      </p:pic>
      <p:pic>
        <p:nvPicPr>
          <p:cNvPr id="2048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" y="587378"/>
            <a:ext cx="91471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nemo\Public\_Ильшат\535\16.jpg"/>
          <p:cNvPicPr>
            <a:picLocks noChangeAspect="1" noChangeArrowheads="1"/>
          </p:cNvPicPr>
          <p:nvPr/>
        </p:nvPicPr>
        <p:blipFill>
          <a:blip r:embed="rId5" cstate="print"/>
          <a:srcRect l="65997" t="68162" r="14478" b="23756"/>
          <a:stretch>
            <a:fillRect/>
          </a:stretch>
        </p:blipFill>
        <p:spPr bwMode="auto">
          <a:xfrm>
            <a:off x="4572000" y="7684320"/>
            <a:ext cx="2520280" cy="737643"/>
          </a:xfrm>
          <a:prstGeom prst="rect">
            <a:avLst/>
          </a:prstGeom>
          <a:noFill/>
        </p:spPr>
      </p:pic>
      <p:pic>
        <p:nvPicPr>
          <p:cNvPr id="12" name="Picture 3" descr="D:\Регина Халиуллина\18 больница\!!ГОТОВЫЕ ЧЕРТЕЖИ ПОСЛЕДНЕЕ\Альбом\!Самый новый\13.jpg"/>
          <p:cNvPicPr>
            <a:picLocks noChangeAspect="1" noChangeArrowheads="1"/>
          </p:cNvPicPr>
          <p:nvPr/>
        </p:nvPicPr>
        <p:blipFill>
          <a:blip r:embed="rId6" cstate="print"/>
          <a:srcRect t="53810"/>
          <a:stretch>
            <a:fillRect/>
          </a:stretch>
        </p:blipFill>
        <p:spPr bwMode="auto">
          <a:xfrm>
            <a:off x="5076057" y="2355727"/>
            <a:ext cx="2304256" cy="11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13556</TotalTime>
  <Words>716</Words>
  <Application>Microsoft Office PowerPoint</Application>
  <PresentationFormat>Экран (16:9)</PresentationFormat>
  <Paragraphs>326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Zased_W_</vt:lpstr>
      <vt:lpstr>ПРОЕКТ ПЛАНИРОВКИ И ПРОЕКТ МЕЖЕВАНИЯ ТЕРРИТОРИИ КВАРТАЛА 535, ОГРАНИЧЕННОГО УЛИЦАМИ КОММУНИСТИЧЕСКОЙ, НОВОМОСТОВОЙ, МИНГАЖЕВА И ПРОСПЕКТОМ САЛАВАТА ЮЛАЕВА В КИРОВСКОМ РАЙОНЕ ГО  ГОРОД  УФА  РЕСПУБЛИКИ  БАШКОРТОСТАН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bikbulatov.if</cp:lastModifiedBy>
  <cp:revision>971</cp:revision>
  <cp:lastPrinted>2016-09-26T12:49:14Z</cp:lastPrinted>
  <dcterms:created xsi:type="dcterms:W3CDTF">2014-06-03T04:33:56Z</dcterms:created>
  <dcterms:modified xsi:type="dcterms:W3CDTF">2018-05-14T08:13:18Z</dcterms:modified>
</cp:coreProperties>
</file>