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78" r:id="rId7"/>
    <p:sldId id="261" r:id="rId8"/>
    <p:sldId id="271" r:id="rId9"/>
    <p:sldId id="272" r:id="rId10"/>
    <p:sldId id="273" r:id="rId11"/>
    <p:sldId id="277" r:id="rId12"/>
    <p:sldId id="266" r:id="rId13"/>
    <p:sldId id="269" r:id="rId14"/>
    <p:sldId id="279" r:id="rId15"/>
    <p:sldId id="267" r:id="rId16"/>
    <p:sldId id="268" r:id="rId17"/>
    <p:sldId id="274" r:id="rId18"/>
    <p:sldId id="276" r:id="rId19"/>
    <p:sldId id="275" r:id="rId20"/>
    <p:sldId id="270" r:id="rId21"/>
    <p:sldId id="262" r:id="rId22"/>
    <p:sldId id="263" r:id="rId23"/>
    <p:sldId id="264" r:id="rId24"/>
    <p:sldId id="265" r:id="rId25"/>
  </p:sldIdLst>
  <p:sldSz cx="9906000" cy="6858000" type="A4"/>
  <p:notesSz cx="9926638" cy="143525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5" autoAdjust="0"/>
    <p:restoredTop sz="94499" autoAdjust="0"/>
  </p:normalViewPr>
  <p:slideViewPr>
    <p:cSldViewPr>
      <p:cViewPr>
        <p:scale>
          <a:sx n="110" d="100"/>
          <a:sy n="110" d="100"/>
        </p:scale>
        <p:origin x="-1110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28C70-5583-4E58-ABC2-2DC3ABF38D21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F0A2-B5AA-4700-9D9F-00F95CFE4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28C70-5583-4E58-ABC2-2DC3ABF38D21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F0A2-B5AA-4700-9D9F-00F95CFE4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28C70-5583-4E58-ABC2-2DC3ABF38D21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F0A2-B5AA-4700-9D9F-00F95CFE4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28C70-5583-4E58-ABC2-2DC3ABF38D21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F0A2-B5AA-4700-9D9F-00F95CFE4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5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28C70-5583-4E58-ABC2-2DC3ABF38D21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F0A2-B5AA-4700-9D9F-00F95CFE4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28C70-5583-4E58-ABC2-2DC3ABF38D21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F0A2-B5AA-4700-9D9F-00F95CFE4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7" indent="0">
              <a:buNone/>
              <a:defRPr sz="2300" b="1"/>
            </a:lvl2pPr>
            <a:lvl3pPr marL="1072753" indent="0">
              <a:buNone/>
              <a:defRPr sz="2100" b="1"/>
            </a:lvl3pPr>
            <a:lvl4pPr marL="1609131" indent="0">
              <a:buNone/>
              <a:defRPr sz="1900" b="1"/>
            </a:lvl4pPr>
            <a:lvl5pPr marL="2145507" indent="0">
              <a:buNone/>
              <a:defRPr sz="1900" b="1"/>
            </a:lvl5pPr>
            <a:lvl6pPr marL="2681884" indent="0">
              <a:buNone/>
              <a:defRPr sz="1900" b="1"/>
            </a:lvl6pPr>
            <a:lvl7pPr marL="3218261" indent="0">
              <a:buNone/>
              <a:defRPr sz="1900" b="1"/>
            </a:lvl7pPr>
            <a:lvl8pPr marL="3754637" indent="0">
              <a:buNone/>
              <a:defRPr sz="1900" b="1"/>
            </a:lvl8pPr>
            <a:lvl9pPr marL="429101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7" indent="0">
              <a:buNone/>
              <a:defRPr sz="2300" b="1"/>
            </a:lvl2pPr>
            <a:lvl3pPr marL="1072753" indent="0">
              <a:buNone/>
              <a:defRPr sz="2100" b="1"/>
            </a:lvl3pPr>
            <a:lvl4pPr marL="1609131" indent="0">
              <a:buNone/>
              <a:defRPr sz="1900" b="1"/>
            </a:lvl4pPr>
            <a:lvl5pPr marL="2145507" indent="0">
              <a:buNone/>
              <a:defRPr sz="1900" b="1"/>
            </a:lvl5pPr>
            <a:lvl6pPr marL="2681884" indent="0">
              <a:buNone/>
              <a:defRPr sz="1900" b="1"/>
            </a:lvl6pPr>
            <a:lvl7pPr marL="3218261" indent="0">
              <a:buNone/>
              <a:defRPr sz="1900" b="1"/>
            </a:lvl7pPr>
            <a:lvl8pPr marL="3754637" indent="0">
              <a:buNone/>
              <a:defRPr sz="1900" b="1"/>
            </a:lvl8pPr>
            <a:lvl9pPr marL="429101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28C70-5583-4E58-ABC2-2DC3ABF38D21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F0A2-B5AA-4700-9D9F-00F95CFE4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28C70-5583-4E58-ABC2-2DC3ABF38D21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F0A2-B5AA-4700-9D9F-00F95CFE4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28C70-5583-4E58-ABC2-2DC3ABF38D21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F0A2-B5AA-4700-9D9F-00F95CFE4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273055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5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4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77" indent="0">
              <a:buNone/>
              <a:defRPr sz="1400"/>
            </a:lvl2pPr>
            <a:lvl3pPr marL="1072753" indent="0">
              <a:buNone/>
              <a:defRPr sz="1200"/>
            </a:lvl3pPr>
            <a:lvl4pPr marL="1609131" indent="0">
              <a:buNone/>
              <a:defRPr sz="1000"/>
            </a:lvl4pPr>
            <a:lvl5pPr marL="2145507" indent="0">
              <a:buNone/>
              <a:defRPr sz="1000"/>
            </a:lvl5pPr>
            <a:lvl6pPr marL="2681884" indent="0">
              <a:buNone/>
              <a:defRPr sz="1000"/>
            </a:lvl6pPr>
            <a:lvl7pPr marL="3218261" indent="0">
              <a:buNone/>
              <a:defRPr sz="1000"/>
            </a:lvl7pPr>
            <a:lvl8pPr marL="3754637" indent="0">
              <a:buNone/>
              <a:defRPr sz="1000"/>
            </a:lvl8pPr>
            <a:lvl9pPr marL="4291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28C70-5583-4E58-ABC2-2DC3ABF38D21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F0A2-B5AA-4700-9D9F-00F95CFE4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36377" indent="0">
              <a:buNone/>
              <a:defRPr sz="3300"/>
            </a:lvl2pPr>
            <a:lvl3pPr marL="1072753" indent="0">
              <a:buNone/>
              <a:defRPr sz="2800"/>
            </a:lvl3pPr>
            <a:lvl4pPr marL="1609131" indent="0">
              <a:buNone/>
              <a:defRPr sz="2300"/>
            </a:lvl4pPr>
            <a:lvl5pPr marL="2145507" indent="0">
              <a:buNone/>
              <a:defRPr sz="2300"/>
            </a:lvl5pPr>
            <a:lvl6pPr marL="2681884" indent="0">
              <a:buNone/>
              <a:defRPr sz="2300"/>
            </a:lvl6pPr>
            <a:lvl7pPr marL="3218261" indent="0">
              <a:buNone/>
              <a:defRPr sz="2300"/>
            </a:lvl7pPr>
            <a:lvl8pPr marL="3754637" indent="0">
              <a:buNone/>
              <a:defRPr sz="2300"/>
            </a:lvl8pPr>
            <a:lvl9pPr marL="4291015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4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77" indent="0">
              <a:buNone/>
              <a:defRPr sz="1400"/>
            </a:lvl2pPr>
            <a:lvl3pPr marL="1072753" indent="0">
              <a:buNone/>
              <a:defRPr sz="1200"/>
            </a:lvl3pPr>
            <a:lvl4pPr marL="1609131" indent="0">
              <a:buNone/>
              <a:defRPr sz="1000"/>
            </a:lvl4pPr>
            <a:lvl5pPr marL="2145507" indent="0">
              <a:buNone/>
              <a:defRPr sz="1000"/>
            </a:lvl5pPr>
            <a:lvl6pPr marL="2681884" indent="0">
              <a:buNone/>
              <a:defRPr sz="1000"/>
            </a:lvl6pPr>
            <a:lvl7pPr marL="3218261" indent="0">
              <a:buNone/>
              <a:defRPr sz="1000"/>
            </a:lvl7pPr>
            <a:lvl8pPr marL="3754637" indent="0">
              <a:buNone/>
              <a:defRPr sz="1000"/>
            </a:lvl8pPr>
            <a:lvl9pPr marL="4291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28C70-5583-4E58-ABC2-2DC3ABF38D21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F0A2-B5AA-4700-9D9F-00F95CFE4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6713"/>
          </a:xfrm>
          <a:prstGeom prst="rect">
            <a:avLst/>
          </a:prstGeom>
        </p:spPr>
        <p:txBody>
          <a:bodyPr vert="horz" lIns="107275" tIns="53638" rIns="107275" bIns="5363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A428C70-5583-4E58-ABC2-2DC3ABF38D21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6"/>
            <a:ext cx="3136900" cy="366713"/>
          </a:xfrm>
          <a:prstGeom prst="rect">
            <a:avLst/>
          </a:prstGeom>
        </p:spPr>
        <p:txBody>
          <a:bodyPr vert="horz" lIns="107275" tIns="53638" rIns="107275" bIns="5363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6"/>
            <a:ext cx="2311400" cy="366713"/>
          </a:xfrm>
          <a:prstGeom prst="rect">
            <a:avLst/>
          </a:prstGeom>
        </p:spPr>
        <p:txBody>
          <a:bodyPr vert="horz" lIns="107275" tIns="53638" rIns="107275" bIns="5363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A3CF0A2-B5AA-4700-9D9F-00F95CFE4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6377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275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0913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45507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073" indent="-268189" algn="l" defTabSz="107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49" indent="-268189" algn="l" defTabSz="107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826" indent="-268189" algn="l" defTabSz="107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03" indent="-268189" algn="l" defTabSz="107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7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53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31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07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84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61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37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15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АЛЬБОМ_+1-1.jpg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459175" y="513655"/>
            <a:ext cx="8970997" cy="14151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АЛЬБОМ_+1-8.jpg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608699" y="2228194"/>
            <a:ext cx="8736789" cy="4297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24306" y="5857892"/>
            <a:ext cx="56436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Заказчик: общество с ограниченной ответственностью "Строитель"</a:t>
            </a:r>
          </a:p>
          <a:p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Исполнитель: МУП «Архитектурно-планировочное бюро» городского округа город Уфа РБ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418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9234834"/>
              </p:ext>
            </p:extLst>
          </p:nvPr>
        </p:nvGraphicFramePr>
        <p:xfrm>
          <a:off x="595282" y="857232"/>
          <a:ext cx="8732496" cy="5072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048"/>
                <a:gridCol w="1602699"/>
                <a:gridCol w="369241"/>
                <a:gridCol w="498519"/>
                <a:gridCol w="542388"/>
                <a:gridCol w="623301"/>
                <a:gridCol w="545389"/>
                <a:gridCol w="857038"/>
                <a:gridCol w="545389"/>
                <a:gridCol w="779126"/>
                <a:gridCol w="857038"/>
                <a:gridCol w="863320"/>
              </a:tblGrid>
              <a:tr h="4588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</a:t>
                      </a: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endParaRPr lang="ru-RU" sz="105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экспликации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 rowSpan="3">
                  <a:txBody>
                    <a:bodyPr/>
                    <a:lstStyle/>
                    <a:p>
                      <a:pPr indent="140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en-US" sz="105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обозначение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Этажность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Количество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Площадь</a:t>
                      </a:r>
                      <a:r>
                        <a:rPr lang="en-US" sz="1050" dirty="0">
                          <a:effectLst/>
                        </a:rPr>
                        <a:t>, м2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</a:rPr>
                        <a:t>Строительный</a:t>
                      </a: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</a:rPr>
                        <a:t>объем</a:t>
                      </a:r>
                      <a:r>
                        <a:rPr lang="en-US" sz="1050" dirty="0">
                          <a:effectLst/>
                        </a:rPr>
                        <a:t>, м3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Зданий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Квартир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Застройки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нормируемая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</a:tr>
              <a:tr h="771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</a:tr>
              <a:tr h="63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Проектируемый многоквартирный жилой дом 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18-24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268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1502,00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18038,90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94851,20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63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Проектируемый многоквартирный жилой </a:t>
                      </a: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дом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685,73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12000,28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51429,75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63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7275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Проектируемый многоквартирный жилой дом 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319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1634,70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15333,40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83738,00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4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ТП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9,80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7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по кварталу</a:t>
                      </a:r>
                      <a:r>
                        <a:rPr lang="ru-RU" sz="1050" b="1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№1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39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797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20385,64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89805,74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393164,68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169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 marL="74295" marR="74295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23976" y="345024"/>
            <a:ext cx="7640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зданий и сооружений квартала №1 (окончание)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26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3910" y="188640"/>
            <a:ext cx="8211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зданий и сооружений квартала №2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9234834"/>
              </p:ext>
            </p:extLst>
          </p:nvPr>
        </p:nvGraphicFramePr>
        <p:xfrm>
          <a:off x="595282" y="620692"/>
          <a:ext cx="8732496" cy="5308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048"/>
                <a:gridCol w="1602699"/>
                <a:gridCol w="369241"/>
                <a:gridCol w="498519"/>
                <a:gridCol w="542388"/>
                <a:gridCol w="623301"/>
                <a:gridCol w="545389"/>
                <a:gridCol w="857038"/>
                <a:gridCol w="459233"/>
                <a:gridCol w="865282"/>
                <a:gridCol w="857038"/>
                <a:gridCol w="863320"/>
              </a:tblGrid>
              <a:tr h="45815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</a:rPr>
                        <a:t>Номер</a:t>
                      </a:r>
                      <a:r>
                        <a:rPr lang="ru-RU" sz="1050" dirty="0" smtClean="0">
                          <a:effectLst/>
                        </a:rPr>
                        <a:t>  </a:t>
                      </a:r>
                      <a:r>
                        <a:rPr lang="en-US" sz="1050" dirty="0" err="1" smtClean="0">
                          <a:effectLst/>
                        </a:rPr>
                        <a:t>по</a:t>
                      </a: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</a:rPr>
                        <a:t>экспликации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 rowSpan="3">
                  <a:txBody>
                    <a:bodyPr/>
                    <a:lstStyle/>
                    <a:p>
                      <a:pPr indent="140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Наименование</a:t>
                      </a:r>
                      <a:r>
                        <a:rPr lang="en-US" sz="1050" dirty="0">
                          <a:effectLst/>
                        </a:rPr>
                        <a:t> и </a:t>
                      </a:r>
                      <a:r>
                        <a:rPr lang="en-US" sz="1050" dirty="0" err="1">
                          <a:effectLst/>
                        </a:rPr>
                        <a:t>обозначение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Этажность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Количество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Площадь</a:t>
                      </a:r>
                      <a:r>
                        <a:rPr lang="en-US" sz="1050" dirty="0">
                          <a:effectLst/>
                        </a:rPr>
                        <a:t>, м2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</a:rPr>
                        <a:t>Строительный</a:t>
                      </a: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</a:rPr>
                        <a:t>объем</a:t>
                      </a:r>
                      <a:r>
                        <a:rPr lang="en-US" sz="1050" dirty="0">
                          <a:effectLst/>
                        </a:rPr>
                        <a:t>, м3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Зданий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Квартир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Застройки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Общая</a:t>
                      </a: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нормируемая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</a:tr>
              <a:tr h="770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Здания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Всего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Здания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Всего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Здания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Всего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Здания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Всего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</a:tr>
              <a:tr h="788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</a:rPr>
                        <a:t>Автовокзал со встроенно-пристроенные помещениями 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</a:t>
                      </a:r>
                      <a:r>
                        <a:rPr lang="en-US" sz="1050" dirty="0">
                          <a:effectLst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1715,27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2401,38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13722,16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632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1.1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Паркинг на 990 м/</a:t>
                      </a:r>
                      <a:r>
                        <a:rPr lang="ru-RU" sz="1050" dirty="0" err="1" smtClean="0">
                          <a:effectLst/>
                        </a:rPr>
                        <a:t>м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5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4080,07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14280,24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61201,01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Всего кв.2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5795,34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16681,62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74923,17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913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итог по двум кварталам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/>
                        <a:t>Существующие общественные объекты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1450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23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10299,74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27714,45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115738,70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385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err="1"/>
                        <a:t>Проектуруемые</a:t>
                      </a:r>
                      <a:r>
                        <a:rPr lang="ru-RU" sz="1050" b="1" u="none" strike="noStrike" dirty="0"/>
                        <a:t> жилые объекты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3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797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3822,43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45372,58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230018,95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5709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/>
                        <a:t>Проектируемые общественные объекты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3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7485,12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23499,92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61201,01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3091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/>
                        <a:t>всего по проекту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1450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40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797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26190,98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106487,36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468087,85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455418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31446" y="6165304"/>
            <a:ext cx="466283" cy="478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транспорт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3844" y="247627"/>
            <a:ext cx="8929750" cy="63459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31446" y="6165304"/>
            <a:ext cx="466283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 обслуживани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2406" y="142852"/>
            <a:ext cx="9001188" cy="64312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капстроительство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6080" y="275856"/>
            <a:ext cx="8947514" cy="63678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ТЭП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23844" y="308422"/>
            <a:ext cx="8858312" cy="477372"/>
          </a:xfrm>
          <a:prstGeom prst="rect">
            <a:avLst/>
          </a:prstGeom>
        </p:spPr>
      </p:pic>
      <p:pic>
        <p:nvPicPr>
          <p:cNvPr id="4" name="Рисунок 3" descr="__ТЭ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9619" y="785818"/>
            <a:ext cx="4876719" cy="58578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1 мажевание.jpg"/>
          <p:cNvPicPr>
            <a:picLocks noChangeAspect="1"/>
          </p:cNvPicPr>
          <p:nvPr/>
        </p:nvPicPr>
        <p:blipFill>
          <a:blip r:embed="rId2" cstate="screen"/>
          <a:srcRect r="806"/>
          <a:stretch>
            <a:fillRect/>
          </a:stretch>
        </p:blipFill>
        <p:spPr>
          <a:xfrm>
            <a:off x="589774" y="214290"/>
            <a:ext cx="8792382" cy="64473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0517" y="214290"/>
            <a:ext cx="3903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земельных участков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на презентацию_ведомость образуемых и изменяемых зем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95348" y="642918"/>
            <a:ext cx="4000528" cy="5463387"/>
          </a:xfrm>
          <a:prstGeom prst="rect">
            <a:avLst/>
          </a:prstGeom>
        </p:spPr>
      </p:pic>
      <p:pic>
        <p:nvPicPr>
          <p:cNvPr id="11" name="Рисунок 10" descr="на презентацию_ведомость образуемых и изменяемых зем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38752" y="642918"/>
            <a:ext cx="4000528" cy="642942"/>
          </a:xfrm>
          <a:prstGeom prst="rect">
            <a:avLst/>
          </a:prstGeom>
        </p:spPr>
      </p:pic>
      <p:pic>
        <p:nvPicPr>
          <p:cNvPr id="10" name="Рисунок 9" descr="на презентацию_ведомость образуемых и изменяемых зем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38752" y="1214422"/>
            <a:ext cx="4000528" cy="36664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81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сервитуты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6299" y="207061"/>
            <a:ext cx="8674419" cy="64366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ятие присоединени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3844" y="228597"/>
            <a:ext cx="8872130" cy="64517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82090" y="6215082"/>
            <a:ext cx="466283" cy="35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СХЕМА_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2406" y="326691"/>
            <a:ext cx="8933503" cy="63170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аблица межевания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23844" y="347591"/>
            <a:ext cx="8786874" cy="5810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МЕЖЕВАНИЕ основной ТЭП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36410" y="928670"/>
            <a:ext cx="7374307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ЬБОМ_+1-7.jpg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35625" y="228339"/>
            <a:ext cx="8881871" cy="6433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53528" y="6357958"/>
            <a:ext cx="466283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ЬБОМ_+1-8.jpg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428501" y="260647"/>
            <a:ext cx="8969227" cy="62840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82090" y="6072206"/>
            <a:ext cx="500066" cy="430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ЬБОМ_+1-9.jpg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06505" y="299760"/>
            <a:ext cx="8948913" cy="5505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ЬБОМ_+1-10.jpg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438704" y="404668"/>
            <a:ext cx="9026445" cy="56166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31446" y="6165304"/>
            <a:ext cx="466283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штамп СОВРЕМЕН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8999" y="225039"/>
            <a:ext cx="8923720" cy="64079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31446" y="6093296"/>
            <a:ext cx="466283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штамп 1 _ экспликация СОВРЕМЕНК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2406" y="214290"/>
            <a:ext cx="8929750" cy="60557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ЬБОМ_+1-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1521" y="214290"/>
            <a:ext cx="8680635" cy="64234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ткая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0912" y="246560"/>
            <a:ext cx="8992682" cy="64685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31446" y="6165304"/>
            <a:ext cx="466283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7481" y="214290"/>
            <a:ext cx="8844675" cy="64331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1247799"/>
              </p:ext>
            </p:extLst>
          </p:nvPr>
        </p:nvGraphicFramePr>
        <p:xfrm>
          <a:off x="595283" y="468205"/>
          <a:ext cx="8804211" cy="536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055"/>
                <a:gridCol w="1602715"/>
                <a:gridCol w="369244"/>
                <a:gridCol w="498524"/>
                <a:gridCol w="452361"/>
                <a:gridCol w="500066"/>
                <a:gridCol w="571504"/>
                <a:gridCol w="888380"/>
                <a:gridCol w="701219"/>
                <a:gridCol w="779134"/>
                <a:gridCol w="857048"/>
                <a:gridCol w="934961"/>
              </a:tblGrid>
              <a:tr h="35204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экспликации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 rowSpan="3">
                  <a:txBody>
                    <a:bodyPr/>
                    <a:lstStyle/>
                    <a:p>
                      <a:pPr indent="140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обозначение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Этажность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Количество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Площадь</a:t>
                      </a:r>
                      <a:r>
                        <a:rPr lang="en-US" sz="1050" dirty="0">
                          <a:effectLst/>
                        </a:rPr>
                        <a:t>, м2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</a:rPr>
                        <a:t>Строительный</a:t>
                      </a: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</a:rPr>
                        <a:t>объем</a:t>
                      </a:r>
                      <a:r>
                        <a:rPr lang="en-US" sz="1050" dirty="0" smtClean="0">
                          <a:effectLst/>
                        </a:rPr>
                        <a:t>, м3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Зданий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Квартир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Застройки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нормируемая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</a:tr>
              <a:tr h="59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</a:tr>
              <a:tr h="342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Административное</a:t>
                      </a:r>
                      <a:r>
                        <a:rPr lang="ru-RU" sz="105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здание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2731,01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6544,91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27979,02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342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7275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Административное</a:t>
                      </a:r>
                      <a:r>
                        <a:rPr lang="ru-RU" sz="105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здание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698,85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1956,78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8030,94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342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7275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Административное</a:t>
                      </a:r>
                      <a:r>
                        <a:rPr lang="ru-RU" sz="105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здание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718,85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503,20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2156,55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1457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 культурного наследия регионального значения «Дом жилой Бондаренко», со </a:t>
                      </a:r>
                      <a:r>
                        <a:rPr lang="ru-RU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втроенно</a:t>
                      </a: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-пристроенными помещениями: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249,08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348,71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1494,47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216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ТП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49,30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34,51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147,90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216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ГРП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8,40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36,00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342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7275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Административное</a:t>
                      </a:r>
                      <a:r>
                        <a:rPr lang="ru-RU" sz="105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здание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402,01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1407,04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6030,19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216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7275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Гараж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пристрой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130,00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91,00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390,00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216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Общежитие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837,21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5274,42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22604,55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342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7275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Административное</a:t>
                      </a:r>
                      <a:r>
                        <a:rPr lang="ru-RU" sz="105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здание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1393,22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3901,03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16718,64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60134" y="116632"/>
            <a:ext cx="657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зданий и сооружений квартала №1 (начало)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28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419" y="6269432"/>
            <a:ext cx="45058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0641841"/>
              </p:ext>
            </p:extLst>
          </p:nvPr>
        </p:nvGraphicFramePr>
        <p:xfrm>
          <a:off x="595283" y="571480"/>
          <a:ext cx="8743261" cy="5357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847"/>
                <a:gridCol w="1604675"/>
                <a:gridCol w="369695"/>
                <a:gridCol w="499134"/>
                <a:gridCol w="543057"/>
                <a:gridCol w="372555"/>
                <a:gridCol w="566872"/>
                <a:gridCol w="932781"/>
                <a:gridCol w="702079"/>
                <a:gridCol w="780087"/>
                <a:gridCol w="837397"/>
                <a:gridCol w="885082"/>
              </a:tblGrid>
              <a:tr h="30893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</a:t>
                      </a: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экспликации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en-US" sz="105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обозначение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Этажность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Количество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Площадь</a:t>
                      </a:r>
                      <a:r>
                        <a:rPr lang="en-US" sz="1050" dirty="0">
                          <a:effectLst/>
                        </a:rPr>
                        <a:t>, м2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</a:rPr>
                        <a:t>Строительный</a:t>
                      </a: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</a:rPr>
                        <a:t>объем</a:t>
                      </a:r>
                      <a:r>
                        <a:rPr lang="en-US" sz="1050" dirty="0">
                          <a:effectLst/>
                        </a:rPr>
                        <a:t>, м3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Зданий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Квартир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Застройки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Общая</a:t>
                      </a: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нормируемая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519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/>
                </a:tc>
              </a:tr>
              <a:tr h="426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Детский эколого-биологический центр 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473,03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331,12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1419,10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921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7275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Спортивно-развлекательный физкультурно-оздоровительный комплекс 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1149,57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5632,89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21529,50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507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11.1,</a:t>
                      </a:r>
                      <a:r>
                        <a:rPr lang="ru-RU" sz="1000" b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11.3-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115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7275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ФОК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135,00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756,00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3240,00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18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11.2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ФОК (проект.)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135,00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189,00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810,00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18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11.6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ГРП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1,49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1,04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3,73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18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11.7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ТП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30,78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21,55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76,95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552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Проектируемое</a:t>
                      </a: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административное</a:t>
                      </a: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здание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887,05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2483,74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17741,00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18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12.1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ТП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12,05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8,44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30,13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368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Проектируемая</a:t>
                      </a: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школа</a:t>
                      </a:r>
                      <a:r>
                        <a:rPr lang="ru-RU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1100 мест.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2068,77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5792,56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24408,00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  <a:tr h="71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Проектируемый детский сад на 60 мест (3 группы по 20 чел.)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449,23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943,38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4043,07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92149" y="202148"/>
            <a:ext cx="575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зданий и сооружений (продолжение)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357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3480</TotalTime>
  <Words>502</Words>
  <Application>Microsoft Office PowerPoint</Application>
  <PresentationFormat>Лист A4 (210x297 мм)</PresentationFormat>
  <Paragraphs>408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ishakova.gz</dc:creator>
  <cp:lastModifiedBy>ishakova.gz</cp:lastModifiedBy>
  <cp:revision>263</cp:revision>
  <cp:lastPrinted>2019-08-21T13:00:47Z</cp:lastPrinted>
  <dcterms:created xsi:type="dcterms:W3CDTF">2019-07-18T04:31:31Z</dcterms:created>
  <dcterms:modified xsi:type="dcterms:W3CDTF">2019-10-01T08:31:52Z</dcterms:modified>
</cp:coreProperties>
</file>