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78" r:id="rId5"/>
    <p:sldId id="259" r:id="rId6"/>
    <p:sldId id="260" r:id="rId7"/>
    <p:sldId id="263" r:id="rId8"/>
    <p:sldId id="266" r:id="rId9"/>
    <p:sldId id="269" r:id="rId10"/>
    <p:sldId id="272" r:id="rId11"/>
    <p:sldId id="275" r:id="rId12"/>
  </p:sldIdLst>
  <p:sldSz cx="9906000" cy="6858000" type="A4"/>
  <p:notesSz cx="14663738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4" y="-1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836613"/>
            <a:ext cx="5969000" cy="41338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300" b="0" strike="noStrike" spc="-1" dirty="0">
                <a:solidFill>
                  <a:srgbClr val="FF0000"/>
                </a:solidFill>
                <a:latin typeface="Verdana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2389" y="5236083"/>
            <a:ext cx="6178746" cy="49603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 dirty="0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2" y="2"/>
            <a:ext cx="3351802" cy="5508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 dirty="0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71726" y="2"/>
            <a:ext cx="3351802" cy="5508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2" y="10472536"/>
            <a:ext cx="3351802" cy="55081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 dirty="0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71726" y="10472536"/>
            <a:ext cx="3351802" cy="55081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18D72E3-6DDE-4102-BA01-68B64469F69E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18D72E3-6DDE-4102-BA01-68B64469F69E}" type="slidenum">
              <a:rPr lang="ru-RU" sz="1400" spc="-1" smtClean="0">
                <a:latin typeface="Times New Roman"/>
              </a:rPr>
              <a:pPr algn="r"/>
              <a:t>5</a:t>
            </a:fld>
            <a:endParaRPr lang="ru-RU" sz="1400" spc="-1" dirty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64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5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3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64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5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64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560" y="160020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953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64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23560" y="3964320"/>
            <a:ext cx="2870280" cy="215856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400" y="396432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3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3964320"/>
            <a:ext cx="8915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>
              <a:lnSpc>
                <a:spcPct val="100000"/>
              </a:lnSpc>
            </a:pPr>
            <a:fld id="{48B17A9E-E140-4FFF-8F5A-979A5BBA4ABC}" type="datetime">
              <a:rPr lang="ru-RU" sz="14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пн 01.11.21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 algn="r">
              <a:lnSpc>
                <a:spcPct val="100000"/>
              </a:lnSpc>
            </a:pPr>
            <a:fld id="{9BC4EBDC-4326-42C2-83BE-2C8B43577C38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300" b="0" strike="noStrike" spc="-1">
                <a:solidFill>
                  <a:srgbClr val="FF0000"/>
                </a:solidFill>
                <a:latin typeface="Verdana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7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2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5200" b="0" strike="noStrike" spc="-1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107280" tIns="53640" rIns="107280" bIns="53640">
            <a:noAutofit/>
          </a:bodyPr>
          <a:lstStyle/>
          <a:p>
            <a:pPr marL="401040" indent="-400680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7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70120" lvl="1" indent="-33408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33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337760" lvl="2" indent="-266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873800" lvl="3" indent="-2660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409480" lvl="4" indent="-2660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»"/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>
              <a:lnSpc>
                <a:spcPct val="100000"/>
              </a:lnSpc>
            </a:pPr>
            <a:fld id="{BFDB0CA7-2215-4A68-88DE-2D1E82C59F2C}" type="datetime">
              <a:rPr lang="ru-RU" sz="14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пн 01.11.21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6480"/>
          </a:xfrm>
          <a:prstGeom prst="rect">
            <a:avLst/>
          </a:prstGeom>
        </p:spPr>
        <p:txBody>
          <a:bodyPr lIns="107280" tIns="53640" rIns="107280" bIns="53640" anchor="ctr">
            <a:noAutofit/>
          </a:bodyPr>
          <a:lstStyle/>
          <a:p>
            <a:pPr algn="r">
              <a:lnSpc>
                <a:spcPct val="100000"/>
              </a:lnSpc>
            </a:pPr>
            <a:fld id="{143A9A87-7BFD-4486-ADBA-847FDBA84D2F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5"/>
          <p:cNvPicPr/>
          <p:nvPr/>
        </p:nvPicPr>
        <p:blipFill>
          <a:blip r:embed="rId2" cstate="print"/>
          <a:stretch/>
        </p:blipFill>
        <p:spPr>
          <a:xfrm>
            <a:off x="465120" y="857160"/>
            <a:ext cx="8969040" cy="134640"/>
          </a:xfrm>
          <a:prstGeom prst="rect">
            <a:avLst/>
          </a:prstGeom>
          <a:ln w="9525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428760" y="1827360"/>
            <a:ext cx="9359640" cy="61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666720" y="1680120"/>
            <a:ext cx="8500680" cy="23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 smtClean="0">
                <a:solidFill>
                  <a:srgbClr val="2A6099"/>
                </a:solidFill>
                <a:latin typeface="Arial"/>
                <a:ea typeface="MS Mincho;ＭＳ 明朝"/>
              </a:rPr>
              <a:t>              </a:t>
            </a:r>
            <a:r>
              <a:rPr lang="ru-RU" sz="1600" b="1" dirty="0" smtClean="0">
                <a:solidFill>
                  <a:schemeClr val="tx2"/>
                </a:solidFill>
              </a:rPr>
              <a:t>Проект межевания территории общего пользования бульвара </a:t>
            </a:r>
            <a:r>
              <a:rPr lang="ru-RU" sz="1600" b="1" dirty="0" err="1" smtClean="0">
                <a:solidFill>
                  <a:schemeClr val="tx2"/>
                </a:solidFill>
              </a:rPr>
              <a:t>Тухвата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Янаби</a:t>
            </a:r>
            <a:r>
              <a:rPr lang="ru-RU" sz="1600" b="1" dirty="0" smtClean="0">
                <a:solidFill>
                  <a:schemeClr val="tx2"/>
                </a:solidFill>
              </a:rPr>
              <a:t>, на участке от бульвара </a:t>
            </a:r>
            <a:r>
              <a:rPr lang="ru-RU" sz="1600" b="1" dirty="0" err="1" smtClean="0">
                <a:solidFill>
                  <a:schemeClr val="tx2"/>
                </a:solidFill>
              </a:rPr>
              <a:t>Баландина</a:t>
            </a:r>
            <a:r>
              <a:rPr lang="ru-RU" sz="1600" b="1" dirty="0" smtClean="0">
                <a:solidFill>
                  <a:schemeClr val="tx2"/>
                </a:solidFill>
              </a:rPr>
              <a:t> до здания №61/1 по бульвару </a:t>
            </a:r>
            <a:r>
              <a:rPr lang="ru-RU" sz="1600" b="1" dirty="0" err="1" smtClean="0">
                <a:solidFill>
                  <a:schemeClr val="tx2"/>
                </a:solidFill>
              </a:rPr>
              <a:t>Тухвата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Янаби</a:t>
            </a:r>
            <a:r>
              <a:rPr lang="ru-RU" sz="1600" b="1" dirty="0" smtClean="0">
                <a:solidFill>
                  <a:schemeClr val="tx2"/>
                </a:solidFill>
              </a:rPr>
              <a:t> для размещения линейного объекта местного значения: «Реконструкция участка ТМ-46, от ТК-4606 до ТК-4608 с увеличением диаметра трубопровода 500 мм на 600 мм (700 мм), протяженностью 176 п.м.» в Калининском районе городского округа город Уфа Республики Башкортостан</a:t>
            </a:r>
            <a:endParaRPr lang="ru-RU" sz="1600" b="1" strike="noStrike" spc="-1" dirty="0">
              <a:solidFill>
                <a:schemeClr val="tx2"/>
              </a:solidFill>
              <a:latin typeface="Arial"/>
              <a:ea typeface="Times New Roman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488504" y="5661248"/>
            <a:ext cx="5451496" cy="707886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ЗАКАЗЧИК: 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</a:rPr>
              <a:t>ООО «Башкирские распределительные тепловые сети»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ИСПОЛНИТЕЛЬ: </a:t>
            </a:r>
            <a:r>
              <a:rPr lang="ru-RU" sz="1200" b="0" strike="noStrike" spc="-1" dirty="0" smtClean="0">
                <a:solidFill>
                  <a:srgbClr val="1F497D"/>
                </a:solidFill>
                <a:latin typeface="Arial"/>
              </a:rPr>
              <a:t>ООО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</a:rPr>
              <a:t>ПИ «</a:t>
            </a:r>
            <a:r>
              <a:rPr lang="ru-RU" sz="1200" b="0" strike="noStrike" spc="-1" dirty="0" err="1">
                <a:solidFill>
                  <a:srgbClr val="1F497D"/>
                </a:solidFill>
                <a:latin typeface="Arial"/>
              </a:rPr>
              <a:t>Башкиргражданпроект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</a:rPr>
              <a:t>»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3" cstate="print"/>
          <a:stretch/>
        </p:blipFill>
        <p:spPr>
          <a:xfrm>
            <a:off x="468000" y="180000"/>
            <a:ext cx="972000" cy="114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е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00" y="764704"/>
            <a:ext cx="900000" cy="866811"/>
          </a:xfrm>
          <a:prstGeom prst="rect">
            <a:avLst/>
          </a:prstGeom>
        </p:spPr>
      </p:pic>
      <p:pic>
        <p:nvPicPr>
          <p:cNvPr id="36" name="Рисунок 35" descr="сервиту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00" y="720000"/>
            <a:ext cx="2025103" cy="5940000"/>
          </a:xfrm>
          <a:prstGeom prst="rect">
            <a:avLst/>
          </a:prstGeom>
        </p:spPr>
      </p:pic>
      <p:sp>
        <p:nvSpPr>
          <p:cNvPr id="375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10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План границ публичных </a:t>
            </a:r>
            <a:r>
              <a:rPr lang="ru-RU" sz="12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сервитутов. М 1:1000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377" name="Picture 15_3"/>
          <p:cNvPicPr/>
          <p:nvPr/>
        </p:nvPicPr>
        <p:blipFill>
          <a:blip r:embed="rId4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380" name="CustomShape 4"/>
          <p:cNvSpPr/>
          <p:nvPr/>
        </p:nvSpPr>
        <p:spPr>
          <a:xfrm>
            <a:off x="5797080" y="77868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19" name="CustomShape 6"/>
          <p:cNvSpPr/>
          <p:nvPr/>
        </p:nvSpPr>
        <p:spPr>
          <a:xfrm>
            <a:off x="2432720" y="1844824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7"/>
          <p:cNvSpPr/>
          <p:nvPr/>
        </p:nvSpPr>
        <p:spPr>
          <a:xfrm>
            <a:off x="1712640" y="175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-4606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8"/>
          <p:cNvSpPr/>
          <p:nvPr/>
        </p:nvSpPr>
        <p:spPr>
          <a:xfrm flipV="1">
            <a:off x="2936776" y="5877272"/>
            <a:ext cx="936104" cy="16968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10"/>
          <p:cNvSpPr/>
          <p:nvPr/>
        </p:nvSpPr>
        <p:spPr>
          <a:xfrm flipV="1">
            <a:off x="3872880" y="5877272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6"/>
          <p:cNvSpPr/>
          <p:nvPr/>
        </p:nvSpPr>
        <p:spPr>
          <a:xfrm>
            <a:off x="2864768" y="6021288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5"/>
          <p:cNvSpPr/>
          <p:nvPr/>
        </p:nvSpPr>
        <p:spPr>
          <a:xfrm>
            <a:off x="2720752" y="3227612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25" name="CustomShape 5"/>
          <p:cNvSpPr/>
          <p:nvPr/>
        </p:nvSpPr>
        <p:spPr>
          <a:xfrm>
            <a:off x="3152800" y="49411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26" name="CustomShape 5"/>
          <p:cNvSpPr/>
          <p:nvPr/>
        </p:nvSpPr>
        <p:spPr>
          <a:xfrm>
            <a:off x="3080792" y="1268760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27" name="CustomShape 5"/>
          <p:cNvSpPr/>
          <p:nvPr/>
        </p:nvSpPr>
        <p:spPr>
          <a:xfrm>
            <a:off x="2504728" y="1427412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2 КН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28" name="CustomShape 5"/>
          <p:cNvSpPr/>
          <p:nvPr/>
        </p:nvSpPr>
        <p:spPr>
          <a:xfrm>
            <a:off x="1928664" y="4869160"/>
            <a:ext cx="648072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pc="-1" dirty="0" smtClean="0">
                <a:latin typeface="Arial"/>
                <a:ea typeface="Microsoft YaHei"/>
              </a:rPr>
              <a:t>маг. </a:t>
            </a:r>
            <a:r>
              <a:rPr lang="ru-RU" sz="600" b="1" spc="-1" dirty="0" err="1" smtClean="0">
                <a:latin typeface="Arial"/>
                <a:ea typeface="Microsoft YaHei"/>
              </a:rPr>
              <a:t>Ветна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29" name="Line 8"/>
          <p:cNvSpPr/>
          <p:nvPr/>
        </p:nvSpPr>
        <p:spPr>
          <a:xfrm>
            <a:off x="2463672" y="1871400"/>
            <a:ext cx="1337200" cy="98153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10"/>
          <p:cNvSpPr/>
          <p:nvPr/>
        </p:nvSpPr>
        <p:spPr>
          <a:xfrm flipV="1">
            <a:off x="3800872" y="2852936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4"/>
          <p:cNvSpPr/>
          <p:nvPr/>
        </p:nvSpPr>
        <p:spPr>
          <a:xfrm>
            <a:off x="3494128" y="78852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5" cstate="print"/>
          <a:stretch/>
        </p:blipFill>
        <p:spPr>
          <a:xfrm>
            <a:off x="3584848" y="1268760"/>
            <a:ext cx="3148920" cy="1355760"/>
          </a:xfrm>
          <a:prstGeom prst="rect">
            <a:avLst/>
          </a:prstGeom>
          <a:ln w="0">
            <a:noFill/>
          </a:ln>
        </p:spPr>
      </p:pic>
      <p:sp>
        <p:nvSpPr>
          <p:cNvPr id="33" name="CustomShape 5"/>
          <p:cNvSpPr/>
          <p:nvPr/>
        </p:nvSpPr>
        <p:spPr>
          <a:xfrm>
            <a:off x="3872880" y="5688000"/>
            <a:ext cx="1584176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34" name="CustomShape 5"/>
          <p:cNvSpPr/>
          <p:nvPr/>
        </p:nvSpPr>
        <p:spPr>
          <a:xfrm>
            <a:off x="3728864" y="2662581"/>
            <a:ext cx="1872208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pic>
        <p:nvPicPr>
          <p:cNvPr id="373" name="Рисунок 372"/>
          <p:cNvPicPr/>
          <p:nvPr/>
        </p:nvPicPr>
        <p:blipFill>
          <a:blip r:embed="rId6" cstate="print"/>
          <a:stretch/>
        </p:blipFill>
        <p:spPr>
          <a:xfrm>
            <a:off x="6321152" y="1268760"/>
            <a:ext cx="3087360" cy="1062360"/>
          </a:xfrm>
          <a:prstGeom prst="rect">
            <a:avLst/>
          </a:prstGeom>
          <a:ln w="0">
            <a:noFill/>
          </a:ln>
        </p:spPr>
      </p:pic>
      <p:pic>
        <p:nvPicPr>
          <p:cNvPr id="35" name="Рисунок 34" descr="таб сер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6754" y="3212976"/>
            <a:ext cx="3770518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5"/>
          <p:cNvPicPr/>
          <p:nvPr/>
        </p:nvPicPr>
        <p:blipFill>
          <a:blip r:embed="rId2" cstate="print"/>
          <a:srcRect r="870" b="-19961"/>
          <a:stretch/>
        </p:blipFill>
        <p:spPr>
          <a:xfrm>
            <a:off x="465120" y="47664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254061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2520" y="137160"/>
            <a:ext cx="91436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20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Краткая пояснительная записка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16496" y="620688"/>
            <a:ext cx="4568760" cy="570137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+mj-lt"/>
              </a:rPr>
              <a:t>     </a:t>
            </a:r>
            <a:r>
              <a:rPr lang="ru-RU" sz="700" b="0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Проект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+mj-lt"/>
                <a:ea typeface="Times New Roman"/>
              </a:rPr>
              <a:t>межевания </a:t>
            </a:r>
            <a:r>
              <a:rPr lang="ru-RU" sz="700" b="0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территории — разработан для установления границ установленных земельных участков и не застроенных земельных участков, включая планируемые предназначенные для размещения объектов капитального строительства федерального, регионального или местного значения и определения зон действия публичных сервитутов. Проект 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+mj-lt"/>
                <a:ea typeface="Times New Roman"/>
              </a:rPr>
              <a:t>разработан </a:t>
            </a:r>
            <a:r>
              <a:rPr lang="ru-RU" sz="700" b="0" strike="noStrike" spc="-1" dirty="0">
                <a:solidFill>
                  <a:srgbClr val="000000"/>
                </a:solidFill>
                <a:latin typeface="+mj-lt"/>
                <a:ea typeface="Times New Roman"/>
              </a:rPr>
              <a:t>на территорию ограниченную согласно градостроительного задания.</a:t>
            </a:r>
            <a:endParaRPr lang="ru-RU" sz="700" b="0" strike="noStrike" spc="-1" dirty="0">
              <a:latin typeface="+mj-lt"/>
            </a:endParaRPr>
          </a:p>
          <a:p>
            <a:r>
              <a:rPr lang="ru-RU" sz="700" dirty="0" smtClean="0">
                <a:latin typeface="+mj-lt"/>
              </a:rPr>
              <a:t>      Проект межевания линейного объекта разработан в составе проекта «Проект межевания территории общего пользования бульвара </a:t>
            </a:r>
            <a:r>
              <a:rPr lang="ru-RU" sz="700" dirty="0" err="1" smtClean="0">
                <a:latin typeface="+mj-lt"/>
              </a:rPr>
              <a:t>Тухвата</a:t>
            </a:r>
            <a:r>
              <a:rPr lang="ru-RU" sz="700" dirty="0" smtClean="0">
                <a:latin typeface="+mj-lt"/>
              </a:rPr>
              <a:t> </a:t>
            </a:r>
            <a:r>
              <a:rPr lang="ru-RU" sz="700" dirty="0" err="1" smtClean="0">
                <a:latin typeface="+mj-lt"/>
              </a:rPr>
              <a:t>Янаби</a:t>
            </a:r>
            <a:r>
              <a:rPr lang="ru-RU" sz="700" dirty="0" smtClean="0">
                <a:latin typeface="+mj-lt"/>
              </a:rPr>
              <a:t>, </a:t>
            </a:r>
            <a:r>
              <a:rPr lang="ru-RU" sz="700" dirty="0" smtClean="0"/>
              <a:t>на участке от бульвара </a:t>
            </a:r>
            <a:r>
              <a:rPr lang="ru-RU" sz="700" dirty="0" err="1" smtClean="0"/>
              <a:t>Баландина</a:t>
            </a:r>
            <a:r>
              <a:rPr lang="ru-RU" sz="700" dirty="0" smtClean="0"/>
              <a:t> до здания №61/1 по бульвару </a:t>
            </a:r>
            <a:r>
              <a:rPr lang="ru-RU" sz="700" dirty="0" err="1" smtClean="0"/>
              <a:t>Тухвата</a:t>
            </a:r>
            <a:r>
              <a:rPr lang="ru-RU" sz="700" dirty="0" smtClean="0"/>
              <a:t> </a:t>
            </a:r>
            <a:r>
              <a:rPr lang="ru-RU" sz="700" dirty="0" err="1" smtClean="0"/>
              <a:t>Янаби</a:t>
            </a:r>
            <a:r>
              <a:rPr lang="ru-RU" sz="700" dirty="0" smtClean="0"/>
              <a:t> для размещения линейного объекта местного значения</a:t>
            </a:r>
            <a:r>
              <a:rPr lang="ru-RU" sz="800" b="1" dirty="0" smtClean="0">
                <a:solidFill>
                  <a:schemeClr val="tx2"/>
                </a:solidFill>
              </a:rPr>
              <a:t> </a:t>
            </a:r>
            <a:r>
              <a:rPr lang="ru-RU" sz="700" dirty="0" smtClean="0">
                <a:latin typeface="+mj-lt"/>
              </a:rPr>
              <a:t>для размещения линейного объекта местного значения: «Реконструкция участка ТМ-46, от ТК-4606 до ТК-4608 с увеличением диаметра трубопровода 500 мм на 600 мм (700 мм), протяженностью 176 п.м.» в Калининском районе городского округа город Уфа Республики Башкортостан.</a:t>
            </a:r>
          </a:p>
          <a:p>
            <a:r>
              <a:rPr lang="ru-RU" sz="700" dirty="0" smtClean="0">
                <a:latin typeface="+mj-lt"/>
              </a:rPr>
              <a:t>Границы проекта межевания установлены согласно координат  ГЗ №27 от 17.09.2019г.</a:t>
            </a:r>
            <a:endParaRPr lang="ru-RU" sz="700" b="0" strike="noStrike" spc="-1" dirty="0">
              <a:latin typeface="+mj-lt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700" b="1" u="sng" spc="-1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ru-RU" sz="1000" b="1" strike="noStrike" spc="-1" dirty="0">
                <a:solidFill>
                  <a:srgbClr val="000000"/>
                </a:solidFill>
                <a:latin typeface="+mj-lt"/>
              </a:rPr>
              <a:t>. Современное положение.</a:t>
            </a:r>
            <a:endParaRPr lang="ru-RU" sz="1000" b="1" strike="noStrike" spc="-1" dirty="0">
              <a:latin typeface="+mj-lt"/>
            </a:endParaRPr>
          </a:p>
          <a:p>
            <a:r>
              <a:rPr lang="ru-RU" sz="700" b="0" strike="noStrike" spc="-1" dirty="0">
                <a:solidFill>
                  <a:srgbClr val="000000"/>
                </a:solidFill>
                <a:latin typeface="+mj-lt"/>
              </a:rPr>
              <a:t>     </a:t>
            </a:r>
            <a:endParaRPr lang="ru-RU" sz="700" b="0" strike="noStrike" spc="-1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700" dirty="0" smtClean="0">
                <a:latin typeface="+mj-lt"/>
              </a:rPr>
              <a:t>Участок проекта планировки расположен в Калининском районе г.Уфы.   </a:t>
            </a:r>
          </a:p>
          <a:p>
            <a:r>
              <a:rPr lang="ru-RU" sz="700" dirty="0" smtClean="0">
                <a:latin typeface="+mj-lt"/>
              </a:rPr>
              <a:t>     Планировочная зона – </a:t>
            </a:r>
            <a:r>
              <a:rPr lang="ru-RU" sz="700" dirty="0" err="1" smtClean="0">
                <a:latin typeface="+mj-lt"/>
              </a:rPr>
              <a:t>Инорс</a:t>
            </a:r>
            <a:r>
              <a:rPr lang="ru-RU" sz="700" dirty="0" smtClean="0">
                <a:latin typeface="+mj-lt"/>
              </a:rPr>
              <a:t>. </a:t>
            </a:r>
          </a:p>
          <a:p>
            <a:r>
              <a:rPr lang="ru-RU" sz="700" dirty="0" smtClean="0">
                <a:latin typeface="+mj-lt"/>
              </a:rPr>
              <a:t>     Территориальная зона :     Ж-3 (Жилая зона),  ОД-3 (Общественно-деловая).</a:t>
            </a:r>
          </a:p>
          <a:p>
            <a:r>
              <a:rPr lang="ru-RU" sz="700" dirty="0" smtClean="0">
                <a:latin typeface="+mj-lt"/>
              </a:rPr>
              <a:t>     Территория привязана к красным линиям пересечения улиц  бульвар </a:t>
            </a:r>
            <a:r>
              <a:rPr lang="ru-RU" sz="700" dirty="0" err="1" smtClean="0">
                <a:latin typeface="+mj-lt"/>
              </a:rPr>
              <a:t>Тухвата</a:t>
            </a:r>
            <a:r>
              <a:rPr lang="ru-RU" sz="700" dirty="0" smtClean="0">
                <a:latin typeface="+mj-lt"/>
              </a:rPr>
              <a:t> </a:t>
            </a:r>
            <a:r>
              <a:rPr lang="ru-RU" sz="700" dirty="0" err="1" smtClean="0">
                <a:latin typeface="+mj-lt"/>
              </a:rPr>
              <a:t>Янаби</a:t>
            </a:r>
            <a:r>
              <a:rPr lang="ru-RU" sz="700" dirty="0" smtClean="0">
                <a:latin typeface="+mj-lt"/>
              </a:rPr>
              <a:t> и бульвар </a:t>
            </a:r>
            <a:r>
              <a:rPr lang="ru-RU" sz="700" dirty="0" err="1" smtClean="0">
                <a:latin typeface="+mj-lt"/>
              </a:rPr>
              <a:t>Баландина</a:t>
            </a:r>
            <a:r>
              <a:rPr lang="ru-RU" sz="700" dirty="0" smtClean="0">
                <a:latin typeface="+mj-lt"/>
              </a:rPr>
              <a:t>. </a:t>
            </a:r>
          </a:p>
          <a:p>
            <a:r>
              <a:rPr lang="ru-RU" sz="700" dirty="0" smtClean="0">
                <a:latin typeface="+mj-lt"/>
              </a:rPr>
              <a:t>      В настоящий момент  территория благоустроена.  На участке имеются подземные коммуникации: трассы канализации, теплотрассы, линии связи и электропередач, как действующие так и не действующие. На территории проектирования объекты лесного фонда отсутствуют. Объектов культурного наследия на данной территории не установлено. Санитарно-защитных зон и объектов, подверженных возникновению чрезвычайных ситуаций в границах проекта - нет. Ограничений по архитектурно-историческому регламенту - нет. Памятников истории, археологии и культурного наследия на данной территории не установлено. Действие градостроительных регламентов на участок реконструируемой теплотрассы не распространяется.</a:t>
            </a:r>
          </a:p>
          <a:p>
            <a:pPr algn="just"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+mj-lt"/>
              </a:rPr>
              <a:t>    </a:t>
            </a:r>
          </a:p>
          <a:p>
            <a:pPr algn="just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</a:rPr>
              <a:t>2.  Проектные решения.</a:t>
            </a:r>
            <a:endParaRPr lang="ru-RU" sz="1000" b="1" strike="noStrike" spc="-1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+mj-lt"/>
              </a:rPr>
              <a:t>      </a:t>
            </a:r>
          </a:p>
          <a:p>
            <a:pPr algn="just">
              <a:lnSpc>
                <a:spcPct val="100000"/>
              </a:lnSpc>
            </a:pPr>
            <a:r>
              <a:rPr lang="ru-RU" sz="700" dirty="0" smtClean="0">
                <a:latin typeface="+mj-lt"/>
              </a:rPr>
              <a:t>На основании градостроительного задания проектом предусмотрен коридор для реконструкции участка существующей теплотрассы ТМ 46 проходящем вдоль ул.  Бульвар </a:t>
            </a:r>
            <a:r>
              <a:rPr lang="ru-RU" sz="700" dirty="0" err="1" smtClean="0">
                <a:latin typeface="+mj-lt"/>
              </a:rPr>
              <a:t>Тухвата</a:t>
            </a:r>
            <a:r>
              <a:rPr lang="ru-RU" sz="700" dirty="0" smtClean="0">
                <a:latin typeface="+mj-lt"/>
              </a:rPr>
              <a:t> </a:t>
            </a:r>
            <a:r>
              <a:rPr lang="ru-RU" sz="700" dirty="0" err="1" smtClean="0">
                <a:latin typeface="+mj-lt"/>
              </a:rPr>
              <a:t>Янаби</a:t>
            </a:r>
            <a:r>
              <a:rPr lang="ru-RU" sz="700" dirty="0" smtClean="0">
                <a:latin typeface="+mj-lt"/>
              </a:rPr>
              <a:t> в Калининском районе. Проект предусматривает замену труб с увеличением диаметра, а так же конструкций ж/б лотка. Трасса проложена по существующей теплотрассе без изменения и сдвижек. Демонтаж объектов и вынос других инженерный сетей для строительства не предусматривается.</a:t>
            </a:r>
          </a:p>
          <a:p>
            <a:r>
              <a:rPr lang="ru-RU" sz="700" dirty="0" smtClean="0">
                <a:latin typeface="+mj-lt"/>
              </a:rPr>
              <a:t>Изменение и корректировка действующих линий регулирования застройки данным проектом  не предусмотрено.</a:t>
            </a:r>
          </a:p>
          <a:p>
            <a:r>
              <a:rPr lang="ru-RU" sz="700" dirty="0" smtClean="0">
                <a:latin typeface="+mj-lt"/>
              </a:rPr>
              <a:t>      Основная часть проектируемого трубопровода проложена по свободной от застройки территории под газоном и за красной линией и небольшой участок 25.0 м в границах красных линий бульвара </a:t>
            </a:r>
            <a:r>
              <a:rPr lang="ru-RU" sz="700" dirty="0" err="1" smtClean="0">
                <a:latin typeface="+mj-lt"/>
              </a:rPr>
              <a:t>Баландина</a:t>
            </a:r>
            <a:r>
              <a:rPr lang="ru-RU" sz="700" dirty="0" smtClean="0">
                <a:latin typeface="+mj-lt"/>
              </a:rPr>
              <a:t>. Под проезжей частью улицы предусмотрено усиленная  конструкция ж/б лотка теплотрассы, а перекрытие из плит  П 16/05-15, П16д-15.  Для обеспечения сохранности сети проектом предусматривается установление технического коридора на ширину охранной зоны вдоль трассы, ограниченной условными линиями. Ширина технического коридора установлена из расчета 2,0 м от края конструкций лотка теплотрассы. </a:t>
            </a:r>
          </a:p>
          <a:p>
            <a:r>
              <a:rPr lang="ru-RU" sz="700" dirty="0" smtClean="0">
                <a:latin typeface="+mj-lt"/>
              </a:rPr>
              <a:t>       Решения и мероприятия по защите существующих сетей на период строительно-монтажных работ будут представлены на последующих стадиях проектировании.</a:t>
            </a:r>
          </a:p>
          <a:p>
            <a:r>
              <a:rPr lang="ru-RU" sz="700" dirty="0" smtClean="0">
                <a:latin typeface="+mj-lt"/>
              </a:rPr>
              <a:t>Реконструируемый участок теплотрассы предусмотрен схемой теплоснабжения предоставленной ООО «Башкирские распределительные сети».   </a:t>
            </a:r>
          </a:p>
          <a:p>
            <a:r>
              <a:rPr lang="ru-RU" sz="700" dirty="0" smtClean="0">
                <a:latin typeface="+mj-lt"/>
              </a:rPr>
              <a:t>      После окончания строительно-монтажных работ необходимо восстановить благоустройство </a:t>
            </a:r>
            <a:r>
              <a:rPr lang="ru-RU" sz="700" dirty="0" smtClean="0"/>
              <a:t>территории. </a:t>
            </a:r>
            <a:endParaRPr lang="ru-RU" sz="700" b="0" strike="noStrike" spc="-1" dirty="0">
              <a:latin typeface="+mj-lt"/>
              <a:ea typeface="Times New Roman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4953000" y="676466"/>
            <a:ext cx="4457160" cy="4408718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r>
              <a:rPr lang="ru-RU" sz="700" dirty="0" smtClean="0"/>
              <a:t>       В составе проекта представлены типовые поперечные профили, благоустройство уличной сети и функциональное зонирование прилегающей территории. Так же проектом предусмотрено приведение улично-дорожной сети на данной территории к параметрам заложенным транспортной схемы ранее разработанного проекта планировки и генеральным планом г.Уфы.</a:t>
            </a:r>
            <a:endParaRPr lang="ru-RU" sz="700" dirty="0" smtClean="0">
              <a:latin typeface="+mj-lt"/>
            </a:endParaRPr>
          </a:p>
          <a:p>
            <a:r>
              <a:rPr lang="ru-RU" sz="700" dirty="0" smtClean="0">
                <a:latin typeface="+mj-lt"/>
              </a:rPr>
              <a:t> В составе проекта   представлена  «Схема конструктивных и планировочных решений» на которой обозначены существующие инженерные сети, реконструируемый участок сетей теплоснабжения с обозначением технического коридора и конструктивного сечений. В проекте так же обозначены территории уличной сети попадающая в границы проекта планировки. Технические коридоры существующих инженерных сетей представлены на ГД 8 «Схема границ зон с особыми условиями использования территории».</a:t>
            </a:r>
          </a:p>
          <a:p>
            <a:r>
              <a:rPr lang="ru-RU" sz="700" dirty="0" smtClean="0">
                <a:latin typeface="+mj-lt"/>
              </a:rPr>
              <a:t>       Проектируемый участок теплотрассы предусмотрен схемой теплоснабжения предоставленной ООО «Башкирские распределительные сети». </a:t>
            </a:r>
          </a:p>
          <a:p>
            <a:endParaRPr lang="ru-RU" sz="700" dirty="0" smtClean="0">
              <a:latin typeface="+mj-lt"/>
            </a:endParaRPr>
          </a:p>
          <a:p>
            <a:r>
              <a:rPr lang="ru-RU" sz="700" dirty="0" smtClean="0">
                <a:latin typeface="+mj-lt"/>
              </a:rPr>
              <a:t>       Рабочие параметры:                  Рраб.=0,7 МПа, Траб.=150-70</a:t>
            </a:r>
            <a:r>
              <a:rPr lang="ru-RU" sz="700" baseline="30000" dirty="0" smtClean="0">
                <a:latin typeface="+mj-lt"/>
              </a:rPr>
              <a:t>О</a:t>
            </a:r>
            <a:r>
              <a:rPr lang="ru-RU" sz="700" dirty="0" smtClean="0">
                <a:latin typeface="+mj-lt"/>
              </a:rPr>
              <a:t>С</a:t>
            </a:r>
          </a:p>
          <a:p>
            <a:r>
              <a:rPr lang="ru-RU" sz="700" dirty="0" smtClean="0">
                <a:latin typeface="+mj-lt"/>
              </a:rPr>
              <a:t>       Расчетный срок службы:            30 лет.</a:t>
            </a:r>
          </a:p>
          <a:p>
            <a:r>
              <a:rPr lang="ru-RU" sz="700" dirty="0" smtClean="0">
                <a:latin typeface="+mj-lt"/>
              </a:rPr>
              <a:t>      Проектом предусматривается реконструкция существующего участка тепломагистрали ТМ-46  ДУ500 между тепловыми камерами ТК4606  и ТК4608, с демонтажем участка существующей теплосети.  Прокладка трубопровода предполагается в ж/б лотке подземно. Переустройство и вынос других инженерных сетей для реконструкции участка тепломагистрали не предусмотрено. </a:t>
            </a:r>
          </a:p>
          <a:p>
            <a:r>
              <a:rPr lang="ru-RU" sz="700" dirty="0" smtClean="0">
                <a:latin typeface="+mj-lt"/>
              </a:rPr>
              <a:t>       Протяженность проектируемой теплотрассы: 176.0 м. Реконструкцией предусмотрено замена ж/б конструкций лотка, увеличение диаметра трубопровода с устройством теплоизоляции, а также восстановление благоустройства.</a:t>
            </a:r>
          </a:p>
          <a:p>
            <a:pPr algn="just"/>
            <a:endParaRPr lang="ru-RU" sz="800" b="1" spc="-1" dirty="0" smtClean="0">
              <a:solidFill>
                <a:srgbClr val="000000"/>
              </a:solidFill>
            </a:endParaRPr>
          </a:p>
          <a:p>
            <a:pPr algn="just"/>
            <a:r>
              <a:rPr lang="ru-RU" sz="1000" b="1" spc="-1" dirty="0" smtClean="0">
                <a:solidFill>
                  <a:srgbClr val="000000"/>
                </a:solidFill>
              </a:rPr>
              <a:t>3.  Межевание территории.</a:t>
            </a:r>
          </a:p>
          <a:p>
            <a:pPr algn="just">
              <a:lnSpc>
                <a:spcPct val="100000"/>
              </a:lnSpc>
            </a:pPr>
            <a:endParaRPr lang="ru-RU" sz="700" b="0" strike="noStrike" spc="-1" dirty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700" dirty="0" smtClean="0">
                <a:latin typeface="+mj-lt"/>
              </a:rPr>
              <a:t>          Проектом межевания предусмотрено формирование земельных участков и установление публичных сервитутов сетей учтенных кадастровых участков для реконструкции участка существующей тепломагистрали. </a:t>
            </a:r>
          </a:p>
          <a:p>
            <a:pPr algn="just"/>
            <a:r>
              <a:rPr lang="ru-RU" sz="700" dirty="0" smtClean="0">
                <a:latin typeface="+mj-lt"/>
              </a:rPr>
              <a:t>Проектируемый участок расположен на свободных территориях в границах одного кадастрового квартала  02:55:020408. В результате межевания из площади свободных территорий кварталов сформированы три земельных участка для реконструируемого участка теплотрассы, а так же предполагается сформировать четыре сервитута сетей для раннее учтенных кадастровых участков.  Границы формируемых участков и сервитутов приняты на ширину охранной зоны тепломагистрали с учет конструкций ж/б лотка. </a:t>
            </a:r>
          </a:p>
          <a:p>
            <a:pPr algn="just"/>
            <a:r>
              <a:rPr lang="ru-RU" sz="700" dirty="0" smtClean="0">
                <a:latin typeface="+mj-lt"/>
              </a:rPr>
              <a:t>     В граница проекта межевания учтенных, постоянных или временных кадастровых участков подлежащих изъятию и перераспределению не предусмотрено. </a:t>
            </a:r>
          </a:p>
          <a:p>
            <a:pPr algn="just"/>
            <a:r>
              <a:rPr lang="ru-RU" sz="700" dirty="0" smtClean="0"/>
              <a:t>     Границы существующих кадастровых участков нанесены на основании КПТ выданных филиалом федерального государственного бюджетного учреждения "Федеральная кадастровая палата Федеральной службы государственной регистрации, кадастра и картографии" по РБ в марте 2019г.</a:t>
            </a:r>
            <a:endParaRPr lang="ru-RU" sz="700" b="0" strike="noStrike" spc="-1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ru-RU" sz="700" b="0" strike="noStrike" spc="-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5_0"/>
          <p:cNvPicPr/>
          <p:nvPr/>
        </p:nvPicPr>
        <p:blipFill>
          <a:blip r:embed="rId2" cstate="print"/>
          <a:srcRect r="870" b="-19961"/>
          <a:stretch/>
        </p:blipFill>
        <p:spPr>
          <a:xfrm>
            <a:off x="465120" y="47664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254061"/>
                </a:solidFill>
                <a:latin typeface="Arial"/>
              </a:rPr>
              <a:t>3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2520" y="137160"/>
            <a:ext cx="91436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20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Основные технико-экономические показатели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04528" y="836712"/>
          <a:ext cx="8424936" cy="3240356"/>
        </p:xfrm>
        <a:graphic>
          <a:graphicData uri="http://schemas.openxmlformats.org/drawingml/2006/table">
            <a:tbl>
              <a:tblPr/>
              <a:tblGrid>
                <a:gridCol w="1296144"/>
                <a:gridCol w="3354012"/>
                <a:gridCol w="1887390"/>
                <a:gridCol w="1887390"/>
              </a:tblGrid>
              <a:tr h="29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Площадь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52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Территория проекта межевания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1,1  / 10731,7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Arial"/>
                          <a:ea typeface="Times New Roman"/>
                          <a:cs typeface="Times New Roman"/>
                        </a:rPr>
                        <a:t>-территория 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общего пользования (уличная сеть)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0,5  / 5769,1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Arial"/>
                          <a:ea typeface="Times New Roman"/>
                          <a:cs typeface="Times New Roman"/>
                        </a:rPr>
                        <a:t>-территория 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жилой застройки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0,5   / 4853,6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Arial"/>
                          <a:ea typeface="Times New Roman"/>
                          <a:cs typeface="Times New Roman"/>
                        </a:rPr>
                        <a:t>-территория </a:t>
                      </a:r>
                      <a:r>
                        <a:rPr lang="ru-RU" sz="1000" i="1" dirty="0">
                          <a:latin typeface="Arial"/>
                          <a:ea typeface="Times New Roman"/>
                          <a:cs typeface="Times New Roman"/>
                        </a:rPr>
                        <a:t>общественно-деловой застройки</a:t>
                      </a:r>
                      <a:endParaRPr lang="ru-RU" sz="12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Га/м</a:t>
                      </a:r>
                      <a:r>
                        <a:rPr lang="ru-RU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0 / 109,0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Протяженность улично-дорожной сети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КМ / М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0,3  / 250,0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Протяженность сетей теплоснабжения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(реконструируемых)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КМ / М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0,02 / 176,0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Количество участков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/>
                          <a:ea typeface="Times New Roman"/>
                        </a:rPr>
                        <a:t>шт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Площадь формируемых участков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1000" baseline="30000" dirty="0">
                          <a:latin typeface="Arial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</a:rPr>
                        <a:t>357,9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Площадь проектируемых сервитутов сетей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1000" baseline="30000" dirty="0">
                          <a:latin typeface="Arial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</a:rPr>
                        <a:t>1138,7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и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620688"/>
            <a:ext cx="3626943" cy="5040000"/>
          </a:xfrm>
          <a:prstGeom prst="rect">
            <a:avLst/>
          </a:prstGeom>
        </p:spPr>
      </p:pic>
      <p:pic>
        <p:nvPicPr>
          <p:cNvPr id="108" name="Picture 15"/>
          <p:cNvPicPr/>
          <p:nvPr/>
        </p:nvPicPr>
        <p:blipFill>
          <a:blip r:embed="rId3" cstate="print"/>
          <a:srcRect r="870" b="-19961"/>
          <a:stretch/>
        </p:blipFill>
        <p:spPr>
          <a:xfrm>
            <a:off x="465120" y="47664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254061"/>
                </a:solidFill>
                <a:latin typeface="Arial"/>
              </a:rPr>
              <a:t>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52520" y="116640"/>
            <a:ext cx="91436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20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Схема расположения элемента планировочной структуры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4" cstate="print"/>
          <a:stretch/>
        </p:blipFill>
        <p:spPr>
          <a:xfrm>
            <a:off x="560552" y="620688"/>
            <a:ext cx="360000" cy="85644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10" descr="сит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5421" y="620688"/>
            <a:ext cx="4759964" cy="4464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ев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00" y="764704"/>
            <a:ext cx="900000" cy="866811"/>
          </a:xfrm>
          <a:prstGeom prst="rect">
            <a:avLst/>
          </a:prstGeom>
        </p:spPr>
      </p:pic>
      <p:pic>
        <p:nvPicPr>
          <p:cNvPr id="38" name="Рисунок 37" descr="опорный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2000" y="720000"/>
            <a:ext cx="2025103" cy="5940000"/>
          </a:xfrm>
          <a:prstGeom prst="rect">
            <a:avLst/>
          </a:prstGeom>
        </p:spPr>
      </p:pic>
      <p:sp>
        <p:nvSpPr>
          <p:cNvPr id="114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254061"/>
                </a:solidFill>
                <a:latin typeface="Arial"/>
              </a:rPr>
              <a:t>5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2520" y="137160"/>
            <a:ext cx="9013680" cy="8331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Схема современного использования территории. 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Схема границ зон с особыми </a:t>
            </a: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условиями использования территорий. М 1:1000</a:t>
            </a:r>
            <a:endParaRPr lang="ru-RU" sz="12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116" name="Picture 15"/>
          <p:cNvPicPr/>
          <p:nvPr/>
        </p:nvPicPr>
        <p:blipFill>
          <a:blip r:embed="rId5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5797080" y="77868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6" cstate="print"/>
          <a:stretch/>
        </p:blipFill>
        <p:spPr>
          <a:xfrm>
            <a:off x="5883480" y="2733120"/>
            <a:ext cx="3166200" cy="187092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7" cstate="print"/>
          <a:stretch/>
        </p:blipFill>
        <p:spPr>
          <a:xfrm>
            <a:off x="5887800" y="1258920"/>
            <a:ext cx="3148920" cy="1355760"/>
          </a:xfrm>
          <a:prstGeom prst="rect">
            <a:avLst/>
          </a:prstGeom>
          <a:ln w="0">
            <a:noFill/>
          </a:ln>
        </p:spPr>
      </p:pic>
      <p:sp>
        <p:nvSpPr>
          <p:cNvPr id="19" name="CustomShape 5"/>
          <p:cNvSpPr/>
          <p:nvPr/>
        </p:nvSpPr>
        <p:spPr>
          <a:xfrm>
            <a:off x="3728864" y="2662581"/>
            <a:ext cx="1872208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0" name="CustomShape 6"/>
          <p:cNvSpPr/>
          <p:nvPr/>
        </p:nvSpPr>
        <p:spPr>
          <a:xfrm>
            <a:off x="2432720" y="1844824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7"/>
          <p:cNvSpPr/>
          <p:nvPr/>
        </p:nvSpPr>
        <p:spPr>
          <a:xfrm>
            <a:off x="1712640" y="175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-4606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>
            <a:off x="2463672" y="1871400"/>
            <a:ext cx="1337200" cy="98153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10"/>
          <p:cNvSpPr/>
          <p:nvPr/>
        </p:nvSpPr>
        <p:spPr>
          <a:xfrm flipV="1">
            <a:off x="3800872" y="2852936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5"/>
          <p:cNvSpPr/>
          <p:nvPr/>
        </p:nvSpPr>
        <p:spPr>
          <a:xfrm>
            <a:off x="3872880" y="5688000"/>
            <a:ext cx="1584176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7" name="Line 8"/>
          <p:cNvSpPr/>
          <p:nvPr/>
        </p:nvSpPr>
        <p:spPr>
          <a:xfrm flipV="1">
            <a:off x="2936776" y="5877272"/>
            <a:ext cx="936104" cy="16968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10"/>
          <p:cNvSpPr/>
          <p:nvPr/>
        </p:nvSpPr>
        <p:spPr>
          <a:xfrm flipV="1">
            <a:off x="3872880" y="5877272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6"/>
          <p:cNvSpPr/>
          <p:nvPr/>
        </p:nvSpPr>
        <p:spPr>
          <a:xfrm>
            <a:off x="2864768" y="6021288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7"/>
          <p:cNvSpPr/>
          <p:nvPr/>
        </p:nvSpPr>
        <p:spPr>
          <a:xfrm>
            <a:off x="2360712" y="4365104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-4607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CustomShape 7"/>
          <p:cNvSpPr/>
          <p:nvPr/>
        </p:nvSpPr>
        <p:spPr>
          <a:xfrm>
            <a:off x="2216696" y="602128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-4608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CustomShape 5"/>
          <p:cNvSpPr/>
          <p:nvPr/>
        </p:nvSpPr>
        <p:spPr>
          <a:xfrm>
            <a:off x="2720752" y="31409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3" name="CustomShape 5"/>
          <p:cNvSpPr/>
          <p:nvPr/>
        </p:nvSpPr>
        <p:spPr>
          <a:xfrm>
            <a:off x="3152800" y="49411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4" name="CustomShape 5"/>
          <p:cNvSpPr/>
          <p:nvPr/>
        </p:nvSpPr>
        <p:spPr>
          <a:xfrm>
            <a:off x="3080792" y="13407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5" name="CustomShape 5"/>
          <p:cNvSpPr/>
          <p:nvPr/>
        </p:nvSpPr>
        <p:spPr>
          <a:xfrm>
            <a:off x="2504728" y="1427412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2 КН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6" name="CustomShape 5"/>
          <p:cNvSpPr/>
          <p:nvPr/>
        </p:nvSpPr>
        <p:spPr>
          <a:xfrm>
            <a:off x="2288704" y="5157192"/>
            <a:ext cx="648072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pc="-1" dirty="0" smtClean="0">
                <a:latin typeface="Arial"/>
                <a:ea typeface="Microsoft YaHei"/>
              </a:rPr>
              <a:t>маг. </a:t>
            </a:r>
            <a:r>
              <a:rPr lang="ru-RU" sz="600" b="1" spc="-1" dirty="0" err="1" smtClean="0">
                <a:latin typeface="Arial"/>
                <a:ea typeface="Microsoft YaHei"/>
              </a:rPr>
              <a:t>Ветна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7" name="CustomShape 5"/>
          <p:cNvSpPr/>
          <p:nvPr/>
        </p:nvSpPr>
        <p:spPr>
          <a:xfrm>
            <a:off x="2720752" y="692696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е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00" y="764704"/>
            <a:ext cx="900000" cy="866811"/>
          </a:xfrm>
          <a:prstGeom prst="rect">
            <a:avLst/>
          </a:prstGeom>
        </p:spPr>
      </p:pic>
      <p:pic>
        <p:nvPicPr>
          <p:cNvPr id="37" name="Рисунок 36" descr="основн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00" y="720000"/>
            <a:ext cx="2025103" cy="5940000"/>
          </a:xfrm>
          <a:prstGeom prst="rect">
            <a:avLst/>
          </a:prstGeom>
        </p:spPr>
      </p:pic>
      <p:sp>
        <p:nvSpPr>
          <p:cNvPr id="169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6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Схема конструктивных и планировочных решений</a:t>
            </a:r>
            <a:r>
              <a:rPr lang="ru-RU" sz="12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. 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М 1:1000</a:t>
            </a:r>
            <a:endParaRPr lang="ru-RU" sz="1200" b="1" strike="noStrike" spc="-1" dirty="0" smtClean="0">
              <a:solidFill>
                <a:srgbClr val="1F497D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171" name="Picture 15_7"/>
          <p:cNvPicPr/>
          <p:nvPr/>
        </p:nvPicPr>
        <p:blipFill>
          <a:blip r:embed="rId4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5" cstate="print"/>
          <a:stretch/>
        </p:blipFill>
        <p:spPr>
          <a:xfrm>
            <a:off x="5887800" y="1258920"/>
            <a:ext cx="3148920" cy="135576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8"/>
          <p:cNvSpPr/>
          <p:nvPr/>
        </p:nvSpPr>
        <p:spPr>
          <a:xfrm>
            <a:off x="5797080" y="77868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0" name="CustomShape 6"/>
          <p:cNvSpPr/>
          <p:nvPr/>
        </p:nvSpPr>
        <p:spPr>
          <a:xfrm>
            <a:off x="2432720" y="1844824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7"/>
          <p:cNvSpPr/>
          <p:nvPr/>
        </p:nvSpPr>
        <p:spPr>
          <a:xfrm>
            <a:off x="1712640" y="175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-4606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>
            <a:off x="2463672" y="1871400"/>
            <a:ext cx="1337200" cy="98153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10"/>
          <p:cNvSpPr/>
          <p:nvPr/>
        </p:nvSpPr>
        <p:spPr>
          <a:xfrm flipV="1">
            <a:off x="3800872" y="2852936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8"/>
          <p:cNvSpPr/>
          <p:nvPr/>
        </p:nvSpPr>
        <p:spPr>
          <a:xfrm flipV="1">
            <a:off x="2936776" y="5877272"/>
            <a:ext cx="936104" cy="16968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10"/>
          <p:cNvSpPr/>
          <p:nvPr/>
        </p:nvSpPr>
        <p:spPr>
          <a:xfrm flipV="1">
            <a:off x="3872880" y="5877272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6"/>
          <p:cNvSpPr/>
          <p:nvPr/>
        </p:nvSpPr>
        <p:spPr>
          <a:xfrm>
            <a:off x="2864768" y="6021288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7"/>
          <p:cNvSpPr/>
          <p:nvPr/>
        </p:nvSpPr>
        <p:spPr>
          <a:xfrm>
            <a:off x="2360712" y="4365104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-4607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7"/>
          <p:cNvSpPr/>
          <p:nvPr/>
        </p:nvSpPr>
        <p:spPr>
          <a:xfrm>
            <a:off x="2216696" y="602128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-4608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CustomShape 5"/>
          <p:cNvSpPr/>
          <p:nvPr/>
        </p:nvSpPr>
        <p:spPr>
          <a:xfrm>
            <a:off x="2720752" y="31409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0" name="CustomShape 5"/>
          <p:cNvSpPr/>
          <p:nvPr/>
        </p:nvSpPr>
        <p:spPr>
          <a:xfrm>
            <a:off x="3152800" y="49411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1" name="CustomShape 5"/>
          <p:cNvSpPr/>
          <p:nvPr/>
        </p:nvSpPr>
        <p:spPr>
          <a:xfrm>
            <a:off x="3080792" y="13407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2" name="CustomShape 5"/>
          <p:cNvSpPr/>
          <p:nvPr/>
        </p:nvSpPr>
        <p:spPr>
          <a:xfrm>
            <a:off x="2504728" y="1427412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2 КН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3" name="CustomShape 5"/>
          <p:cNvSpPr/>
          <p:nvPr/>
        </p:nvSpPr>
        <p:spPr>
          <a:xfrm>
            <a:off x="2288704" y="5157192"/>
            <a:ext cx="648072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pc="-1" dirty="0" smtClean="0">
                <a:latin typeface="Arial"/>
                <a:ea typeface="Microsoft YaHei"/>
              </a:rPr>
              <a:t>маг. </a:t>
            </a:r>
            <a:r>
              <a:rPr lang="ru-RU" sz="600" b="1" spc="-1" dirty="0" err="1" smtClean="0">
                <a:latin typeface="Arial"/>
                <a:ea typeface="Microsoft YaHei"/>
              </a:rPr>
              <a:t>Ветна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4" name="CustomShape 5"/>
          <p:cNvSpPr/>
          <p:nvPr/>
        </p:nvSpPr>
        <p:spPr>
          <a:xfrm>
            <a:off x="2720752" y="692696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5" name="CustomShape 5"/>
          <p:cNvSpPr/>
          <p:nvPr/>
        </p:nvSpPr>
        <p:spPr>
          <a:xfrm>
            <a:off x="3728864" y="2662581"/>
            <a:ext cx="1872208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36" name="CustomShape 5"/>
          <p:cNvSpPr/>
          <p:nvPr/>
        </p:nvSpPr>
        <p:spPr>
          <a:xfrm>
            <a:off x="3872880" y="5688000"/>
            <a:ext cx="1584176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pic>
        <p:nvPicPr>
          <p:cNvPr id="38" name="Рисунок 37" descr="сече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7096" y="2636912"/>
            <a:ext cx="2231136" cy="1949196"/>
          </a:xfrm>
          <a:prstGeom prst="rect">
            <a:avLst/>
          </a:prstGeom>
        </p:spPr>
      </p:pic>
      <p:sp>
        <p:nvSpPr>
          <p:cNvPr id="39" name="CustomShape 7"/>
          <p:cNvSpPr/>
          <p:nvPr/>
        </p:nvSpPr>
        <p:spPr>
          <a:xfrm>
            <a:off x="2504728" y="3526097"/>
            <a:ext cx="846360" cy="262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chemeClr val="accent1"/>
                </a:solidFill>
                <a:latin typeface="Arial"/>
                <a:ea typeface="Microsoft YaHei"/>
              </a:rPr>
              <a:t>ТИП 1</a:t>
            </a:r>
            <a:endParaRPr lang="ru-RU" sz="10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288704" y="3717032"/>
            <a:ext cx="7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е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00" y="764704"/>
            <a:ext cx="900000" cy="866811"/>
          </a:xfrm>
          <a:prstGeom prst="rect">
            <a:avLst/>
          </a:prstGeom>
        </p:spPr>
      </p:pic>
      <p:pic>
        <p:nvPicPr>
          <p:cNvPr id="16" name="Рисунок 15" descr="транс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00" y="720000"/>
            <a:ext cx="2025103" cy="5940000"/>
          </a:xfrm>
          <a:prstGeom prst="rect">
            <a:avLst/>
          </a:prstGeom>
        </p:spPr>
      </p:pic>
      <p:sp>
        <p:nvSpPr>
          <p:cNvPr id="226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7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Схема организации улично-дорожной сети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. М 1:1000</a:t>
            </a:r>
            <a:endParaRPr lang="ru-RU" sz="1200" b="1" strike="noStrike" spc="-1" dirty="0" smtClean="0">
              <a:solidFill>
                <a:srgbClr val="1F497D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0" strike="noStrike" spc="-1" dirty="0" smtClean="0">
                <a:latin typeface="Arial"/>
              </a:rPr>
              <a:t>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228" name="Picture 15_5"/>
          <p:cNvPicPr/>
          <p:nvPr/>
        </p:nvPicPr>
        <p:blipFill>
          <a:blip r:embed="rId4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pic>
        <p:nvPicPr>
          <p:cNvPr id="231" name="Рисунок 230"/>
          <p:cNvPicPr/>
          <p:nvPr/>
        </p:nvPicPr>
        <p:blipFill>
          <a:blip r:embed="rId5" cstate="print"/>
          <a:stretch/>
        </p:blipFill>
        <p:spPr>
          <a:xfrm>
            <a:off x="3872880" y="1268760"/>
            <a:ext cx="3148920" cy="135576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8"/>
          <p:cNvSpPr/>
          <p:nvPr/>
        </p:nvSpPr>
        <p:spPr>
          <a:xfrm>
            <a:off x="3782160" y="78852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17" name="Рисунок 16" descr="условники транс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7216" y="1052736"/>
            <a:ext cx="2304256" cy="4018635"/>
          </a:xfrm>
          <a:prstGeom prst="rect">
            <a:avLst/>
          </a:prstGeom>
        </p:spPr>
      </p:pic>
      <p:sp>
        <p:nvSpPr>
          <p:cNvPr id="19" name="CustomShape 6"/>
          <p:cNvSpPr/>
          <p:nvPr/>
        </p:nvSpPr>
        <p:spPr>
          <a:xfrm>
            <a:off x="2432720" y="1844824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7"/>
          <p:cNvSpPr/>
          <p:nvPr/>
        </p:nvSpPr>
        <p:spPr>
          <a:xfrm>
            <a:off x="1712640" y="175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-4606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8"/>
          <p:cNvSpPr/>
          <p:nvPr/>
        </p:nvSpPr>
        <p:spPr>
          <a:xfrm>
            <a:off x="2463672" y="1871400"/>
            <a:ext cx="1337200" cy="98153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10"/>
          <p:cNvSpPr/>
          <p:nvPr/>
        </p:nvSpPr>
        <p:spPr>
          <a:xfrm flipV="1">
            <a:off x="3800872" y="2852936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8"/>
          <p:cNvSpPr/>
          <p:nvPr/>
        </p:nvSpPr>
        <p:spPr>
          <a:xfrm flipV="1">
            <a:off x="2936776" y="5877272"/>
            <a:ext cx="936104" cy="16968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0"/>
          <p:cNvSpPr/>
          <p:nvPr/>
        </p:nvSpPr>
        <p:spPr>
          <a:xfrm flipV="1">
            <a:off x="3872880" y="5877272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6"/>
          <p:cNvSpPr/>
          <p:nvPr/>
        </p:nvSpPr>
        <p:spPr>
          <a:xfrm>
            <a:off x="2864768" y="6021288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7"/>
          <p:cNvSpPr/>
          <p:nvPr/>
        </p:nvSpPr>
        <p:spPr>
          <a:xfrm>
            <a:off x="2360712" y="4365104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-4607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CustomShape 7"/>
          <p:cNvSpPr/>
          <p:nvPr/>
        </p:nvSpPr>
        <p:spPr>
          <a:xfrm>
            <a:off x="2216696" y="602128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-4608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5"/>
          <p:cNvSpPr/>
          <p:nvPr/>
        </p:nvSpPr>
        <p:spPr>
          <a:xfrm>
            <a:off x="2720752" y="31409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29" name="CustomShape 5"/>
          <p:cNvSpPr/>
          <p:nvPr/>
        </p:nvSpPr>
        <p:spPr>
          <a:xfrm>
            <a:off x="3152800" y="49411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0" name="CustomShape 5"/>
          <p:cNvSpPr/>
          <p:nvPr/>
        </p:nvSpPr>
        <p:spPr>
          <a:xfrm>
            <a:off x="3080792" y="13407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1" name="CustomShape 5"/>
          <p:cNvSpPr/>
          <p:nvPr/>
        </p:nvSpPr>
        <p:spPr>
          <a:xfrm>
            <a:off x="2504728" y="1427412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2 КН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2" name="CustomShape 5"/>
          <p:cNvSpPr/>
          <p:nvPr/>
        </p:nvSpPr>
        <p:spPr>
          <a:xfrm>
            <a:off x="2288704" y="5157192"/>
            <a:ext cx="648072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pc="-1" dirty="0" smtClean="0">
                <a:latin typeface="Arial"/>
                <a:ea typeface="Microsoft YaHei"/>
              </a:rPr>
              <a:t>маг. </a:t>
            </a:r>
            <a:r>
              <a:rPr lang="ru-RU" sz="600" b="1" spc="-1" dirty="0" err="1" smtClean="0">
                <a:latin typeface="Arial"/>
                <a:ea typeface="Microsoft YaHei"/>
              </a:rPr>
              <a:t>Ветна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3" name="CustomShape 7"/>
          <p:cNvSpPr/>
          <p:nvPr/>
        </p:nvSpPr>
        <p:spPr>
          <a:xfrm>
            <a:off x="2504728" y="3526097"/>
            <a:ext cx="846360" cy="262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solidFill>
                  <a:schemeClr val="accent1"/>
                </a:solidFill>
                <a:latin typeface="Arial"/>
                <a:ea typeface="Microsoft YaHei"/>
              </a:rPr>
              <a:t>ТИП 1</a:t>
            </a:r>
            <a:endParaRPr lang="ru-RU" sz="10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288704" y="3717032"/>
            <a:ext cx="7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stomShape 5"/>
          <p:cNvSpPr/>
          <p:nvPr/>
        </p:nvSpPr>
        <p:spPr>
          <a:xfrm>
            <a:off x="3728864" y="2662581"/>
            <a:ext cx="1872208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36" name="CustomShape 5"/>
          <p:cNvSpPr/>
          <p:nvPr/>
        </p:nvSpPr>
        <p:spPr>
          <a:xfrm>
            <a:off x="3872880" y="5688000"/>
            <a:ext cx="1584176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е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00" y="764704"/>
            <a:ext cx="900000" cy="866811"/>
          </a:xfrm>
          <a:prstGeom prst="rect">
            <a:avLst/>
          </a:prstGeom>
        </p:spPr>
      </p:pic>
      <p:pic>
        <p:nvPicPr>
          <p:cNvPr id="35" name="Рисунок 34" descr="к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00" y="720000"/>
            <a:ext cx="2025103" cy="5940000"/>
          </a:xfrm>
          <a:prstGeom prst="rect">
            <a:avLst/>
          </a:prstGeom>
        </p:spPr>
      </p:pic>
      <p:sp>
        <p:nvSpPr>
          <p:cNvPr id="270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8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План красных 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линий. М 1:1000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272" name="Picture 15_10"/>
          <p:cNvPicPr/>
          <p:nvPr/>
        </p:nvPicPr>
        <p:blipFill>
          <a:blip r:embed="rId4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16" name="CustomShape 5"/>
          <p:cNvSpPr/>
          <p:nvPr/>
        </p:nvSpPr>
        <p:spPr>
          <a:xfrm>
            <a:off x="3728864" y="2662581"/>
            <a:ext cx="1872208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3872880" y="5688000"/>
            <a:ext cx="1584176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19" name="CustomShape 6"/>
          <p:cNvSpPr/>
          <p:nvPr/>
        </p:nvSpPr>
        <p:spPr>
          <a:xfrm>
            <a:off x="2432720" y="1844824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7"/>
          <p:cNvSpPr/>
          <p:nvPr/>
        </p:nvSpPr>
        <p:spPr>
          <a:xfrm>
            <a:off x="1712640" y="175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-4606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8"/>
          <p:cNvSpPr/>
          <p:nvPr/>
        </p:nvSpPr>
        <p:spPr>
          <a:xfrm>
            <a:off x="2463672" y="1871400"/>
            <a:ext cx="1337200" cy="98153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10"/>
          <p:cNvSpPr/>
          <p:nvPr/>
        </p:nvSpPr>
        <p:spPr>
          <a:xfrm flipV="1">
            <a:off x="3800872" y="2852936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8"/>
          <p:cNvSpPr/>
          <p:nvPr/>
        </p:nvSpPr>
        <p:spPr>
          <a:xfrm flipV="1">
            <a:off x="2936776" y="5877272"/>
            <a:ext cx="936104" cy="16968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0"/>
          <p:cNvSpPr/>
          <p:nvPr/>
        </p:nvSpPr>
        <p:spPr>
          <a:xfrm flipV="1">
            <a:off x="3872880" y="5877272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6"/>
          <p:cNvSpPr/>
          <p:nvPr/>
        </p:nvSpPr>
        <p:spPr>
          <a:xfrm>
            <a:off x="2864768" y="6021288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7"/>
          <p:cNvSpPr/>
          <p:nvPr/>
        </p:nvSpPr>
        <p:spPr>
          <a:xfrm>
            <a:off x="2360712" y="4365104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-4607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CustomShape 7"/>
          <p:cNvSpPr/>
          <p:nvPr/>
        </p:nvSpPr>
        <p:spPr>
          <a:xfrm>
            <a:off x="2216696" y="6021288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-4608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5"/>
          <p:cNvSpPr/>
          <p:nvPr/>
        </p:nvSpPr>
        <p:spPr>
          <a:xfrm>
            <a:off x="2720752" y="31409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29" name="CustomShape 5"/>
          <p:cNvSpPr/>
          <p:nvPr/>
        </p:nvSpPr>
        <p:spPr>
          <a:xfrm>
            <a:off x="3152800" y="49411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0" name="CustomShape 5"/>
          <p:cNvSpPr/>
          <p:nvPr/>
        </p:nvSpPr>
        <p:spPr>
          <a:xfrm>
            <a:off x="3080792" y="13407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1" name="CustomShape 5"/>
          <p:cNvSpPr/>
          <p:nvPr/>
        </p:nvSpPr>
        <p:spPr>
          <a:xfrm>
            <a:off x="2504728" y="1427412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2 КН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2" name="CustomShape 5"/>
          <p:cNvSpPr/>
          <p:nvPr/>
        </p:nvSpPr>
        <p:spPr>
          <a:xfrm>
            <a:off x="1928664" y="4869160"/>
            <a:ext cx="648072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pc="-1" dirty="0" smtClean="0">
                <a:latin typeface="Arial"/>
                <a:ea typeface="Microsoft YaHei"/>
              </a:rPr>
              <a:t>маг. </a:t>
            </a:r>
            <a:r>
              <a:rPr lang="ru-RU" sz="600" b="1" spc="-1" dirty="0" err="1" smtClean="0">
                <a:latin typeface="Arial"/>
                <a:ea typeface="Microsoft YaHei"/>
              </a:rPr>
              <a:t>Ветна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3" name="CustomShape 7"/>
          <p:cNvSpPr/>
          <p:nvPr/>
        </p:nvSpPr>
        <p:spPr>
          <a:xfrm>
            <a:off x="2288704" y="2880000"/>
            <a:ext cx="1008112" cy="262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latin typeface="Arial"/>
                <a:ea typeface="Microsoft YaHei"/>
              </a:rPr>
              <a:t>Профиль 2</a:t>
            </a:r>
            <a:endParaRPr lang="ru-RU" sz="1000" b="0" strike="noStrike" spc="-1" dirty="0"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172800" y="3115879"/>
            <a:ext cx="19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stomShape 4"/>
          <p:cNvSpPr/>
          <p:nvPr/>
        </p:nvSpPr>
        <p:spPr>
          <a:xfrm>
            <a:off x="3638144" y="860528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5" cstate="print"/>
          <a:stretch/>
        </p:blipFill>
        <p:spPr>
          <a:xfrm>
            <a:off x="3728864" y="1340768"/>
            <a:ext cx="3148920" cy="135576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38" descr="поперечни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7016" y="3356992"/>
            <a:ext cx="3913264" cy="1556943"/>
          </a:xfrm>
          <a:prstGeom prst="rect">
            <a:avLst/>
          </a:prstGeom>
        </p:spPr>
      </p:pic>
      <p:pic>
        <p:nvPicPr>
          <p:cNvPr id="40" name="Рисунок 39" descr="поперечник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5208" y="1412776"/>
            <a:ext cx="2604743" cy="1602446"/>
          </a:xfrm>
          <a:prstGeom prst="rect">
            <a:avLst/>
          </a:prstGeom>
        </p:spPr>
      </p:pic>
      <p:sp>
        <p:nvSpPr>
          <p:cNvPr id="42" name="CustomShape 7"/>
          <p:cNvSpPr/>
          <p:nvPr/>
        </p:nvSpPr>
        <p:spPr>
          <a:xfrm>
            <a:off x="3008784" y="3717032"/>
            <a:ext cx="363273" cy="108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000" b="1" strike="noStrike" spc="-1" dirty="0" smtClean="0">
                <a:latin typeface="Arial"/>
                <a:ea typeface="Microsoft YaHei"/>
              </a:rPr>
              <a:t>Профиль 1</a:t>
            </a:r>
            <a:endParaRPr lang="ru-RU" sz="1000" b="0" strike="noStrike" spc="-1" dirty="0">
              <a:latin typeface="Arial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2216816" y="5229080"/>
            <a:ext cx="21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stomShape 7"/>
          <p:cNvSpPr/>
          <p:nvPr/>
        </p:nvSpPr>
        <p:spPr>
          <a:xfrm>
            <a:off x="6753200" y="1196752"/>
            <a:ext cx="1008112" cy="2321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latin typeface="Arial"/>
                <a:ea typeface="Microsoft YaHei"/>
              </a:rPr>
              <a:t>Профиль 1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5097016" y="3140968"/>
            <a:ext cx="1008112" cy="2321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latin typeface="Arial"/>
                <a:ea typeface="Microsoft YaHei"/>
              </a:rPr>
              <a:t>Профиль 2</a:t>
            </a:r>
            <a:endParaRPr lang="ru-RU" sz="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е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00" y="764704"/>
            <a:ext cx="900000" cy="866811"/>
          </a:xfrm>
          <a:prstGeom prst="rect">
            <a:avLst/>
          </a:prstGeom>
        </p:spPr>
      </p:pic>
      <p:pic>
        <p:nvPicPr>
          <p:cNvPr id="39" name="Рисунок 38" descr="меже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00" y="720000"/>
            <a:ext cx="2025103" cy="5940000"/>
          </a:xfrm>
          <a:prstGeom prst="rect">
            <a:avLst/>
          </a:prstGeom>
        </p:spPr>
      </p:pic>
      <p:sp>
        <p:nvSpPr>
          <p:cNvPr id="318" name="CustomShape 1"/>
          <p:cNvSpPr/>
          <p:nvPr/>
        </p:nvSpPr>
        <p:spPr>
          <a:xfrm>
            <a:off x="9477360" y="6253200"/>
            <a:ext cx="415440" cy="33768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7280" tIns="53640" rIns="107280" bIns="53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254061"/>
                </a:solidFill>
                <a:latin typeface="Arial"/>
              </a:rPr>
              <a:t>9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452520" y="137160"/>
            <a:ext cx="9013680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Разбивочный план </a:t>
            </a:r>
            <a:r>
              <a:rPr lang="ru-RU" sz="1200" b="1" spc="-1" dirty="0" smtClean="0">
                <a:solidFill>
                  <a:srgbClr val="1F497D"/>
                </a:solidFill>
                <a:ea typeface="Microsoft YaHei"/>
              </a:rPr>
              <a:t>межевания. М 1:1000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120" algn="l"/>
                <a:tab pos="895680" algn="l"/>
                <a:tab pos="1344240" algn="l"/>
                <a:tab pos="1792800" algn="l"/>
                <a:tab pos="2241360" algn="l"/>
                <a:tab pos="2690280" algn="l"/>
                <a:tab pos="3138840" algn="l"/>
                <a:tab pos="3587400" algn="l"/>
                <a:tab pos="4035960" algn="l"/>
                <a:tab pos="4484520" algn="l"/>
                <a:tab pos="4933080" algn="l"/>
                <a:tab pos="5381640" algn="l"/>
                <a:tab pos="5830560" algn="l"/>
                <a:tab pos="6279120" algn="l"/>
                <a:tab pos="6727680" algn="l"/>
                <a:tab pos="7176240" algn="l"/>
                <a:tab pos="7624800" algn="l"/>
                <a:tab pos="8073360" algn="l"/>
                <a:tab pos="8521920" algn="l"/>
                <a:tab pos="897084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320" name="Picture 15_13"/>
          <p:cNvPicPr/>
          <p:nvPr/>
        </p:nvPicPr>
        <p:blipFill>
          <a:blip r:embed="rId4" cstate="print"/>
          <a:srcRect r="870" b="-19961"/>
          <a:stretch/>
        </p:blipFill>
        <p:spPr>
          <a:xfrm>
            <a:off x="465120" y="595800"/>
            <a:ext cx="8989560" cy="158400"/>
          </a:xfrm>
          <a:prstGeom prst="rect">
            <a:avLst/>
          </a:prstGeom>
          <a:ln w="9525">
            <a:noFill/>
          </a:ln>
        </p:spPr>
      </p:pic>
      <p:sp>
        <p:nvSpPr>
          <p:cNvPr id="323" name="CustomShape 4"/>
          <p:cNvSpPr/>
          <p:nvPr/>
        </p:nvSpPr>
        <p:spPr>
          <a:xfrm>
            <a:off x="3494128" y="788520"/>
            <a:ext cx="270000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15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Условные обозначения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324" name="Рисунок 323"/>
          <p:cNvPicPr/>
          <p:nvPr/>
        </p:nvPicPr>
        <p:blipFill>
          <a:blip r:embed="rId5" cstate="print"/>
          <a:stretch/>
        </p:blipFill>
        <p:spPr>
          <a:xfrm>
            <a:off x="3584848" y="1268760"/>
            <a:ext cx="3148920" cy="1355760"/>
          </a:xfrm>
          <a:prstGeom prst="rect">
            <a:avLst/>
          </a:prstGeom>
          <a:ln w="0">
            <a:noFill/>
          </a:ln>
        </p:spPr>
      </p:pic>
      <p:pic>
        <p:nvPicPr>
          <p:cNvPr id="330" name="Рисунок 329"/>
          <p:cNvPicPr/>
          <p:nvPr/>
        </p:nvPicPr>
        <p:blipFill>
          <a:blip r:embed="rId6" cstate="print"/>
          <a:stretch/>
        </p:blipFill>
        <p:spPr>
          <a:xfrm>
            <a:off x="6393160" y="1340768"/>
            <a:ext cx="2527560" cy="1064880"/>
          </a:xfrm>
          <a:prstGeom prst="rect">
            <a:avLst/>
          </a:prstGeom>
          <a:ln w="0">
            <a:noFill/>
          </a:ln>
        </p:spPr>
      </p:pic>
      <p:sp>
        <p:nvSpPr>
          <p:cNvPr id="20" name="CustomShape 5"/>
          <p:cNvSpPr/>
          <p:nvPr/>
        </p:nvSpPr>
        <p:spPr>
          <a:xfrm>
            <a:off x="3872880" y="5688000"/>
            <a:ext cx="1584176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21" name="CustomShape 6"/>
          <p:cNvSpPr/>
          <p:nvPr/>
        </p:nvSpPr>
        <p:spPr>
          <a:xfrm>
            <a:off x="2432720" y="1844824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7"/>
          <p:cNvSpPr/>
          <p:nvPr/>
        </p:nvSpPr>
        <p:spPr>
          <a:xfrm>
            <a:off x="1712640" y="1758800"/>
            <a:ext cx="846360" cy="2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ТП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-4606</a:t>
            </a: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Line 8"/>
          <p:cNvSpPr/>
          <p:nvPr/>
        </p:nvSpPr>
        <p:spPr>
          <a:xfrm flipV="1">
            <a:off x="2936776" y="5877272"/>
            <a:ext cx="936104" cy="16968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10"/>
          <p:cNvSpPr/>
          <p:nvPr/>
        </p:nvSpPr>
        <p:spPr>
          <a:xfrm flipV="1">
            <a:off x="3872880" y="5877272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6"/>
          <p:cNvSpPr/>
          <p:nvPr/>
        </p:nvSpPr>
        <p:spPr>
          <a:xfrm>
            <a:off x="2864768" y="6021288"/>
            <a:ext cx="72008" cy="72008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5"/>
          <p:cNvSpPr/>
          <p:nvPr/>
        </p:nvSpPr>
        <p:spPr>
          <a:xfrm>
            <a:off x="2720752" y="31409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1" name="CustomShape 5"/>
          <p:cNvSpPr/>
          <p:nvPr/>
        </p:nvSpPr>
        <p:spPr>
          <a:xfrm>
            <a:off x="3152800" y="4941168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2" name="CustomShape 5"/>
          <p:cNvSpPr/>
          <p:nvPr/>
        </p:nvSpPr>
        <p:spPr>
          <a:xfrm>
            <a:off x="3080792" y="1268760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9 КЖ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3" name="CustomShape 5"/>
          <p:cNvSpPr/>
          <p:nvPr/>
        </p:nvSpPr>
        <p:spPr>
          <a:xfrm>
            <a:off x="2504728" y="1427412"/>
            <a:ext cx="432048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trike="noStrike" spc="-1" dirty="0" smtClean="0">
                <a:latin typeface="Arial"/>
                <a:ea typeface="Microsoft YaHei"/>
              </a:rPr>
              <a:t>2 КН</a:t>
            </a:r>
            <a:endParaRPr lang="ru-RU" sz="600" b="0" strike="noStrike" spc="-1" dirty="0">
              <a:latin typeface="Arial"/>
            </a:endParaRPr>
          </a:p>
        </p:txBody>
      </p:sp>
      <p:sp>
        <p:nvSpPr>
          <p:cNvPr id="34" name="CustomShape 5"/>
          <p:cNvSpPr/>
          <p:nvPr/>
        </p:nvSpPr>
        <p:spPr>
          <a:xfrm>
            <a:off x="1928664" y="4869160"/>
            <a:ext cx="648072" cy="201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600" b="1" spc="-1" dirty="0" smtClean="0">
                <a:latin typeface="Arial"/>
                <a:ea typeface="Microsoft YaHei"/>
              </a:rPr>
              <a:t>маг. </a:t>
            </a:r>
            <a:r>
              <a:rPr lang="ru-RU" sz="600" b="1" spc="-1" dirty="0" err="1" smtClean="0">
                <a:latin typeface="Arial"/>
                <a:ea typeface="Microsoft YaHei"/>
              </a:rPr>
              <a:t>Ветна</a:t>
            </a:r>
            <a:endParaRPr lang="ru-RU" sz="600" b="0" strike="noStrike" spc="-1" dirty="0">
              <a:latin typeface="Arial"/>
            </a:endParaRPr>
          </a:p>
        </p:txBody>
      </p:sp>
      <p:pic>
        <p:nvPicPr>
          <p:cNvPr id="40" name="Рисунок 39" descr="таб ме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73080" y="2852936"/>
            <a:ext cx="3736359" cy="2160240"/>
          </a:xfrm>
          <a:prstGeom prst="rect">
            <a:avLst/>
          </a:prstGeom>
        </p:spPr>
      </p:pic>
      <p:sp>
        <p:nvSpPr>
          <p:cNvPr id="41" name="CustomShape 5"/>
          <p:cNvSpPr/>
          <p:nvPr/>
        </p:nvSpPr>
        <p:spPr>
          <a:xfrm>
            <a:off x="3728864" y="2662581"/>
            <a:ext cx="1872208" cy="478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680" tIns="54000" rIns="103680" bIns="54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Точка подключения реконструируемого </a:t>
            </a:r>
            <a:endParaRPr lang="ru-RU" sz="800" b="1" strike="noStrike" spc="-1" dirty="0" smtClean="0">
              <a:solidFill>
                <a:srgbClr val="A1467E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tabLst>
                <a:tab pos="0" algn="l"/>
                <a:tab pos="515160" algn="l"/>
                <a:tab pos="1032120" algn="l"/>
                <a:tab pos="1549080" algn="l"/>
                <a:tab pos="2066040" algn="l"/>
                <a:tab pos="2583000" algn="l"/>
                <a:tab pos="3099960" algn="l"/>
                <a:tab pos="3616920" algn="l"/>
                <a:tab pos="4133520" algn="l"/>
                <a:tab pos="4650480" algn="l"/>
                <a:tab pos="5167440" algn="l"/>
                <a:tab pos="5684400" algn="l"/>
                <a:tab pos="6201360" algn="l"/>
                <a:tab pos="6718320" algn="l"/>
                <a:tab pos="7235280" algn="l"/>
                <a:tab pos="7752240" algn="l"/>
                <a:tab pos="8269200" algn="l"/>
                <a:tab pos="8786160" algn="l"/>
                <a:tab pos="9303120" algn="l"/>
                <a:tab pos="9820080" algn="l"/>
                <a:tab pos="10337040" algn="l"/>
              </a:tabLst>
            </a:pPr>
            <a:r>
              <a:rPr lang="ru-RU" sz="800" b="1" strike="noStrike" spc="-1" dirty="0" smtClean="0">
                <a:solidFill>
                  <a:srgbClr val="A1467E"/>
                </a:solidFill>
                <a:latin typeface="Arial"/>
                <a:ea typeface="Microsoft YaHei"/>
              </a:rPr>
              <a:t>участка </a:t>
            </a:r>
            <a:r>
              <a:rPr lang="ru-RU" sz="800" b="1" strike="noStrike" spc="-1" dirty="0">
                <a:solidFill>
                  <a:srgbClr val="A1467E"/>
                </a:solidFill>
                <a:latin typeface="Arial"/>
                <a:ea typeface="Microsoft YaHei"/>
              </a:rPr>
              <a:t>теплотрассы</a:t>
            </a:r>
            <a:endParaRPr lang="ru-RU" sz="800" b="0" strike="noStrike" spc="-1" dirty="0">
              <a:solidFill>
                <a:srgbClr val="A1467E"/>
              </a:solidFill>
              <a:latin typeface="Arial"/>
            </a:endParaRPr>
          </a:p>
        </p:txBody>
      </p:sp>
      <p:sp>
        <p:nvSpPr>
          <p:cNvPr id="42" name="Line 8"/>
          <p:cNvSpPr/>
          <p:nvPr/>
        </p:nvSpPr>
        <p:spPr>
          <a:xfrm>
            <a:off x="2463672" y="1871400"/>
            <a:ext cx="1337200" cy="981536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Line 10"/>
          <p:cNvSpPr/>
          <p:nvPr/>
        </p:nvSpPr>
        <p:spPr>
          <a:xfrm flipV="1">
            <a:off x="3800872" y="2852936"/>
            <a:ext cx="1152128" cy="0"/>
          </a:xfrm>
          <a:prstGeom prst="line">
            <a:avLst/>
          </a:prstGeom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11112</TotalTime>
  <Words>1273</Words>
  <Application>Microsoft Office PowerPoint</Application>
  <PresentationFormat>Лист A4 (210x297 мм)</PresentationFormat>
  <Paragraphs>181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 Козин</cp:lastModifiedBy>
  <cp:revision>1279</cp:revision>
  <cp:lastPrinted>2021-05-20T11:19:46Z</cp:lastPrinted>
  <dcterms:created xsi:type="dcterms:W3CDTF">2014-06-03T04:33:56Z</dcterms:created>
  <dcterms:modified xsi:type="dcterms:W3CDTF">2021-11-01T12:30:14Z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0x0101001CC30A5895D31A43944F9FDBE11F8CF1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Лист A4 (210x297 мм)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