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2"/>
  </p:notesMasterIdLst>
  <p:sldIdLst>
    <p:sldId id="256" r:id="rId3"/>
    <p:sldId id="279" r:id="rId4"/>
    <p:sldId id="280" r:id="rId5"/>
    <p:sldId id="259" r:id="rId6"/>
    <p:sldId id="260" r:id="rId7"/>
    <p:sldId id="281" r:id="rId8"/>
    <p:sldId id="266" r:id="rId9"/>
    <p:sldId id="272" r:id="rId10"/>
    <p:sldId id="275" r:id="rId11"/>
  </p:sldIdLst>
  <p:sldSz cx="9906000" cy="6858000" type="A4"/>
  <p:notesSz cx="14663738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344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77888" y="836613"/>
            <a:ext cx="5969000" cy="413385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2300" b="0" strike="noStrike" spc="-1" dirty="0">
                <a:solidFill>
                  <a:srgbClr val="FF0000"/>
                </a:solidFill>
                <a:latin typeface="Verdana"/>
              </a:rPr>
              <a:t>Для перемещения страницы щёлкните мышью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72389" y="5236083"/>
            <a:ext cx="6178746" cy="496030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 dirty="0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1" y="1"/>
            <a:ext cx="3351802" cy="55081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 dirty="0">
                <a:latin typeface="Times New Roman"/>
              </a:rPr>
              <a:t>&lt;верхний колонтитул&gt;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371725" y="1"/>
            <a:ext cx="3351802" cy="55081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 dirty="0">
                <a:latin typeface="Times New Roman"/>
              </a:rPr>
              <a:t>&lt;дата/время&gt;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1" y="10472535"/>
            <a:ext cx="3351802" cy="55081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 dirty="0">
                <a:latin typeface="Times New Roman"/>
              </a:rPr>
              <a:t>&lt;нижний колонтитул&gt;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371725" y="10472535"/>
            <a:ext cx="3351802" cy="55081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018D72E3-6DDE-4102-BA01-68B64469F69E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 dirty="0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300" b="0" strike="noStrike" spc="-1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8915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360" y="3964320"/>
            <a:ext cx="8915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300" b="0" strike="noStrike" spc="-1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4350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400" y="1600200"/>
            <a:ext cx="4350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95360" y="3964320"/>
            <a:ext cx="4350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63400" y="3964320"/>
            <a:ext cx="4350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300" b="0" strike="noStrike" spc="-1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2870280" cy="215856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09640" y="1600200"/>
            <a:ext cx="2870280" cy="215856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23560" y="1600200"/>
            <a:ext cx="2870280" cy="215856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95360" y="3964320"/>
            <a:ext cx="2870280" cy="215856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09640" y="3964320"/>
            <a:ext cx="2870280" cy="215856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523560" y="3964320"/>
            <a:ext cx="2870280" cy="215856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300" b="0" strike="noStrike" spc="-1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95360" y="1600200"/>
            <a:ext cx="89150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300" b="0" strike="noStrike" spc="-1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89150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300" b="0" strike="noStrike" spc="-1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4350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063400" y="1600200"/>
            <a:ext cx="4350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300" b="0" strike="noStrike" spc="-1">
              <a:solidFill>
                <a:srgbClr val="FF0000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95360" y="274680"/>
            <a:ext cx="89150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300" b="0" strike="noStrike" spc="-1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4350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063400" y="1600200"/>
            <a:ext cx="4350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95360" y="3964320"/>
            <a:ext cx="4350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300" b="0" strike="noStrike" spc="-1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360" y="1600200"/>
            <a:ext cx="89150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300" b="0" strike="noStrike" spc="-1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4350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63400" y="1600200"/>
            <a:ext cx="4350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63400" y="3964320"/>
            <a:ext cx="4350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300" b="0" strike="noStrike" spc="-1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4350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63400" y="1600200"/>
            <a:ext cx="4350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95360" y="3964320"/>
            <a:ext cx="8915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300" b="0" strike="noStrike" spc="-1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8915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95360" y="3964320"/>
            <a:ext cx="8915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300" b="0" strike="noStrike" spc="-1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4350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063400" y="1600200"/>
            <a:ext cx="4350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95360" y="3964320"/>
            <a:ext cx="4350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063400" y="3964320"/>
            <a:ext cx="4350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300" b="0" strike="noStrike" spc="-1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2870280" cy="215856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509640" y="1600200"/>
            <a:ext cx="2870280" cy="215856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523560" y="1600200"/>
            <a:ext cx="2870280" cy="215856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95360" y="3964320"/>
            <a:ext cx="2870280" cy="215856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509640" y="3964320"/>
            <a:ext cx="2870280" cy="215856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523560" y="3964320"/>
            <a:ext cx="2870280" cy="215856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300" b="0" strike="noStrike" spc="-1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89150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300" b="0" strike="noStrike" spc="-1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4350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400" y="1600200"/>
            <a:ext cx="4350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300" b="0" strike="noStrike" spc="-1">
              <a:solidFill>
                <a:srgbClr val="FF0000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5360" y="274680"/>
            <a:ext cx="89150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300" b="0" strike="noStrike" spc="-1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4350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63400" y="1600200"/>
            <a:ext cx="4350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95360" y="3964320"/>
            <a:ext cx="4350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300" b="0" strike="noStrike" spc="-1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4350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400" y="1600200"/>
            <a:ext cx="4350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400" y="3964320"/>
            <a:ext cx="4350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300" b="0" strike="noStrike" spc="-1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4350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400" y="1600200"/>
            <a:ext cx="4350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5360" y="3964320"/>
            <a:ext cx="8915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95360" y="6356520"/>
            <a:ext cx="2311200" cy="366480"/>
          </a:xfrm>
          <a:prstGeom prst="rect">
            <a:avLst/>
          </a:prstGeom>
        </p:spPr>
        <p:txBody>
          <a:bodyPr lIns="107280" tIns="53640" rIns="107280" bIns="53640" anchor="ctr">
            <a:noAutofit/>
          </a:bodyPr>
          <a:lstStyle/>
          <a:p>
            <a:pPr>
              <a:lnSpc>
                <a:spcPct val="100000"/>
              </a:lnSpc>
            </a:pPr>
            <a:fld id="{48B17A9E-E140-4FFF-8F5A-979A5BBA4ABC}" type="datetime">
              <a:rPr lang="ru-RU" sz="14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пт 29.10.21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384720" y="6356520"/>
            <a:ext cx="3136680" cy="366480"/>
          </a:xfrm>
          <a:prstGeom prst="rect">
            <a:avLst/>
          </a:prstGeom>
        </p:spPr>
        <p:txBody>
          <a:bodyPr lIns="107280" tIns="53640" rIns="107280" bIns="53640"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7099200" y="6356520"/>
            <a:ext cx="2311200" cy="366480"/>
          </a:xfrm>
          <a:prstGeom prst="rect">
            <a:avLst/>
          </a:prstGeom>
        </p:spPr>
        <p:txBody>
          <a:bodyPr lIns="107280" tIns="53640" rIns="107280" bIns="53640" anchor="ctr">
            <a:noAutofit/>
          </a:bodyPr>
          <a:lstStyle/>
          <a:p>
            <a:pPr algn="r">
              <a:lnSpc>
                <a:spcPct val="100000"/>
              </a:lnSpc>
            </a:pPr>
            <a:fld id="{9BC4EBDC-4326-42C2-83BE-2C8B43577C38}" type="slidenum">
              <a:rPr lang="ru-RU" sz="14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2300" b="0" strike="noStrike" spc="-1">
                <a:solidFill>
                  <a:srgbClr val="FF0000"/>
                </a:solidFill>
                <a:latin typeface="Verdana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7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3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3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107280" tIns="53640" rIns="107280" bIns="536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52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5200" b="0" strike="noStrike" spc="-1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8915040" cy="4525560"/>
          </a:xfrm>
          <a:prstGeom prst="rect">
            <a:avLst/>
          </a:prstGeom>
        </p:spPr>
        <p:txBody>
          <a:bodyPr lIns="107280" tIns="53640" rIns="107280" bIns="53640">
            <a:noAutofit/>
          </a:bodyPr>
          <a:lstStyle/>
          <a:p>
            <a:pPr marL="401040" indent="-400680">
              <a:lnSpc>
                <a:spcPct val="100000"/>
              </a:lnSpc>
              <a:spcBef>
                <a:spcPts val="740"/>
              </a:spcBef>
              <a:buClr>
                <a:srgbClr val="000000"/>
              </a:buClr>
              <a:buFont typeface="Arial"/>
              <a:buChar char="•"/>
            </a:pPr>
            <a:r>
              <a:rPr lang="ru-RU" sz="37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870120" lvl="1" indent="-334080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33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337760" lvl="2" indent="-2660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873800" lvl="3" indent="-26604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3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409480" lvl="4" indent="-26604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Arial"/>
              <a:buChar char="»"/>
            </a:pPr>
            <a:r>
              <a:rPr lang="ru-RU" sz="23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95360" y="6356520"/>
            <a:ext cx="2311200" cy="366480"/>
          </a:xfrm>
          <a:prstGeom prst="rect">
            <a:avLst/>
          </a:prstGeom>
        </p:spPr>
        <p:txBody>
          <a:bodyPr lIns="107280" tIns="53640" rIns="107280" bIns="53640" anchor="ctr">
            <a:noAutofit/>
          </a:bodyPr>
          <a:lstStyle/>
          <a:p>
            <a:pPr>
              <a:lnSpc>
                <a:spcPct val="100000"/>
              </a:lnSpc>
            </a:pPr>
            <a:fld id="{BFDB0CA7-2215-4A68-88DE-2D1E82C59F2C}" type="datetime">
              <a:rPr lang="ru-RU" sz="14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пт 29.10.21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384720" y="6356520"/>
            <a:ext cx="3136680" cy="366480"/>
          </a:xfrm>
          <a:prstGeom prst="rect">
            <a:avLst/>
          </a:prstGeom>
        </p:spPr>
        <p:txBody>
          <a:bodyPr lIns="107280" tIns="53640" rIns="107280" bIns="53640"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7099200" y="6356520"/>
            <a:ext cx="2311200" cy="366480"/>
          </a:xfrm>
          <a:prstGeom prst="rect">
            <a:avLst/>
          </a:prstGeom>
        </p:spPr>
        <p:txBody>
          <a:bodyPr lIns="107280" tIns="53640" rIns="107280" bIns="53640" anchor="ctr">
            <a:noAutofit/>
          </a:bodyPr>
          <a:lstStyle/>
          <a:p>
            <a:pPr algn="r">
              <a:lnSpc>
                <a:spcPct val="100000"/>
              </a:lnSpc>
            </a:pPr>
            <a:fld id="{143A9A87-7BFD-4486-ADBA-847FDBA84D2F}" type="slidenum">
              <a:rPr lang="ru-RU" sz="14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1.jpeg"/><Relationship Id="rId4" Type="http://schemas.openxmlformats.org/officeDocument/2006/relationships/image" Target="../media/image2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20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15"/>
          <p:cNvPicPr/>
          <p:nvPr/>
        </p:nvPicPr>
        <p:blipFill>
          <a:blip r:embed="rId2" cstate="print"/>
          <a:stretch/>
        </p:blipFill>
        <p:spPr>
          <a:xfrm>
            <a:off x="465120" y="857160"/>
            <a:ext cx="8969040" cy="134640"/>
          </a:xfrm>
          <a:prstGeom prst="rect">
            <a:avLst/>
          </a:prstGeom>
          <a:ln w="9525"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428760" y="1827360"/>
            <a:ext cx="9359640" cy="61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2"/>
          <p:cNvSpPr/>
          <p:nvPr/>
        </p:nvSpPr>
        <p:spPr>
          <a:xfrm>
            <a:off x="560512" y="1680120"/>
            <a:ext cx="8784976" cy="236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ru-RU" sz="1600" b="1" strike="noStrike" spc="-1" dirty="0" smtClean="0">
                <a:solidFill>
                  <a:srgbClr val="2A6099"/>
                </a:solidFill>
                <a:latin typeface="Arial"/>
                <a:ea typeface="MS Mincho;ＭＳ 明朝"/>
              </a:rPr>
              <a:t>             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Проект межевания территории общего пользования улицы Ломоносова, от жилого дома №15/1 по улице Пекинская, до жилого дома №24 по улице Ломоносова, для размещения линейного объекта местного значения: «Реконструкция ТМ-12 от ТК 1202/4 до ТК 1202/5 с увеличением диаметра трубопровода 200 мм на 250 мм, протяженностью 168 п.м.» в Орджоникидзевском районе городского округа город Уфа Республики Башкортостан</a:t>
            </a: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ru-RU" sz="1600" b="0" strike="noStrike" spc="-1" dirty="0">
              <a:latin typeface="Arial"/>
              <a:ea typeface="Times New Roman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495360" y="5791680"/>
            <a:ext cx="5444640" cy="7311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1F497D"/>
                </a:solidFill>
                <a:latin typeface="Arial"/>
              </a:rPr>
              <a:t>ЗАКАЗЧИК:  </a:t>
            </a:r>
            <a:r>
              <a:rPr lang="ru-RU" sz="1200" b="0" strike="noStrike" spc="-1" dirty="0">
                <a:solidFill>
                  <a:srgbClr val="1F497D"/>
                </a:solidFill>
                <a:latin typeface="Arial"/>
              </a:rPr>
              <a:t>ООО «Башкирские распределительные тепловые сети»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1F497D"/>
                </a:solidFill>
                <a:latin typeface="Arial"/>
              </a:rPr>
              <a:t>ИСПОЛНИТЕЛЬ: </a:t>
            </a:r>
            <a:r>
              <a:rPr lang="ru-RU" sz="1200" b="0" strike="noStrike" spc="-1" dirty="0" smtClean="0">
                <a:solidFill>
                  <a:srgbClr val="1F497D"/>
                </a:solidFill>
                <a:latin typeface="Arial"/>
              </a:rPr>
              <a:t>ООО </a:t>
            </a:r>
            <a:r>
              <a:rPr lang="ru-RU" sz="1200" b="0" strike="noStrike" spc="-1" dirty="0">
                <a:solidFill>
                  <a:srgbClr val="1F497D"/>
                </a:solidFill>
                <a:latin typeface="Arial"/>
              </a:rPr>
              <a:t>ПИ «</a:t>
            </a:r>
            <a:r>
              <a:rPr lang="ru-RU" sz="1200" b="0" strike="noStrike" spc="-1" dirty="0" err="1">
                <a:solidFill>
                  <a:srgbClr val="1F497D"/>
                </a:solidFill>
                <a:latin typeface="Arial"/>
              </a:rPr>
              <a:t>Башкиргражданпроект</a:t>
            </a:r>
            <a:r>
              <a:rPr lang="ru-RU" sz="1200" b="0" strike="noStrike" spc="-1" dirty="0">
                <a:solidFill>
                  <a:srgbClr val="1F497D"/>
                </a:solidFill>
                <a:latin typeface="Arial"/>
              </a:rPr>
              <a:t>»</a:t>
            </a:r>
            <a:endParaRPr lang="ru-RU" sz="1200" b="0" strike="noStrike" spc="-1" dirty="0">
              <a:latin typeface="Arial"/>
            </a:endParaRPr>
          </a:p>
        </p:txBody>
      </p:sp>
      <p:pic>
        <p:nvPicPr>
          <p:cNvPr id="93" name="Рисунок 92"/>
          <p:cNvPicPr/>
          <p:nvPr/>
        </p:nvPicPr>
        <p:blipFill>
          <a:blip r:embed="rId3" cstate="print"/>
          <a:stretch/>
        </p:blipFill>
        <p:spPr>
          <a:xfrm>
            <a:off x="468000" y="180000"/>
            <a:ext cx="972000" cy="11491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8" name="Table 2"/>
          <p:cNvGraphicFramePr/>
          <p:nvPr/>
        </p:nvGraphicFramePr>
        <p:xfrm>
          <a:off x="5673080" y="4977830"/>
          <a:ext cx="3744417" cy="1660760"/>
        </p:xfrm>
        <a:graphic>
          <a:graphicData uri="http://schemas.openxmlformats.org/drawingml/2006/table">
            <a:tbl>
              <a:tblPr/>
              <a:tblGrid>
                <a:gridCol w="1769951"/>
                <a:gridCol w="1019933"/>
                <a:gridCol w="954533"/>
              </a:tblGrid>
              <a:tr h="1952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  <a:endParaRPr lang="ru-RU" sz="800" b="0" strike="noStrike" spc="-1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  <a:tr h="3139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 smtClean="0">
                          <a:solidFill>
                            <a:srgbClr val="1F497D"/>
                          </a:solidFill>
                          <a:latin typeface="Arial"/>
                        </a:rPr>
                        <a:t>И.о.</a:t>
                      </a:r>
                      <a:r>
                        <a:rPr lang="ru-RU" sz="800" b="0" strike="noStrike" spc="-1" baseline="0" dirty="0" smtClean="0">
                          <a:solidFill>
                            <a:srgbClr val="1F497D"/>
                          </a:solidFill>
                          <a:latin typeface="Arial"/>
                        </a:rPr>
                        <a:t> </a:t>
                      </a:r>
                      <a:r>
                        <a:rPr lang="ru-RU" sz="800" b="0" strike="noStrike" spc="-1" dirty="0" smtClean="0">
                          <a:solidFill>
                            <a:srgbClr val="1F497D"/>
                          </a:solidFill>
                          <a:latin typeface="Arial"/>
                        </a:rPr>
                        <a:t>начальника ГУАиГ </a:t>
                      </a: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Администрации ГО  г. Уфа РБ 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И.М. Хабибуллин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  <a:tr h="313929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1F497D"/>
                          </a:solidFill>
                          <a:latin typeface="+mn-lt"/>
                        </a:rPr>
                        <a:t>Зам. начальника ГУАиГ Администрации ГО  г. Уфа РБ </a:t>
                      </a:r>
                      <a:endParaRPr lang="ru-RU" sz="800" b="0" strike="noStrike" spc="-1" dirty="0" smtClean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 smtClean="0">
                          <a:solidFill>
                            <a:schemeClr val="tx2"/>
                          </a:solidFill>
                          <a:latin typeface="+mj-lt"/>
                        </a:rPr>
                        <a:t>А.А. Байназарова</a:t>
                      </a:r>
                      <a:endParaRPr lang="ru-RU" sz="800" b="0" strike="noStrike" spc="-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360" marR="9360">
                    <a:lnL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360" marR="9360">
                    <a:lnL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1F497D"/>
                      </a:solidFill>
                    </a:lnR>
                    <a:lnT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  <a:tr h="3068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Начальник отдела ИТО </a:t>
                      </a:r>
                      <a:r>
                        <a:rPr lang="ru-RU" sz="800" b="0" strike="noStrike" spc="-1" dirty="0" err="1">
                          <a:solidFill>
                            <a:srgbClr val="1F497D"/>
                          </a:solidFill>
                          <a:latin typeface="Arial"/>
                        </a:rPr>
                        <a:t>ГУАиГ</a:t>
                      </a: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 Администрации ГО г. Уфа РБ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Р.Б. </a:t>
                      </a:r>
                      <a:r>
                        <a:rPr lang="ru-RU" sz="800" b="0" strike="noStrike" spc="-1" dirty="0" err="1">
                          <a:solidFill>
                            <a:srgbClr val="1F497D"/>
                          </a:solidFill>
                          <a:latin typeface="Arial"/>
                        </a:rPr>
                        <a:t>Бикшанова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 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  <a:tr h="1952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Главный инженер проекта 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К.Н. Козин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 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  <a:tr h="22820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1F497D"/>
                          </a:solidFill>
                          <a:latin typeface="+mn-lt"/>
                        </a:rPr>
                        <a:t>Главный специалист  МГП БГП</a:t>
                      </a:r>
                      <a:endParaRPr lang="ru-RU" sz="800" b="0" strike="noStrike" spc="-1" dirty="0" smtClean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А.А. Курочкин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15"/>
          <p:cNvPicPr/>
          <p:nvPr/>
        </p:nvPicPr>
        <p:blipFill>
          <a:blip r:embed="rId2" cstate="print"/>
          <a:srcRect r="870" b="-19961"/>
          <a:stretch/>
        </p:blipFill>
        <p:spPr>
          <a:xfrm>
            <a:off x="465120" y="476640"/>
            <a:ext cx="8989560" cy="158400"/>
          </a:xfrm>
          <a:prstGeom prst="rect">
            <a:avLst/>
          </a:prstGeom>
          <a:ln w="9525"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9477360" y="6253200"/>
            <a:ext cx="415440" cy="33768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7280" tIns="53640" rIns="107280" bIns="536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254061"/>
                </a:solidFill>
                <a:latin typeface="Arial"/>
              </a:rPr>
              <a:t>2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452520" y="137160"/>
            <a:ext cx="9143640" cy="39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120" algn="l"/>
                <a:tab pos="895680" algn="l"/>
                <a:tab pos="1344240" algn="l"/>
                <a:tab pos="1792800" algn="l"/>
                <a:tab pos="2241360" algn="l"/>
                <a:tab pos="2690280" algn="l"/>
                <a:tab pos="3138840" algn="l"/>
                <a:tab pos="3587400" algn="l"/>
                <a:tab pos="4035960" algn="l"/>
                <a:tab pos="4484520" algn="l"/>
                <a:tab pos="4933080" algn="l"/>
                <a:tab pos="5381640" algn="l"/>
                <a:tab pos="5830560" algn="l"/>
                <a:tab pos="6279120" algn="l"/>
                <a:tab pos="6727680" algn="l"/>
                <a:tab pos="7176240" algn="l"/>
                <a:tab pos="7624800" algn="l"/>
                <a:tab pos="8073360" algn="l"/>
                <a:tab pos="8521920" algn="l"/>
                <a:tab pos="8970840" algn="l"/>
              </a:tabLst>
            </a:pPr>
            <a:r>
              <a:rPr lang="ru-RU" sz="2000" b="1" strike="noStrike" spc="-1">
                <a:solidFill>
                  <a:srgbClr val="1F497D"/>
                </a:solidFill>
                <a:latin typeface="Arial"/>
                <a:ea typeface="Microsoft YaHei"/>
              </a:rPr>
              <a:t>Краткая пояснительная записка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632520" y="780993"/>
            <a:ext cx="4352736" cy="5024271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400" tIns="34200" rIns="68400" bIns="3420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700" b="0" strike="noStrike" spc="-1" dirty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700" dirty="0" smtClean="0">
                <a:solidFill>
                  <a:schemeClr val="tx2"/>
                </a:solidFill>
                <a:latin typeface="+mj-lt"/>
              </a:rPr>
              <a:t>Проект межевания линейного объекта разработан в составе проекта «Проект межевания территории общего пользования улицы Ломоносова, от жилого дома №15/1 по улице Пекинская, до жилого дома №24 по улице Ломоносова, для размещения линейного объекта местного значения: «Реконструкция ТМ-12 от ТК 1202/4 до ТК 1202/5 с увеличением диаметра трубопровода 200 мм на 250 мм, протяженностью 168 п.м.» в Орджоникидзевском районе городского округа город Уфа Республики Башкортостан        </a:t>
            </a:r>
          </a:p>
          <a:p>
            <a:pPr algn="just">
              <a:lnSpc>
                <a:spcPct val="100000"/>
              </a:lnSpc>
            </a:pPr>
            <a:r>
              <a:rPr lang="ru-RU" sz="700" dirty="0" smtClean="0">
                <a:solidFill>
                  <a:schemeClr val="tx2"/>
                </a:solidFill>
                <a:latin typeface="+mj-lt"/>
              </a:rPr>
              <a:t>       Границы проекта межевания установлены согласно координат  ГЗ №28 от 19.09.2019г.</a:t>
            </a:r>
          </a:p>
          <a:p>
            <a:pPr algn="just">
              <a:lnSpc>
                <a:spcPct val="100000"/>
              </a:lnSpc>
            </a:pPr>
            <a:endParaRPr lang="ru-RU" sz="700" b="1" u="sng" spc="-1" dirty="0" smtClean="0">
              <a:solidFill>
                <a:schemeClr val="tx2"/>
              </a:solidFill>
              <a:latin typeface="+mj-lt"/>
            </a:endParaRPr>
          </a:p>
          <a:p>
            <a:pPr algn="just">
              <a:lnSpc>
                <a:spcPct val="100000"/>
              </a:lnSpc>
            </a:pPr>
            <a:r>
              <a:rPr lang="ru-RU" sz="700" b="1" strike="noStrike" spc="-1" dirty="0" smtClean="0">
                <a:solidFill>
                  <a:schemeClr val="tx2"/>
                </a:solidFill>
                <a:latin typeface="+mj-lt"/>
              </a:rPr>
              <a:t>1</a:t>
            </a:r>
            <a:r>
              <a:rPr lang="ru-RU" sz="700" b="1" strike="noStrike" spc="-1" dirty="0">
                <a:solidFill>
                  <a:schemeClr val="tx2"/>
                </a:solidFill>
                <a:latin typeface="+mj-lt"/>
              </a:rPr>
              <a:t>. Современное положение.</a:t>
            </a:r>
          </a:p>
          <a:p>
            <a:r>
              <a:rPr lang="ru-RU" sz="700" b="0" strike="noStrike" spc="-1" dirty="0">
                <a:solidFill>
                  <a:schemeClr val="tx2"/>
                </a:solidFill>
                <a:latin typeface="+mj-lt"/>
              </a:rPr>
              <a:t>     </a:t>
            </a:r>
            <a:endParaRPr lang="ru-RU" sz="700" b="0" strike="noStrike" spc="-1" dirty="0" smtClean="0">
              <a:solidFill>
                <a:schemeClr val="tx2"/>
              </a:solidFill>
              <a:latin typeface="+mj-lt"/>
            </a:endParaRPr>
          </a:p>
          <a:p>
            <a:r>
              <a:rPr lang="ru-RU" sz="700" dirty="0" smtClean="0">
                <a:solidFill>
                  <a:schemeClr val="tx2"/>
                </a:solidFill>
                <a:latin typeface="+mj-lt"/>
              </a:rPr>
              <a:t>      Участок проекта планировки расположен в Орджоникидзевском районе г.Уфы.   </a:t>
            </a:r>
          </a:p>
          <a:p>
            <a:r>
              <a:rPr lang="ru-RU" sz="700" dirty="0" smtClean="0">
                <a:solidFill>
                  <a:schemeClr val="tx2"/>
                </a:solidFill>
                <a:latin typeface="+mj-lt"/>
              </a:rPr>
              <a:t>Планировочная зона – </a:t>
            </a:r>
            <a:r>
              <a:rPr lang="ru-RU" sz="700" dirty="0" err="1" smtClean="0">
                <a:solidFill>
                  <a:schemeClr val="tx2"/>
                </a:solidFill>
                <a:latin typeface="+mj-lt"/>
              </a:rPr>
              <a:t>Черниковск</a:t>
            </a:r>
            <a:r>
              <a:rPr lang="ru-RU" sz="700" dirty="0" smtClean="0">
                <a:solidFill>
                  <a:schemeClr val="tx2"/>
                </a:solidFill>
                <a:latin typeface="+mj-lt"/>
              </a:rPr>
              <a:t>. </a:t>
            </a:r>
          </a:p>
          <a:p>
            <a:r>
              <a:rPr lang="ru-RU" sz="700" dirty="0" smtClean="0">
                <a:solidFill>
                  <a:schemeClr val="tx2"/>
                </a:solidFill>
                <a:latin typeface="+mj-lt"/>
              </a:rPr>
              <a:t>Территориальная зона:     Ж-3 (Жилая зона).</a:t>
            </a:r>
          </a:p>
          <a:p>
            <a:r>
              <a:rPr lang="ru-RU" sz="700" dirty="0" smtClean="0">
                <a:solidFill>
                  <a:schemeClr val="tx2"/>
                </a:solidFill>
                <a:latin typeface="+mj-lt"/>
              </a:rPr>
              <a:t>Территория привязана к пересечению улиц  Кремлевская и Ломоносова. В настоящий момент  территория благоустроена.  На участке имеются подземные коммуникации: трассы канализации, теплотрассы, линии связи и электропередач, как действующие так и не действующие. На территории проектирования объекты лесного фонда отсутствуют. Объектов культурного наследия на данной территории не установлено. </a:t>
            </a:r>
            <a:r>
              <a:rPr lang="ru-RU" sz="700" dirty="0" err="1" smtClean="0">
                <a:solidFill>
                  <a:schemeClr val="tx2"/>
                </a:solidFill>
                <a:latin typeface="+mj-lt"/>
              </a:rPr>
              <a:t>Санитано-защитных</a:t>
            </a:r>
            <a:r>
              <a:rPr lang="ru-RU" sz="700" dirty="0" smtClean="0">
                <a:solidFill>
                  <a:schemeClr val="tx2"/>
                </a:solidFill>
                <a:latin typeface="+mj-lt"/>
              </a:rPr>
              <a:t> зон и объектов, подверженных возникновению чрезвычайных ситуаций в границах проекта - нет. Ограничений по архитектурно-историческому регламенту - нет. Памятников истории, археологии и культурного наследия на данной территории не установлено.</a:t>
            </a:r>
            <a:r>
              <a:rPr lang="ru-RU" sz="700" b="0" strike="noStrike" spc="-1" dirty="0" smtClean="0">
                <a:solidFill>
                  <a:schemeClr val="tx2"/>
                </a:solidFill>
                <a:latin typeface="+mj-lt"/>
              </a:rPr>
              <a:t>    </a:t>
            </a:r>
          </a:p>
          <a:p>
            <a:pPr algn="just">
              <a:lnSpc>
                <a:spcPct val="100000"/>
              </a:lnSpc>
            </a:pPr>
            <a:endParaRPr lang="ru-RU" sz="700" b="1" spc="-1" dirty="0" smtClean="0">
              <a:solidFill>
                <a:schemeClr val="tx2"/>
              </a:solidFill>
              <a:latin typeface="+mj-lt"/>
            </a:endParaRPr>
          </a:p>
          <a:p>
            <a:pPr algn="just">
              <a:lnSpc>
                <a:spcPct val="100000"/>
              </a:lnSpc>
            </a:pPr>
            <a:r>
              <a:rPr lang="ru-RU" sz="700" b="1" spc="-1" dirty="0" smtClean="0">
                <a:solidFill>
                  <a:schemeClr val="tx2"/>
                </a:solidFill>
                <a:latin typeface="+mj-lt"/>
              </a:rPr>
              <a:t>2.  Проектные решения.</a:t>
            </a:r>
            <a:endParaRPr lang="ru-RU" sz="700" b="1" strike="noStrike" spc="-1" dirty="0" smtClean="0">
              <a:solidFill>
                <a:schemeClr val="tx2"/>
              </a:solidFill>
              <a:latin typeface="+mj-lt"/>
            </a:endParaRPr>
          </a:p>
          <a:p>
            <a:pPr algn="just">
              <a:lnSpc>
                <a:spcPct val="100000"/>
              </a:lnSpc>
            </a:pPr>
            <a:r>
              <a:rPr lang="ru-RU" sz="700" b="0" strike="noStrike" spc="-1" dirty="0" smtClean="0">
                <a:solidFill>
                  <a:schemeClr val="tx2"/>
                </a:solidFill>
                <a:latin typeface="+mj-lt"/>
              </a:rPr>
              <a:t>      </a:t>
            </a:r>
          </a:p>
          <a:p>
            <a:r>
              <a:rPr lang="ru-RU" sz="700" dirty="0" smtClean="0">
                <a:solidFill>
                  <a:schemeClr val="tx2"/>
                </a:solidFill>
                <a:latin typeface="+mj-lt"/>
              </a:rPr>
              <a:t>      На основании градостроительного задания проектом предусмотрен коридор для реконструкции участка существующей теплотрассы ТМ 12 проходящем вдоль ул.  Ломоносова в Калининском районе г Уфы. Проект предусматривает замену труб с увеличением диаметра, а так же конструкций ж/б лотка. Трасса проложена по существующей теплотрассе без изменения и сдвижек. Демонтаж объектов и вынос других инженерный сетей для строительства не предусматривается.</a:t>
            </a:r>
          </a:p>
          <a:p>
            <a:r>
              <a:rPr lang="ru-RU" sz="700" dirty="0" smtClean="0">
                <a:solidFill>
                  <a:schemeClr val="tx2"/>
                </a:solidFill>
                <a:latin typeface="+mj-lt"/>
              </a:rPr>
              <a:t>Изменение и корректировка действующих линий регулирования застройки данным проектом  не предусмотрено.</a:t>
            </a:r>
          </a:p>
          <a:p>
            <a:r>
              <a:rPr lang="ru-RU" sz="700" dirty="0" smtClean="0">
                <a:solidFill>
                  <a:schemeClr val="tx2"/>
                </a:solidFill>
                <a:latin typeface="+mj-lt"/>
              </a:rPr>
              <a:t>     Реконструируемый участок трубопровода проложен по свободной от застройки территории под газоном и за красной линией и небольшой участок 27.0 м в границах красных линий ул. Кремлевской. Под проезжей частью улицы предусмотрено усиленная  конструкция ж/б лотка теплотрассы, а перекрытие из плит  П 16/05-15, П16д-15.  Для обеспечения сохранности сети проектом предусматривается установление технического коридора на ширину охранной зоны вдоль трассы, ограниченной условными линиями. Ширина технического коридора установлена из расчета 2,0 м от края конструкций лотка теплотрассы. </a:t>
            </a:r>
          </a:p>
          <a:p>
            <a:r>
              <a:rPr lang="ru-RU" sz="700" dirty="0" smtClean="0">
                <a:solidFill>
                  <a:schemeClr val="tx2"/>
                </a:solidFill>
                <a:latin typeface="+mj-lt"/>
              </a:rPr>
              <a:t>      Решения и мероприятия по защите существующих сетей на период строительно-монтажных работ будут представлены на последующих стадиях проектировании.</a:t>
            </a:r>
          </a:p>
          <a:p>
            <a:r>
              <a:rPr lang="ru-RU" sz="700" dirty="0" smtClean="0">
                <a:solidFill>
                  <a:schemeClr val="tx2"/>
                </a:solidFill>
                <a:latin typeface="+mj-lt"/>
              </a:rPr>
              <a:t>Реконструируемый участок теплотрассы предусмотрен схемой теплоснабжения предоставленной ООО «Башкирские распределительные сети».   </a:t>
            </a:r>
          </a:p>
          <a:p>
            <a:r>
              <a:rPr lang="ru-RU" sz="700" dirty="0" smtClean="0">
                <a:solidFill>
                  <a:schemeClr val="tx2"/>
                </a:solidFill>
                <a:latin typeface="+mj-lt"/>
              </a:rPr>
              <a:t>После окончания строительно-монтажных работ необходимо восстановить благоустройство территории.</a:t>
            </a:r>
          </a:p>
          <a:p>
            <a:r>
              <a:rPr lang="ru-RU" sz="700" dirty="0" smtClean="0">
                <a:solidFill>
                  <a:schemeClr val="tx2"/>
                </a:solidFill>
              </a:rPr>
              <a:t>      В составе проекта представлены типовые поперечные профили, благоустройство уличной сети и функциональное зонирование прилегающей территории. </a:t>
            </a:r>
            <a:endParaRPr lang="ru-RU" sz="700" b="0" strike="noStrike" spc="-1" dirty="0">
              <a:solidFill>
                <a:schemeClr val="tx2"/>
              </a:solidFill>
              <a:latin typeface="+mj-lt"/>
              <a:ea typeface="Times New Roman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5097016" y="764704"/>
            <a:ext cx="4169128" cy="4270218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400" tIns="34200" rIns="68400" bIns="34200" anchor="ctr">
            <a:spAutoFit/>
          </a:bodyPr>
          <a:lstStyle/>
          <a:p>
            <a:r>
              <a:rPr lang="ru-RU" sz="700" dirty="0" smtClean="0">
                <a:solidFill>
                  <a:schemeClr val="tx2"/>
                </a:solidFill>
                <a:latin typeface="+mj-lt"/>
              </a:rPr>
              <a:t>       В составе проекта   представлена  «Схема конструктивных и планировочных решений» на которой обозначены существующие инженерные сети, реконструируемый участок сетей теплоснабжения с обозначением технического коридора и конструктивного сечений. В проекте так же обозначены территории уличной сети попадающая в границы проекта планировки. </a:t>
            </a:r>
          </a:p>
          <a:p>
            <a:r>
              <a:rPr lang="ru-RU" sz="700" dirty="0" smtClean="0">
                <a:solidFill>
                  <a:schemeClr val="tx2"/>
                </a:solidFill>
                <a:latin typeface="+mj-lt"/>
              </a:rPr>
              <a:t>       Проектируемый участок теплотрассы предусмотрен схемой теплоснабжения предоставленной ООО «Башкирские распределительные сети». </a:t>
            </a:r>
          </a:p>
          <a:p>
            <a:r>
              <a:rPr lang="ru-RU" sz="700" dirty="0" smtClean="0">
                <a:solidFill>
                  <a:schemeClr val="tx2"/>
                </a:solidFill>
                <a:latin typeface="+mj-lt"/>
              </a:rPr>
              <a:t>Уровень ответственности реконструируемой тепломагистрали определен как нормальный. </a:t>
            </a:r>
          </a:p>
          <a:p>
            <a:r>
              <a:rPr lang="ru-RU" sz="700" dirty="0" smtClean="0">
                <a:solidFill>
                  <a:schemeClr val="tx2"/>
                </a:solidFill>
                <a:latin typeface="+mj-lt"/>
              </a:rPr>
              <a:t>Проектом предусматривается реконструкция существующего участка тепломагистрали ТМ-12  между тепловыми камерами ТК1202/4 и ТК1202/5, с демонтажем труб конструкций существующей теплосети.  Прокладка трубопровода предполагается в ж/б лотке подземно. Реконструкцией предусмотрено замена ж/б конструкций лотка, увеличение диаметра трубопровода с 200  мм на 250 мм (273х7,0) устройство теплоизоляции, а также восстановление благоустройства.</a:t>
            </a:r>
          </a:p>
          <a:p>
            <a:endParaRPr lang="ru-RU" sz="700" dirty="0" smtClean="0">
              <a:solidFill>
                <a:schemeClr val="tx2"/>
              </a:solidFill>
              <a:latin typeface="+mj-lt"/>
            </a:endParaRPr>
          </a:p>
          <a:p>
            <a:r>
              <a:rPr lang="ru-RU" sz="700" dirty="0" smtClean="0">
                <a:solidFill>
                  <a:schemeClr val="tx2"/>
                </a:solidFill>
                <a:latin typeface="+mj-lt"/>
              </a:rPr>
              <a:t>Рабочие параметры:         Рраб.=0,7 МПа, Траб.=150-70</a:t>
            </a:r>
            <a:r>
              <a:rPr lang="ru-RU" sz="700" baseline="30000" dirty="0" smtClean="0">
                <a:solidFill>
                  <a:schemeClr val="tx2"/>
                </a:solidFill>
                <a:latin typeface="+mj-lt"/>
              </a:rPr>
              <a:t>О</a:t>
            </a:r>
            <a:r>
              <a:rPr lang="ru-RU" sz="700" dirty="0" smtClean="0">
                <a:solidFill>
                  <a:schemeClr val="tx2"/>
                </a:solidFill>
                <a:latin typeface="+mj-lt"/>
              </a:rPr>
              <a:t>С</a:t>
            </a:r>
          </a:p>
          <a:p>
            <a:r>
              <a:rPr lang="ru-RU" sz="700" dirty="0" smtClean="0">
                <a:solidFill>
                  <a:schemeClr val="tx2"/>
                </a:solidFill>
                <a:latin typeface="+mj-lt"/>
              </a:rPr>
              <a:t>Расчетные параметры:    Рраб.=2.0 МПа, Траб.=150</a:t>
            </a:r>
            <a:r>
              <a:rPr lang="ru-RU" sz="700" baseline="30000" dirty="0" smtClean="0">
                <a:solidFill>
                  <a:schemeClr val="tx2"/>
                </a:solidFill>
                <a:latin typeface="+mj-lt"/>
              </a:rPr>
              <a:t>О</a:t>
            </a:r>
            <a:r>
              <a:rPr lang="ru-RU" sz="700" dirty="0" smtClean="0">
                <a:solidFill>
                  <a:schemeClr val="tx2"/>
                </a:solidFill>
                <a:latin typeface="+mj-lt"/>
              </a:rPr>
              <a:t>С, Тнв=-35</a:t>
            </a:r>
            <a:r>
              <a:rPr lang="ru-RU" sz="700" baseline="30000" dirty="0" smtClean="0">
                <a:solidFill>
                  <a:schemeClr val="tx2"/>
                </a:solidFill>
                <a:latin typeface="+mj-lt"/>
              </a:rPr>
              <a:t> О</a:t>
            </a:r>
            <a:r>
              <a:rPr lang="ru-RU" sz="700" dirty="0" smtClean="0">
                <a:solidFill>
                  <a:schemeClr val="tx2"/>
                </a:solidFill>
                <a:latin typeface="+mj-lt"/>
              </a:rPr>
              <a:t>С</a:t>
            </a:r>
          </a:p>
          <a:p>
            <a:r>
              <a:rPr lang="ru-RU" sz="700" dirty="0" smtClean="0">
                <a:solidFill>
                  <a:schemeClr val="tx2"/>
                </a:solidFill>
                <a:latin typeface="+mj-lt"/>
              </a:rPr>
              <a:t>Параметры испытания:  Рисп.=1.6 МПа, </a:t>
            </a:r>
            <a:r>
              <a:rPr lang="ru-RU" sz="700" dirty="0" err="1" smtClean="0">
                <a:solidFill>
                  <a:schemeClr val="tx2"/>
                </a:solidFill>
                <a:latin typeface="+mj-lt"/>
              </a:rPr>
              <a:t>Тисп.от</a:t>
            </a:r>
            <a:r>
              <a:rPr lang="ru-RU" sz="700" dirty="0" smtClean="0">
                <a:solidFill>
                  <a:schemeClr val="tx2"/>
                </a:solidFill>
                <a:latin typeface="+mj-lt"/>
              </a:rPr>
              <a:t> +5</a:t>
            </a:r>
            <a:r>
              <a:rPr lang="ru-RU" sz="700" baseline="30000" dirty="0" smtClean="0">
                <a:solidFill>
                  <a:schemeClr val="tx2"/>
                </a:solidFill>
                <a:latin typeface="+mj-lt"/>
              </a:rPr>
              <a:t>О</a:t>
            </a:r>
            <a:r>
              <a:rPr lang="ru-RU" sz="700" dirty="0" smtClean="0">
                <a:solidFill>
                  <a:schemeClr val="tx2"/>
                </a:solidFill>
                <a:latin typeface="+mj-lt"/>
              </a:rPr>
              <a:t>С до +40</a:t>
            </a:r>
            <a:r>
              <a:rPr lang="ru-RU" sz="700" baseline="30000" dirty="0" smtClean="0">
                <a:solidFill>
                  <a:schemeClr val="tx2"/>
                </a:solidFill>
                <a:latin typeface="+mj-lt"/>
              </a:rPr>
              <a:t>О</a:t>
            </a:r>
            <a:r>
              <a:rPr lang="ru-RU" sz="700" dirty="0" smtClean="0">
                <a:solidFill>
                  <a:schemeClr val="tx2"/>
                </a:solidFill>
                <a:latin typeface="+mj-lt"/>
              </a:rPr>
              <a:t>С</a:t>
            </a:r>
          </a:p>
          <a:p>
            <a:r>
              <a:rPr lang="ru-RU" sz="700" dirty="0" smtClean="0">
                <a:solidFill>
                  <a:schemeClr val="tx2"/>
                </a:solidFill>
                <a:latin typeface="+mj-lt"/>
              </a:rPr>
              <a:t>Расчетный срок службы 30 лет.</a:t>
            </a:r>
          </a:p>
          <a:p>
            <a:r>
              <a:rPr lang="ru-RU" sz="700" dirty="0" smtClean="0">
                <a:solidFill>
                  <a:schemeClr val="tx2"/>
                </a:solidFill>
                <a:latin typeface="+mj-lt"/>
              </a:rPr>
              <a:t>-протяженность проектируемой теплотрассы: 168,0 м.</a:t>
            </a:r>
          </a:p>
          <a:p>
            <a:pPr algn="just"/>
            <a:r>
              <a:rPr lang="ru-RU" sz="700" dirty="0" smtClean="0">
                <a:solidFill>
                  <a:schemeClr val="tx2"/>
                </a:solidFill>
                <a:latin typeface="+mj-lt"/>
              </a:rPr>
              <a:t>     Переустройство и вынос других существующих инженерных сетей для реконструкции участка тепломагистрали не предусмотрено.</a:t>
            </a:r>
          </a:p>
          <a:p>
            <a:pPr algn="just"/>
            <a:endParaRPr lang="ru-RU" sz="700" b="1" spc="-1" dirty="0" smtClean="0">
              <a:solidFill>
                <a:schemeClr val="tx2"/>
              </a:solidFill>
              <a:latin typeface="+mj-lt"/>
            </a:endParaRPr>
          </a:p>
          <a:p>
            <a:pPr algn="just"/>
            <a:r>
              <a:rPr lang="ru-RU" sz="700" b="1" spc="-1" dirty="0" smtClean="0">
                <a:solidFill>
                  <a:schemeClr val="tx2"/>
                </a:solidFill>
                <a:latin typeface="+mj-lt"/>
              </a:rPr>
              <a:t>3.  Межевание территории.</a:t>
            </a:r>
          </a:p>
          <a:p>
            <a:pPr algn="just">
              <a:lnSpc>
                <a:spcPct val="100000"/>
              </a:lnSpc>
            </a:pPr>
            <a:endParaRPr lang="ru-RU" sz="700" b="0" strike="noStrike" spc="-1" dirty="0">
              <a:solidFill>
                <a:schemeClr val="tx2"/>
              </a:solidFill>
              <a:latin typeface="+mj-lt"/>
            </a:endParaRPr>
          </a:p>
          <a:p>
            <a:pPr algn="just">
              <a:lnSpc>
                <a:spcPct val="100000"/>
              </a:lnSpc>
            </a:pPr>
            <a:r>
              <a:rPr lang="ru-RU" sz="700" dirty="0" smtClean="0">
                <a:solidFill>
                  <a:schemeClr val="tx2"/>
                </a:solidFill>
                <a:latin typeface="+mj-lt"/>
              </a:rPr>
              <a:t>          Проектом межевания предусмотрено формирование земельных участков и установление публичных сервитутов сетей учтенных кадастровых участков для реконструкции участка существующей тепломагистрали. </a:t>
            </a:r>
          </a:p>
          <a:p>
            <a:pPr algn="just"/>
            <a:r>
              <a:rPr lang="ru-RU" sz="700" dirty="0" smtClean="0">
                <a:solidFill>
                  <a:schemeClr val="tx2"/>
                </a:solidFill>
                <a:latin typeface="+mj-lt"/>
              </a:rPr>
              <a:t> Формируемые участки для реконструкции участка теплотрассы располагается в двух кадастровых кварталах 02:55:030242 и 02:55:030231. В результате межевания из площади свободных территорий кварталов сформированы два земельных участка. Границы участков приняты на ширину охранной зоны тепломагистрали с учет конструкций ж/б лотка.</a:t>
            </a:r>
          </a:p>
          <a:p>
            <a:pPr algn="just"/>
            <a:r>
              <a:rPr lang="ru-RU" sz="700" dirty="0" smtClean="0">
                <a:solidFill>
                  <a:schemeClr val="tx2"/>
                </a:solidFill>
                <a:latin typeface="+mj-lt"/>
              </a:rPr>
              <a:t> В рамках проекта межевания сервитуты сетей установлены на учтенные кадастровые участки в кадастровом квартале 02:55:030242 и 02:55:000000,  :27 и :44163 соответственно. Сервитут установлен на ширину охранной зоны.</a:t>
            </a:r>
          </a:p>
          <a:p>
            <a:pPr algn="just"/>
            <a:r>
              <a:rPr lang="ru-RU" sz="700" dirty="0" smtClean="0">
                <a:solidFill>
                  <a:schemeClr val="tx2"/>
                </a:solidFill>
                <a:latin typeface="+mj-lt"/>
              </a:rPr>
              <a:t>          Границы существующих кадастровых участков нанесены на основании КПТ выданных филиалом федерального государственного бюджетного учреждения "Федеральная кадастровая палата Федеральной службы государственной регистрации, кадастра и картографии" по РБ в 12.03 2019г.</a:t>
            </a:r>
            <a:endParaRPr lang="ru-RU" sz="700" b="0" strike="noStrike" spc="-1" dirty="0">
              <a:solidFill>
                <a:schemeClr val="tx2"/>
              </a:solidFill>
              <a:latin typeface="+mj-lt"/>
            </a:endParaRPr>
          </a:p>
          <a:p>
            <a:pPr algn="just">
              <a:lnSpc>
                <a:spcPct val="100000"/>
              </a:lnSpc>
            </a:pPr>
            <a:endParaRPr lang="ru-RU" sz="700" b="0" strike="noStrike" spc="-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12" name="Table 2"/>
          <p:cNvGraphicFramePr/>
          <p:nvPr/>
        </p:nvGraphicFramePr>
        <p:xfrm>
          <a:off x="5673080" y="5229200"/>
          <a:ext cx="3744417" cy="1441615"/>
        </p:xfrm>
        <a:graphic>
          <a:graphicData uri="http://schemas.openxmlformats.org/drawingml/2006/table">
            <a:tbl>
              <a:tblPr/>
              <a:tblGrid>
                <a:gridCol w="1769951"/>
                <a:gridCol w="1019933"/>
                <a:gridCol w="954533"/>
              </a:tblGrid>
              <a:tr h="1836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  <a:endParaRPr lang="ru-RU" sz="800" b="0" strike="noStrike" spc="-1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  <a:tr h="393543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1F497D"/>
                          </a:solidFill>
                          <a:latin typeface="+mn-lt"/>
                        </a:rPr>
                        <a:t>Зам. начальника ГУАиГ Администрации ГО  г. Уфа РБ </a:t>
                      </a:r>
                      <a:endParaRPr lang="ru-RU" sz="800" b="0" strike="noStrike" spc="-1" dirty="0" smtClean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 smtClean="0">
                          <a:solidFill>
                            <a:schemeClr val="tx2"/>
                          </a:solidFill>
                          <a:latin typeface="+mj-lt"/>
                        </a:rPr>
                        <a:t>А.А. Байназарова</a:t>
                      </a:r>
                      <a:endParaRPr lang="ru-RU" sz="800" b="0" strike="noStrike" spc="-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360" marR="9360">
                    <a:lnL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  <a:tr h="2885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Начальник отдела ИТО </a:t>
                      </a:r>
                      <a:r>
                        <a:rPr lang="ru-RU" sz="800" b="0" strike="noStrike" spc="-1" dirty="0" err="1">
                          <a:solidFill>
                            <a:srgbClr val="1F497D"/>
                          </a:solidFill>
                          <a:latin typeface="Arial"/>
                        </a:rPr>
                        <a:t>ГУАиГ</a:t>
                      </a: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 Администрации ГО г. Уфа РБ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Р.Б. </a:t>
                      </a:r>
                      <a:r>
                        <a:rPr lang="ru-RU" sz="800" b="0" strike="noStrike" spc="-1" dirty="0" err="1">
                          <a:solidFill>
                            <a:srgbClr val="1F497D"/>
                          </a:solidFill>
                          <a:latin typeface="Arial"/>
                        </a:rPr>
                        <a:t>Бикшанова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 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  <a:tr h="1836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Главный инженер проекта 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К.Н. Козин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 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  <a:tr h="286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 smtClean="0">
                          <a:solidFill>
                            <a:srgbClr val="1F497D"/>
                          </a:solidFill>
                          <a:latin typeface="+mn-lt"/>
                        </a:rPr>
                        <a:t>Главный специалист  МГП БГП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А.А. Курочкин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Рисунок 8" descr="подпись_c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9424" y="6408983"/>
            <a:ext cx="432048" cy="2603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5_0"/>
          <p:cNvPicPr/>
          <p:nvPr/>
        </p:nvPicPr>
        <p:blipFill>
          <a:blip r:embed="rId2" cstate="print"/>
          <a:srcRect r="870" b="-19961"/>
          <a:stretch/>
        </p:blipFill>
        <p:spPr>
          <a:xfrm>
            <a:off x="465120" y="476640"/>
            <a:ext cx="8989560" cy="158400"/>
          </a:xfrm>
          <a:prstGeom prst="rect">
            <a:avLst/>
          </a:prstGeom>
          <a:ln w="9525">
            <a:noFill/>
          </a:ln>
        </p:spPr>
      </p:pic>
      <p:sp>
        <p:nvSpPr>
          <p:cNvPr id="101" name="CustomShape 1"/>
          <p:cNvSpPr/>
          <p:nvPr/>
        </p:nvSpPr>
        <p:spPr>
          <a:xfrm>
            <a:off x="9477360" y="6253200"/>
            <a:ext cx="415440" cy="33768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7280" tIns="53640" rIns="107280" bIns="536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254061"/>
                </a:solidFill>
                <a:latin typeface="Arial"/>
              </a:rPr>
              <a:t>3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452520" y="137160"/>
            <a:ext cx="9143640" cy="39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120" algn="l"/>
                <a:tab pos="895680" algn="l"/>
                <a:tab pos="1344240" algn="l"/>
                <a:tab pos="1792800" algn="l"/>
                <a:tab pos="2241360" algn="l"/>
                <a:tab pos="2690280" algn="l"/>
                <a:tab pos="3138840" algn="l"/>
                <a:tab pos="3587400" algn="l"/>
                <a:tab pos="4035960" algn="l"/>
                <a:tab pos="4484520" algn="l"/>
                <a:tab pos="4933080" algn="l"/>
                <a:tab pos="5381640" algn="l"/>
                <a:tab pos="5830560" algn="l"/>
                <a:tab pos="6279120" algn="l"/>
                <a:tab pos="6727680" algn="l"/>
                <a:tab pos="7176240" algn="l"/>
                <a:tab pos="7624800" algn="l"/>
                <a:tab pos="8073360" algn="l"/>
                <a:tab pos="8521920" algn="l"/>
                <a:tab pos="8970840" algn="l"/>
              </a:tabLst>
            </a:pPr>
            <a:r>
              <a:rPr lang="ru-RU" sz="2000" b="1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Основные технико-экономические показатели</a:t>
            </a:r>
            <a:endParaRPr lang="ru-RU" sz="2000" b="0" strike="noStrike" spc="-1" dirty="0">
              <a:latin typeface="Arial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704528" y="836712"/>
          <a:ext cx="8424936" cy="3572519"/>
        </p:xfrm>
        <a:graphic>
          <a:graphicData uri="http://schemas.openxmlformats.org/drawingml/2006/table">
            <a:tbl>
              <a:tblPr/>
              <a:tblGrid>
                <a:gridCol w="1296144"/>
                <a:gridCol w="3354012"/>
                <a:gridCol w="1887390"/>
                <a:gridCol w="1887390"/>
              </a:tblGrid>
              <a:tr h="291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Наименование показателей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Arial"/>
                          <a:ea typeface="Times New Roman"/>
                          <a:cs typeface="Times New Roman"/>
                        </a:rPr>
                        <a:t>Ед.изм</a:t>
                      </a: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Площадь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1526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Территория проекта межевания</a:t>
                      </a:r>
                      <a:r>
                        <a:rPr lang="ru-RU" sz="1000" i="1" dirty="0">
                          <a:latin typeface="Arial"/>
                          <a:ea typeface="Times New Roman"/>
                          <a:cs typeface="Times New Roman"/>
                        </a:rPr>
                        <a:t>: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Times New Roman"/>
                          <a:cs typeface="Times New Roman"/>
                        </a:rPr>
                        <a:t>Га/м</a:t>
                      </a:r>
                      <a:r>
                        <a:rPr lang="ru-RU" sz="1000" baseline="30000" dirty="0" smtClean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+mj-lt"/>
                          <a:ea typeface="Times New Roman"/>
                          <a:cs typeface="Times New Roman"/>
                        </a:rPr>
                        <a:t>0,2  / 2644,65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Arial"/>
                          <a:ea typeface="Times New Roman"/>
                          <a:cs typeface="Times New Roman"/>
                        </a:rPr>
                        <a:t>-территория </a:t>
                      </a:r>
                      <a:r>
                        <a:rPr lang="ru-RU" sz="1000" i="1" dirty="0">
                          <a:latin typeface="Arial"/>
                          <a:ea typeface="Times New Roman"/>
                          <a:cs typeface="Times New Roman"/>
                        </a:rPr>
                        <a:t>общего пользования (уличная сеть)</a:t>
                      </a:r>
                      <a:endParaRPr lang="ru-RU" sz="12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Га/м</a:t>
                      </a:r>
                      <a:r>
                        <a:rPr lang="ru-RU" sz="1000" baseline="300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+mj-lt"/>
                          <a:ea typeface="Times New Roman"/>
                          <a:cs typeface="Times New Roman"/>
                        </a:rPr>
                        <a:t>0,5  / 395,40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Arial"/>
                          <a:ea typeface="Times New Roman"/>
                          <a:cs typeface="Times New Roman"/>
                        </a:rPr>
                        <a:t>-территория </a:t>
                      </a:r>
                      <a:r>
                        <a:rPr lang="ru-RU" sz="1000" i="1" dirty="0">
                          <a:latin typeface="Arial"/>
                          <a:ea typeface="Times New Roman"/>
                          <a:cs typeface="Times New Roman"/>
                        </a:rPr>
                        <a:t>жилой застройки</a:t>
                      </a:r>
                      <a:endParaRPr lang="ru-RU" sz="12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Га/м</a:t>
                      </a:r>
                      <a:r>
                        <a:rPr lang="ru-RU" sz="1000" baseline="30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    /  0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2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Arial"/>
                          <a:ea typeface="Times New Roman"/>
                          <a:cs typeface="Times New Roman"/>
                        </a:rPr>
                        <a:t>-территория </a:t>
                      </a:r>
                      <a:r>
                        <a:rPr lang="ru-RU" sz="1000" i="1" dirty="0">
                          <a:latin typeface="Arial"/>
                          <a:ea typeface="Times New Roman"/>
                          <a:cs typeface="Times New Roman"/>
                        </a:rPr>
                        <a:t>общественно-деловой застройки</a:t>
                      </a:r>
                      <a:endParaRPr lang="ru-RU" sz="12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Га/м</a:t>
                      </a:r>
                      <a:r>
                        <a:rPr lang="ru-RU" sz="1000" baseline="30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   / 2249,25</a:t>
                      </a:r>
                      <a:endParaRPr lang="ru-RU" sz="1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Протяженность улично-дорожной сети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/>
                          <a:ea typeface="Times New Roman"/>
                          <a:cs typeface="Times New Roman"/>
                        </a:rPr>
                        <a:t>Км </a:t>
                      </a: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ru-RU" sz="1000" dirty="0" smtClean="0"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+mj-lt"/>
                          <a:ea typeface="Times New Roman"/>
                          <a:cs typeface="Times New Roman"/>
                        </a:rPr>
                        <a:t>0,2 / 184,0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Протяженность сетей теплоснабжения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(реконструируемых)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/>
                          <a:ea typeface="Times New Roman"/>
                          <a:cs typeface="Times New Roman"/>
                        </a:rPr>
                        <a:t>Км </a:t>
                      </a: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ru-RU" sz="1000" dirty="0" smtClean="0"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+mj-lt"/>
                          <a:ea typeface="Times New Roman"/>
                          <a:cs typeface="Times New Roman"/>
                        </a:rPr>
                        <a:t>0,2 / 168,0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</a:rPr>
                        <a:t>Количество участков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Arial"/>
                          <a:ea typeface="Times New Roman"/>
                        </a:rPr>
                        <a:t>шт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</a:rPr>
                        <a:t>Количество </a:t>
                      </a:r>
                      <a:r>
                        <a:rPr lang="ru-RU" sz="1000" dirty="0" smtClean="0">
                          <a:latin typeface="Arial"/>
                          <a:ea typeface="Times New Roman"/>
                        </a:rPr>
                        <a:t>сервитутов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Arial"/>
                          <a:ea typeface="Times New Roman"/>
                        </a:rPr>
                        <a:t>шт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</a:rPr>
                        <a:t>2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</a:rPr>
                        <a:t>Площадь формируемых участков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</a:rPr>
                        <a:t>м</a:t>
                      </a:r>
                      <a:r>
                        <a:rPr lang="ru-RU" sz="1000" baseline="30000" dirty="0">
                          <a:latin typeface="Arial"/>
                          <a:ea typeface="Times New Roman"/>
                        </a:rPr>
                        <a:t>2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latin typeface="Arial"/>
                          <a:ea typeface="Times New Roman"/>
                        </a:rPr>
                        <a:t>1085,0</a:t>
                      </a:r>
                      <a:r>
                        <a:rPr lang="ru-RU" sz="1000" b="0" dirty="0">
                          <a:latin typeface="Arial"/>
                          <a:ea typeface="Times New Roman"/>
                        </a:rPr>
                        <a:t>6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</a:rPr>
                        <a:t>Площадь проектируемых сервитутов сетей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</a:rPr>
                        <a:t>м</a:t>
                      </a:r>
                      <a:r>
                        <a:rPr lang="ru-RU" sz="1000" baseline="30000" dirty="0">
                          <a:latin typeface="Arial"/>
                          <a:ea typeface="Times New Roman"/>
                        </a:rPr>
                        <a:t>2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/>
                          <a:ea typeface="Times New Roman"/>
                        </a:rPr>
                        <a:t>210,30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 2"/>
          <p:cNvGraphicFramePr/>
          <p:nvPr/>
        </p:nvGraphicFramePr>
        <p:xfrm>
          <a:off x="5673080" y="5229200"/>
          <a:ext cx="3744417" cy="1441615"/>
        </p:xfrm>
        <a:graphic>
          <a:graphicData uri="http://schemas.openxmlformats.org/drawingml/2006/table">
            <a:tbl>
              <a:tblPr/>
              <a:tblGrid>
                <a:gridCol w="1769951"/>
                <a:gridCol w="1019933"/>
                <a:gridCol w="954533"/>
              </a:tblGrid>
              <a:tr h="1836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  <a:endParaRPr lang="ru-RU" sz="800" b="0" strike="noStrike" spc="-1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  <a:tr h="393543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1F497D"/>
                          </a:solidFill>
                          <a:latin typeface="+mn-lt"/>
                        </a:rPr>
                        <a:t>Зам. начальника ГУАиГ Администрации ГО  г. Уфа РБ </a:t>
                      </a:r>
                      <a:endParaRPr lang="ru-RU" sz="800" b="0" strike="noStrike" spc="-1" dirty="0" smtClean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 smtClean="0">
                          <a:solidFill>
                            <a:schemeClr val="tx2"/>
                          </a:solidFill>
                          <a:latin typeface="+mj-lt"/>
                        </a:rPr>
                        <a:t>А.А. Байназарова</a:t>
                      </a:r>
                      <a:endParaRPr lang="ru-RU" sz="800" b="0" strike="noStrike" spc="-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360" marR="9360">
                    <a:lnL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  <a:tr h="2885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Начальник отдела ИТО </a:t>
                      </a:r>
                      <a:r>
                        <a:rPr lang="ru-RU" sz="800" b="0" strike="noStrike" spc="-1" dirty="0" err="1">
                          <a:solidFill>
                            <a:srgbClr val="1F497D"/>
                          </a:solidFill>
                          <a:latin typeface="Arial"/>
                        </a:rPr>
                        <a:t>ГУАиГ</a:t>
                      </a: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 Администрации ГО г. Уфа РБ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Р.Б. </a:t>
                      </a:r>
                      <a:r>
                        <a:rPr lang="ru-RU" sz="800" b="0" strike="noStrike" spc="-1" dirty="0" err="1">
                          <a:solidFill>
                            <a:srgbClr val="1F497D"/>
                          </a:solidFill>
                          <a:latin typeface="Arial"/>
                        </a:rPr>
                        <a:t>Бикшанова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 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  <a:tr h="1836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Главный инженер проекта 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К.Н. Козин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 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  <a:tr h="28607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1F497D"/>
                          </a:solidFill>
                          <a:latin typeface="+mn-lt"/>
                        </a:rPr>
                        <a:t>Главный специалист  МГП БГП</a:t>
                      </a:r>
                      <a:endParaRPr lang="ru-RU" sz="800" b="0" strike="noStrike" spc="-1" dirty="0" smtClean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А.А. Курочкин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" name="Рисунок 7" descr="подпись_c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9424" y="6408983"/>
            <a:ext cx="432048" cy="2603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гд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504" y="620688"/>
            <a:ext cx="3960440" cy="5625942"/>
          </a:xfrm>
          <a:prstGeom prst="rect">
            <a:avLst/>
          </a:prstGeom>
        </p:spPr>
      </p:pic>
      <p:pic>
        <p:nvPicPr>
          <p:cNvPr id="108" name="Picture 15"/>
          <p:cNvPicPr/>
          <p:nvPr/>
        </p:nvPicPr>
        <p:blipFill>
          <a:blip r:embed="rId3" cstate="print"/>
          <a:srcRect r="870" b="-19961"/>
          <a:stretch/>
        </p:blipFill>
        <p:spPr>
          <a:xfrm>
            <a:off x="465120" y="476640"/>
            <a:ext cx="8989560" cy="158400"/>
          </a:xfrm>
          <a:prstGeom prst="rect">
            <a:avLst/>
          </a:prstGeom>
          <a:ln w="9525">
            <a:noFill/>
          </a:ln>
        </p:spPr>
      </p:pic>
      <p:sp>
        <p:nvSpPr>
          <p:cNvPr id="109" name="CustomShape 1"/>
          <p:cNvSpPr/>
          <p:nvPr/>
        </p:nvSpPr>
        <p:spPr>
          <a:xfrm>
            <a:off x="9477360" y="6253200"/>
            <a:ext cx="415440" cy="33768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7280" tIns="53640" rIns="107280" bIns="536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254061"/>
                </a:solidFill>
                <a:latin typeface="Arial"/>
              </a:rPr>
              <a:t>4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452520" y="116640"/>
            <a:ext cx="9143640" cy="39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120" algn="l"/>
                <a:tab pos="895680" algn="l"/>
                <a:tab pos="1344240" algn="l"/>
                <a:tab pos="1792800" algn="l"/>
                <a:tab pos="2241360" algn="l"/>
                <a:tab pos="2690280" algn="l"/>
                <a:tab pos="3138840" algn="l"/>
                <a:tab pos="3587400" algn="l"/>
                <a:tab pos="4035960" algn="l"/>
                <a:tab pos="4484520" algn="l"/>
                <a:tab pos="4933080" algn="l"/>
                <a:tab pos="5381640" algn="l"/>
                <a:tab pos="5830560" algn="l"/>
                <a:tab pos="6279120" algn="l"/>
                <a:tab pos="6727680" algn="l"/>
                <a:tab pos="7176240" algn="l"/>
                <a:tab pos="7624800" algn="l"/>
                <a:tab pos="8073360" algn="l"/>
                <a:tab pos="8521920" algn="l"/>
                <a:tab pos="8970840" algn="l"/>
              </a:tabLst>
            </a:pPr>
            <a:r>
              <a:rPr lang="ru-RU" sz="2000" b="1" strike="noStrike" spc="-1">
                <a:solidFill>
                  <a:srgbClr val="1F497D"/>
                </a:solidFill>
                <a:latin typeface="Arial"/>
                <a:ea typeface="Microsoft YaHei"/>
              </a:rPr>
              <a:t>Схема расположения элемента планировочной структуры 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12" name="Рисунок 111"/>
          <p:cNvPicPr/>
          <p:nvPr/>
        </p:nvPicPr>
        <p:blipFill>
          <a:blip r:embed="rId4" cstate="print"/>
          <a:stretch/>
        </p:blipFill>
        <p:spPr>
          <a:xfrm>
            <a:off x="488504" y="620688"/>
            <a:ext cx="360000" cy="8564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0" name="Table 2"/>
          <p:cNvGraphicFramePr/>
          <p:nvPr/>
        </p:nvGraphicFramePr>
        <p:xfrm>
          <a:off x="5673080" y="5229200"/>
          <a:ext cx="3744417" cy="1441615"/>
        </p:xfrm>
        <a:graphic>
          <a:graphicData uri="http://schemas.openxmlformats.org/drawingml/2006/table">
            <a:tbl>
              <a:tblPr/>
              <a:tblGrid>
                <a:gridCol w="1769951"/>
                <a:gridCol w="1019933"/>
                <a:gridCol w="954533"/>
              </a:tblGrid>
              <a:tr h="1836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  <a:endParaRPr lang="ru-RU" sz="800" b="0" strike="noStrike" spc="-1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  <a:tr h="393543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1F497D"/>
                          </a:solidFill>
                          <a:latin typeface="+mn-lt"/>
                        </a:rPr>
                        <a:t>Зам. начальника ГУАиГ Администрации ГО  г. Уфа РБ </a:t>
                      </a:r>
                      <a:endParaRPr lang="ru-RU" sz="800" b="0" strike="noStrike" spc="-1" dirty="0" smtClean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 smtClean="0">
                          <a:solidFill>
                            <a:schemeClr val="tx2"/>
                          </a:solidFill>
                          <a:latin typeface="+mj-lt"/>
                        </a:rPr>
                        <a:t>А.А. Байназарова</a:t>
                      </a:r>
                      <a:endParaRPr lang="ru-RU" sz="800" b="0" strike="noStrike" spc="-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360" marR="9360">
                    <a:lnL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  <a:tr h="2885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Начальник отдела ИТО </a:t>
                      </a:r>
                      <a:r>
                        <a:rPr lang="ru-RU" sz="800" b="0" strike="noStrike" spc="-1" dirty="0" err="1">
                          <a:solidFill>
                            <a:srgbClr val="1F497D"/>
                          </a:solidFill>
                          <a:latin typeface="Arial"/>
                        </a:rPr>
                        <a:t>ГУАиГ</a:t>
                      </a: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 Администрации ГО г. Уфа РБ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Р.Б. </a:t>
                      </a:r>
                      <a:r>
                        <a:rPr lang="ru-RU" sz="800" b="0" strike="noStrike" spc="-1" dirty="0" err="1">
                          <a:solidFill>
                            <a:srgbClr val="1F497D"/>
                          </a:solidFill>
                          <a:latin typeface="Arial"/>
                        </a:rPr>
                        <a:t>Бикшанова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 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  <a:tr h="1836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Главный инженер проекта 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К.Н. Козин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 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  <a:tr h="28607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1F497D"/>
                          </a:solidFill>
                          <a:latin typeface="+mn-lt"/>
                        </a:rPr>
                        <a:t>Главный специалист  МГП БГП</a:t>
                      </a:r>
                      <a:endParaRPr lang="ru-RU" sz="800" b="0" strike="noStrike" spc="-1" dirty="0" smtClean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А.А. Курочкин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Рисунок 8" descr="гд 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20952" y="620688"/>
            <a:ext cx="4853986" cy="43992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опор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440" y="692696"/>
            <a:ext cx="6976872" cy="4498848"/>
          </a:xfrm>
          <a:prstGeom prst="rect">
            <a:avLst/>
          </a:prstGeom>
        </p:spPr>
      </p:pic>
      <p:sp>
        <p:nvSpPr>
          <p:cNvPr id="114" name="CustomShape 1"/>
          <p:cNvSpPr/>
          <p:nvPr/>
        </p:nvSpPr>
        <p:spPr>
          <a:xfrm>
            <a:off x="9477360" y="6253200"/>
            <a:ext cx="415440" cy="33768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7280" tIns="53640" rIns="107280" bIns="536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254061"/>
                </a:solidFill>
                <a:latin typeface="Arial"/>
              </a:rPr>
              <a:t>5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452520" y="137160"/>
            <a:ext cx="9013680" cy="8331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120" algn="l"/>
                <a:tab pos="895680" algn="l"/>
                <a:tab pos="1344240" algn="l"/>
                <a:tab pos="1792800" algn="l"/>
                <a:tab pos="2241360" algn="l"/>
                <a:tab pos="2690280" algn="l"/>
                <a:tab pos="3138840" algn="l"/>
                <a:tab pos="3587400" algn="l"/>
                <a:tab pos="4035960" algn="l"/>
                <a:tab pos="4484520" algn="l"/>
                <a:tab pos="4933080" algn="l"/>
                <a:tab pos="5381640" algn="l"/>
                <a:tab pos="5830560" algn="l"/>
                <a:tab pos="6279120" algn="l"/>
                <a:tab pos="6727680" algn="l"/>
                <a:tab pos="7176240" algn="l"/>
                <a:tab pos="7624800" algn="l"/>
                <a:tab pos="8073360" algn="l"/>
                <a:tab pos="8521920" algn="l"/>
                <a:tab pos="8970840" algn="l"/>
              </a:tabLst>
            </a:pPr>
            <a:r>
              <a:rPr lang="ru-RU" sz="1200" b="1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Схема современного использования территории. </a:t>
            </a:r>
            <a:r>
              <a:rPr lang="ru-RU" sz="1200" b="1" spc="-1" dirty="0" smtClean="0">
                <a:solidFill>
                  <a:srgbClr val="1F497D"/>
                </a:solidFill>
                <a:ea typeface="Microsoft YaHei"/>
              </a:rPr>
              <a:t>Схема границ зон с особыми </a:t>
            </a:r>
          </a:p>
          <a:p>
            <a:pPr algn="ctr">
              <a:lnSpc>
                <a:spcPct val="100000"/>
              </a:lnSpc>
              <a:tabLst>
                <a:tab pos="0" algn="l"/>
                <a:tab pos="447120" algn="l"/>
                <a:tab pos="895680" algn="l"/>
                <a:tab pos="1344240" algn="l"/>
                <a:tab pos="1792800" algn="l"/>
                <a:tab pos="2241360" algn="l"/>
                <a:tab pos="2690280" algn="l"/>
                <a:tab pos="3138840" algn="l"/>
                <a:tab pos="3587400" algn="l"/>
                <a:tab pos="4035960" algn="l"/>
                <a:tab pos="4484520" algn="l"/>
                <a:tab pos="4933080" algn="l"/>
                <a:tab pos="5381640" algn="l"/>
                <a:tab pos="5830560" algn="l"/>
                <a:tab pos="6279120" algn="l"/>
                <a:tab pos="6727680" algn="l"/>
                <a:tab pos="7176240" algn="l"/>
                <a:tab pos="7624800" algn="l"/>
                <a:tab pos="8073360" algn="l"/>
                <a:tab pos="8521920" algn="l"/>
                <a:tab pos="8970840" algn="l"/>
              </a:tabLst>
            </a:pPr>
            <a:r>
              <a:rPr lang="ru-RU" sz="1200" b="1" spc="-1" dirty="0" smtClean="0">
                <a:solidFill>
                  <a:srgbClr val="1F497D"/>
                </a:solidFill>
                <a:ea typeface="Microsoft YaHei"/>
              </a:rPr>
              <a:t>условиями использования территорий. М 1:1000</a:t>
            </a:r>
            <a:endParaRPr lang="ru-RU" sz="1200" b="0" strike="noStrike" spc="-1" dirty="0" smtClean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120" algn="l"/>
                <a:tab pos="895680" algn="l"/>
                <a:tab pos="1344240" algn="l"/>
                <a:tab pos="1792800" algn="l"/>
                <a:tab pos="2241360" algn="l"/>
                <a:tab pos="2690280" algn="l"/>
                <a:tab pos="3138840" algn="l"/>
                <a:tab pos="3587400" algn="l"/>
                <a:tab pos="4035960" algn="l"/>
                <a:tab pos="4484520" algn="l"/>
                <a:tab pos="4933080" algn="l"/>
                <a:tab pos="5381640" algn="l"/>
                <a:tab pos="5830560" algn="l"/>
                <a:tab pos="6279120" algn="l"/>
                <a:tab pos="6727680" algn="l"/>
                <a:tab pos="7176240" algn="l"/>
                <a:tab pos="7624800" algn="l"/>
                <a:tab pos="8073360" algn="l"/>
                <a:tab pos="8521920" algn="l"/>
                <a:tab pos="8970840" algn="l"/>
              </a:tabLst>
            </a:pP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120" algn="l"/>
                <a:tab pos="895680" algn="l"/>
                <a:tab pos="1344240" algn="l"/>
                <a:tab pos="1792800" algn="l"/>
                <a:tab pos="2241360" algn="l"/>
                <a:tab pos="2690280" algn="l"/>
                <a:tab pos="3138840" algn="l"/>
                <a:tab pos="3587400" algn="l"/>
                <a:tab pos="4035960" algn="l"/>
                <a:tab pos="4484520" algn="l"/>
                <a:tab pos="4933080" algn="l"/>
                <a:tab pos="5381640" algn="l"/>
                <a:tab pos="5830560" algn="l"/>
                <a:tab pos="6279120" algn="l"/>
                <a:tab pos="6727680" algn="l"/>
                <a:tab pos="7176240" algn="l"/>
                <a:tab pos="7624800" algn="l"/>
                <a:tab pos="8073360" algn="l"/>
                <a:tab pos="8521920" algn="l"/>
                <a:tab pos="8970840" algn="l"/>
              </a:tabLst>
            </a:pPr>
            <a:endParaRPr lang="ru-RU" sz="1200" b="0" strike="noStrike" spc="-1" dirty="0">
              <a:latin typeface="Arial"/>
            </a:endParaRPr>
          </a:p>
        </p:txBody>
      </p:sp>
      <p:pic>
        <p:nvPicPr>
          <p:cNvPr id="116" name="Picture 15"/>
          <p:cNvPicPr/>
          <p:nvPr/>
        </p:nvPicPr>
        <p:blipFill>
          <a:blip r:embed="rId3" cstate="print"/>
          <a:srcRect r="870" b="-19961"/>
          <a:stretch/>
        </p:blipFill>
        <p:spPr>
          <a:xfrm>
            <a:off x="465120" y="595800"/>
            <a:ext cx="8989560" cy="158400"/>
          </a:xfrm>
          <a:prstGeom prst="rect">
            <a:avLst/>
          </a:prstGeom>
          <a:ln w="9525">
            <a:noFill/>
          </a:ln>
        </p:spPr>
      </p:pic>
      <p:sp>
        <p:nvSpPr>
          <p:cNvPr id="120" name="CustomShape 4"/>
          <p:cNvSpPr/>
          <p:nvPr/>
        </p:nvSpPr>
        <p:spPr>
          <a:xfrm>
            <a:off x="6285448" y="692696"/>
            <a:ext cx="2700000" cy="33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4000" rIns="103680" bIns="54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1500" b="1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Условные обозначения</a:t>
            </a:r>
            <a:endParaRPr lang="ru-RU" sz="1500" b="0" strike="noStrike" spc="-1" dirty="0">
              <a:latin typeface="Arial"/>
            </a:endParaRPr>
          </a:p>
        </p:txBody>
      </p:sp>
      <p:pic>
        <p:nvPicPr>
          <p:cNvPr id="121" name="Рисунок 120"/>
          <p:cNvPicPr/>
          <p:nvPr/>
        </p:nvPicPr>
        <p:blipFill>
          <a:blip r:embed="rId4" cstate="print"/>
          <a:stretch/>
        </p:blipFill>
        <p:spPr>
          <a:xfrm>
            <a:off x="488504" y="4725144"/>
            <a:ext cx="3166200" cy="1870920"/>
          </a:xfrm>
          <a:prstGeom prst="rect">
            <a:avLst/>
          </a:prstGeom>
          <a:ln w="0">
            <a:noFill/>
          </a:ln>
        </p:spPr>
      </p:pic>
      <p:pic>
        <p:nvPicPr>
          <p:cNvPr id="122" name="Рисунок 121"/>
          <p:cNvPicPr/>
          <p:nvPr/>
        </p:nvPicPr>
        <p:blipFill>
          <a:blip r:embed="rId5" cstate="print"/>
          <a:stretch/>
        </p:blipFill>
        <p:spPr>
          <a:xfrm>
            <a:off x="6321152" y="980728"/>
            <a:ext cx="3148920" cy="13557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7" name="Table 2"/>
          <p:cNvGraphicFramePr/>
          <p:nvPr/>
        </p:nvGraphicFramePr>
        <p:xfrm>
          <a:off x="5673080" y="5229200"/>
          <a:ext cx="3744417" cy="1441615"/>
        </p:xfrm>
        <a:graphic>
          <a:graphicData uri="http://schemas.openxmlformats.org/drawingml/2006/table">
            <a:tbl>
              <a:tblPr/>
              <a:tblGrid>
                <a:gridCol w="1769951"/>
                <a:gridCol w="1019933"/>
                <a:gridCol w="954533"/>
              </a:tblGrid>
              <a:tr h="1836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  <a:endParaRPr lang="ru-RU" sz="800" b="0" strike="noStrike" spc="-1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  <a:tr h="393543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1F497D"/>
                          </a:solidFill>
                          <a:latin typeface="+mn-lt"/>
                        </a:rPr>
                        <a:t>Зам. начальника ГУАиГ Администрации ГО  г. Уфа РБ </a:t>
                      </a:r>
                      <a:endParaRPr lang="ru-RU" sz="800" b="0" strike="noStrike" spc="-1" dirty="0" smtClean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 smtClean="0">
                          <a:solidFill>
                            <a:schemeClr val="tx2"/>
                          </a:solidFill>
                          <a:latin typeface="+mj-lt"/>
                        </a:rPr>
                        <a:t>А.А. Байназарова</a:t>
                      </a:r>
                      <a:endParaRPr lang="ru-RU" sz="800" b="0" strike="noStrike" spc="-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360" marR="9360">
                    <a:lnL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  <a:tr h="2885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Начальник отдела ИТО </a:t>
                      </a:r>
                      <a:r>
                        <a:rPr lang="ru-RU" sz="800" b="0" strike="noStrike" spc="-1" dirty="0" err="1">
                          <a:solidFill>
                            <a:srgbClr val="1F497D"/>
                          </a:solidFill>
                          <a:latin typeface="Arial"/>
                        </a:rPr>
                        <a:t>ГУАиГ</a:t>
                      </a: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 Администрации ГО г. Уфа РБ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Р.Б. </a:t>
                      </a:r>
                      <a:r>
                        <a:rPr lang="ru-RU" sz="800" b="0" strike="noStrike" spc="-1" dirty="0" err="1">
                          <a:solidFill>
                            <a:srgbClr val="1F497D"/>
                          </a:solidFill>
                          <a:latin typeface="Arial"/>
                        </a:rPr>
                        <a:t>Бикшанова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 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  <a:tr h="1836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Главный инженер проекта 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К.Н. Козин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 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  <a:tr h="28607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1F497D"/>
                          </a:solidFill>
                          <a:latin typeface="+mn-lt"/>
                        </a:rPr>
                        <a:t>Главный специалист  МГП БГП</a:t>
                      </a:r>
                      <a:endParaRPr lang="ru-RU" sz="800" b="0" strike="noStrike" spc="-1" dirty="0" smtClean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А.А. Курочкин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6" name="Рисунок 15" descr="севе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8504" y="764704"/>
            <a:ext cx="683976" cy="658753"/>
          </a:xfrm>
          <a:prstGeom prst="rect">
            <a:avLst/>
          </a:prstGeom>
        </p:spPr>
      </p:pic>
      <p:pic>
        <p:nvPicPr>
          <p:cNvPr id="18" name="Рисунок 17" descr="условник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0512" y="3717032"/>
            <a:ext cx="2808312" cy="839679"/>
          </a:xfrm>
          <a:prstGeom prst="rect">
            <a:avLst/>
          </a:prstGeom>
        </p:spPr>
      </p:pic>
      <p:sp>
        <p:nvSpPr>
          <p:cNvPr id="19" name="CustomShape 6"/>
          <p:cNvSpPr/>
          <p:nvPr/>
        </p:nvSpPr>
        <p:spPr>
          <a:xfrm>
            <a:off x="1136576" y="4549598"/>
            <a:ext cx="1880376" cy="2475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900" b="1" spc="-1" dirty="0" smtClean="0">
                <a:latin typeface="Arial"/>
                <a:ea typeface="Microsoft YaHei"/>
              </a:rPr>
              <a:t>Технические  коридоры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08584" y="3717032"/>
            <a:ext cx="19442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CustomShape 6"/>
          <p:cNvSpPr/>
          <p:nvPr/>
        </p:nvSpPr>
        <p:spPr>
          <a:xfrm>
            <a:off x="1136576" y="3613494"/>
            <a:ext cx="1880376" cy="2475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900" b="1" spc="-1" dirty="0" smtClean="0">
                <a:latin typeface="Arial"/>
                <a:ea typeface="Microsoft YaHei"/>
              </a:rPr>
              <a:t>Кадастровые границы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22" name="CustomShape 5"/>
          <p:cNvSpPr/>
          <p:nvPr/>
        </p:nvSpPr>
        <p:spPr>
          <a:xfrm>
            <a:off x="7833320" y="2492896"/>
            <a:ext cx="1800200" cy="57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1000" b="1" strike="noStrike" spc="-1" dirty="0">
                <a:solidFill>
                  <a:srgbClr val="A1467E"/>
                </a:solidFill>
                <a:latin typeface="Arial"/>
                <a:ea typeface="Microsoft YaHei"/>
              </a:rPr>
              <a:t>Точка подключения </a:t>
            </a:r>
            <a:endParaRPr lang="ru-RU" sz="1000" b="1" strike="noStrike" spc="-1" dirty="0" smtClean="0">
              <a:solidFill>
                <a:srgbClr val="A1467E"/>
              </a:solidFill>
              <a:latin typeface="Arial"/>
              <a:ea typeface="Microsoft YaHei"/>
            </a:endParaRPr>
          </a:p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1000" b="1" strike="noStrike" spc="-1" dirty="0" smtClean="0">
                <a:solidFill>
                  <a:srgbClr val="A1467E"/>
                </a:solidFill>
                <a:latin typeface="Arial"/>
                <a:ea typeface="Microsoft YaHei"/>
              </a:rPr>
              <a:t>реконструируемого </a:t>
            </a:r>
          </a:p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1000" b="1" strike="noStrike" spc="-1" dirty="0" smtClean="0">
                <a:solidFill>
                  <a:srgbClr val="A1467E"/>
                </a:solidFill>
                <a:latin typeface="Arial"/>
                <a:ea typeface="Microsoft YaHei"/>
              </a:rPr>
              <a:t>участка </a:t>
            </a:r>
            <a:r>
              <a:rPr lang="ru-RU" sz="1000" b="1" strike="noStrike" spc="-1" dirty="0">
                <a:solidFill>
                  <a:srgbClr val="A1467E"/>
                </a:solidFill>
                <a:latin typeface="Arial"/>
                <a:ea typeface="Microsoft YaHei"/>
              </a:rPr>
              <a:t>теплотрассы</a:t>
            </a:r>
            <a:endParaRPr lang="ru-RU" sz="1000" b="0" strike="noStrike" spc="-1" dirty="0">
              <a:solidFill>
                <a:srgbClr val="A1467E"/>
              </a:solidFill>
              <a:latin typeface="Arial"/>
            </a:endParaRPr>
          </a:p>
        </p:txBody>
      </p:sp>
      <p:sp>
        <p:nvSpPr>
          <p:cNvPr id="23" name="CustomShape 7"/>
          <p:cNvSpPr/>
          <p:nvPr/>
        </p:nvSpPr>
        <p:spPr>
          <a:xfrm>
            <a:off x="1208584" y="1628800"/>
            <a:ext cx="846360" cy="23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 smtClean="0">
                <a:solidFill>
                  <a:srgbClr val="000000"/>
                </a:solidFill>
                <a:latin typeface="Arial"/>
                <a:ea typeface="Microsoft YaHei"/>
              </a:rPr>
              <a:t>ТК 1302/1</a:t>
            </a:r>
            <a:endParaRPr lang="ru-RU" sz="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Line 8"/>
          <p:cNvSpPr/>
          <p:nvPr/>
        </p:nvSpPr>
        <p:spPr>
          <a:xfrm flipH="1">
            <a:off x="6969224" y="2708920"/>
            <a:ext cx="936104" cy="1872208"/>
          </a:xfrm>
          <a:prstGeom prst="line">
            <a:avLst/>
          </a:prstGeom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Line 10"/>
          <p:cNvSpPr/>
          <p:nvPr/>
        </p:nvSpPr>
        <p:spPr>
          <a:xfrm>
            <a:off x="7905328" y="2708920"/>
            <a:ext cx="1368152" cy="0"/>
          </a:xfrm>
          <a:prstGeom prst="line">
            <a:avLst/>
          </a:prstGeom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CustomShape 5"/>
          <p:cNvSpPr/>
          <p:nvPr/>
        </p:nvSpPr>
        <p:spPr>
          <a:xfrm>
            <a:off x="2360712" y="692696"/>
            <a:ext cx="1800200" cy="57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1000" b="1" strike="noStrike" spc="-1" dirty="0">
                <a:solidFill>
                  <a:srgbClr val="A1467E"/>
                </a:solidFill>
                <a:latin typeface="Arial"/>
                <a:ea typeface="Microsoft YaHei"/>
              </a:rPr>
              <a:t>Точка подключения </a:t>
            </a:r>
            <a:endParaRPr lang="ru-RU" sz="1000" b="1" strike="noStrike" spc="-1" dirty="0" smtClean="0">
              <a:solidFill>
                <a:srgbClr val="A1467E"/>
              </a:solidFill>
              <a:latin typeface="Arial"/>
              <a:ea typeface="Microsoft YaHei"/>
            </a:endParaRPr>
          </a:p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1000" b="1" strike="noStrike" spc="-1" dirty="0" smtClean="0">
                <a:solidFill>
                  <a:srgbClr val="A1467E"/>
                </a:solidFill>
                <a:latin typeface="Arial"/>
                <a:ea typeface="Microsoft YaHei"/>
              </a:rPr>
              <a:t>реконструируемого </a:t>
            </a:r>
          </a:p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1000" b="1" strike="noStrike" spc="-1" dirty="0" smtClean="0">
                <a:solidFill>
                  <a:srgbClr val="A1467E"/>
                </a:solidFill>
                <a:latin typeface="Arial"/>
                <a:ea typeface="Microsoft YaHei"/>
              </a:rPr>
              <a:t>участка </a:t>
            </a:r>
            <a:r>
              <a:rPr lang="ru-RU" sz="1000" b="1" strike="noStrike" spc="-1" dirty="0">
                <a:solidFill>
                  <a:srgbClr val="A1467E"/>
                </a:solidFill>
                <a:latin typeface="Arial"/>
                <a:ea typeface="Microsoft YaHei"/>
              </a:rPr>
              <a:t>теплотрассы</a:t>
            </a:r>
            <a:endParaRPr lang="ru-RU" sz="1000" b="0" strike="noStrike" spc="-1" dirty="0">
              <a:solidFill>
                <a:srgbClr val="A1467E"/>
              </a:solidFill>
              <a:latin typeface="Arial"/>
            </a:endParaRPr>
          </a:p>
        </p:txBody>
      </p:sp>
      <p:sp>
        <p:nvSpPr>
          <p:cNvPr id="27" name="CustomShape 6"/>
          <p:cNvSpPr/>
          <p:nvPr/>
        </p:nvSpPr>
        <p:spPr>
          <a:xfrm>
            <a:off x="1568624" y="1916832"/>
            <a:ext cx="108000" cy="108000"/>
          </a:xfrm>
          <a:prstGeom prst="ellipse">
            <a:avLst/>
          </a:prstGeom>
          <a:solidFill>
            <a:srgbClr val="2A6099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Line 8"/>
          <p:cNvSpPr/>
          <p:nvPr/>
        </p:nvSpPr>
        <p:spPr>
          <a:xfrm flipH="1">
            <a:off x="1640632" y="908720"/>
            <a:ext cx="792088" cy="1080120"/>
          </a:xfrm>
          <a:prstGeom prst="line">
            <a:avLst/>
          </a:prstGeom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Line 10"/>
          <p:cNvSpPr/>
          <p:nvPr/>
        </p:nvSpPr>
        <p:spPr>
          <a:xfrm>
            <a:off x="2432720" y="908720"/>
            <a:ext cx="1368152" cy="0"/>
          </a:xfrm>
          <a:prstGeom prst="line">
            <a:avLst/>
          </a:prstGeom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CustomShape 7"/>
          <p:cNvSpPr/>
          <p:nvPr/>
        </p:nvSpPr>
        <p:spPr>
          <a:xfrm>
            <a:off x="6681192" y="4581128"/>
            <a:ext cx="846360" cy="23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 smtClean="0">
                <a:solidFill>
                  <a:srgbClr val="000000"/>
                </a:solidFill>
                <a:latin typeface="Arial"/>
                <a:ea typeface="Microsoft YaHei"/>
              </a:rPr>
              <a:t>ТК 1206/1</a:t>
            </a:r>
            <a:endParaRPr lang="ru-RU" sz="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основн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8544" y="764704"/>
            <a:ext cx="6982968" cy="4480560"/>
          </a:xfrm>
          <a:prstGeom prst="rect">
            <a:avLst/>
          </a:prstGeom>
        </p:spPr>
      </p:pic>
      <p:sp>
        <p:nvSpPr>
          <p:cNvPr id="114" name="CustomShape 1"/>
          <p:cNvSpPr/>
          <p:nvPr/>
        </p:nvSpPr>
        <p:spPr>
          <a:xfrm>
            <a:off x="9477360" y="6253200"/>
            <a:ext cx="415440" cy="33768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7280" tIns="53640" rIns="107280" bIns="536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254061"/>
                </a:solidFill>
                <a:latin typeface="Arial"/>
              </a:rPr>
              <a:t>6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452520" y="137160"/>
            <a:ext cx="9013680" cy="6485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120" algn="l"/>
                <a:tab pos="895680" algn="l"/>
                <a:tab pos="1344240" algn="l"/>
                <a:tab pos="1792800" algn="l"/>
                <a:tab pos="2241360" algn="l"/>
                <a:tab pos="2690280" algn="l"/>
                <a:tab pos="3138840" algn="l"/>
                <a:tab pos="3587400" algn="l"/>
                <a:tab pos="4035960" algn="l"/>
                <a:tab pos="4484520" algn="l"/>
                <a:tab pos="4933080" algn="l"/>
                <a:tab pos="5381640" algn="l"/>
                <a:tab pos="5830560" algn="l"/>
                <a:tab pos="6279120" algn="l"/>
                <a:tab pos="6727680" algn="l"/>
                <a:tab pos="7176240" algn="l"/>
                <a:tab pos="7624800" algn="l"/>
                <a:tab pos="8073360" algn="l"/>
                <a:tab pos="8521920" algn="l"/>
                <a:tab pos="8970840" algn="l"/>
              </a:tabLst>
            </a:pPr>
            <a:r>
              <a:rPr lang="ru-RU" sz="1200" b="1" spc="-1" dirty="0" smtClean="0">
                <a:solidFill>
                  <a:srgbClr val="1F497D"/>
                </a:solidFill>
                <a:ea typeface="Microsoft YaHei"/>
              </a:rPr>
              <a:t>Схема конструктивных и планировочных решений.</a:t>
            </a:r>
          </a:p>
          <a:p>
            <a:pPr algn="ctr">
              <a:lnSpc>
                <a:spcPct val="100000"/>
              </a:lnSpc>
              <a:tabLst>
                <a:tab pos="0" algn="l"/>
                <a:tab pos="447120" algn="l"/>
                <a:tab pos="895680" algn="l"/>
                <a:tab pos="1344240" algn="l"/>
                <a:tab pos="1792800" algn="l"/>
                <a:tab pos="2241360" algn="l"/>
                <a:tab pos="2690280" algn="l"/>
                <a:tab pos="3138840" algn="l"/>
                <a:tab pos="3587400" algn="l"/>
                <a:tab pos="4035960" algn="l"/>
                <a:tab pos="4484520" algn="l"/>
                <a:tab pos="4933080" algn="l"/>
                <a:tab pos="5381640" algn="l"/>
                <a:tab pos="5830560" algn="l"/>
                <a:tab pos="6279120" algn="l"/>
                <a:tab pos="6727680" algn="l"/>
                <a:tab pos="7176240" algn="l"/>
                <a:tab pos="7624800" algn="l"/>
                <a:tab pos="8073360" algn="l"/>
                <a:tab pos="8521920" algn="l"/>
                <a:tab pos="8970840" algn="l"/>
              </a:tabLst>
            </a:pPr>
            <a:r>
              <a:rPr lang="ru-RU" sz="1200" b="1" spc="-1" dirty="0" smtClean="0">
                <a:solidFill>
                  <a:srgbClr val="1F497D"/>
                </a:solidFill>
                <a:ea typeface="Microsoft YaHei"/>
              </a:rPr>
              <a:t>План красных </a:t>
            </a:r>
            <a:r>
              <a:rPr lang="ru-RU" sz="1200" b="1" spc="-1" dirty="0" err="1" smtClean="0">
                <a:solidFill>
                  <a:srgbClr val="1F497D"/>
                </a:solidFill>
                <a:ea typeface="Microsoft YaHei"/>
              </a:rPr>
              <a:t>линиий</a:t>
            </a:r>
            <a:r>
              <a:rPr lang="ru-RU" sz="1200" b="1" spc="-1" dirty="0" smtClean="0">
                <a:solidFill>
                  <a:srgbClr val="1F497D"/>
                </a:solidFill>
                <a:ea typeface="Microsoft YaHei"/>
              </a:rPr>
              <a:t>. М 1:1000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120" algn="l"/>
                <a:tab pos="895680" algn="l"/>
                <a:tab pos="1344240" algn="l"/>
                <a:tab pos="1792800" algn="l"/>
                <a:tab pos="2241360" algn="l"/>
                <a:tab pos="2690280" algn="l"/>
                <a:tab pos="3138840" algn="l"/>
                <a:tab pos="3587400" algn="l"/>
                <a:tab pos="4035960" algn="l"/>
                <a:tab pos="4484520" algn="l"/>
                <a:tab pos="4933080" algn="l"/>
                <a:tab pos="5381640" algn="l"/>
                <a:tab pos="5830560" algn="l"/>
                <a:tab pos="6279120" algn="l"/>
                <a:tab pos="6727680" algn="l"/>
                <a:tab pos="7176240" algn="l"/>
                <a:tab pos="7624800" algn="l"/>
                <a:tab pos="8073360" algn="l"/>
                <a:tab pos="8521920" algn="l"/>
                <a:tab pos="8970840" algn="l"/>
              </a:tabLst>
            </a:pPr>
            <a:endParaRPr lang="ru-RU" sz="1200" b="0" strike="noStrike" spc="-1" dirty="0">
              <a:latin typeface="Arial"/>
            </a:endParaRPr>
          </a:p>
        </p:txBody>
      </p:sp>
      <p:pic>
        <p:nvPicPr>
          <p:cNvPr id="116" name="Picture 15"/>
          <p:cNvPicPr/>
          <p:nvPr/>
        </p:nvPicPr>
        <p:blipFill>
          <a:blip r:embed="rId3" cstate="print"/>
          <a:srcRect r="870" b="-19961"/>
          <a:stretch/>
        </p:blipFill>
        <p:spPr>
          <a:xfrm>
            <a:off x="465120" y="595800"/>
            <a:ext cx="8989560" cy="158400"/>
          </a:xfrm>
          <a:prstGeom prst="rect">
            <a:avLst/>
          </a:prstGeom>
          <a:ln w="9525">
            <a:noFill/>
          </a:ln>
        </p:spPr>
      </p:pic>
      <p:sp>
        <p:nvSpPr>
          <p:cNvPr id="120" name="CustomShape 4"/>
          <p:cNvSpPr/>
          <p:nvPr/>
        </p:nvSpPr>
        <p:spPr>
          <a:xfrm>
            <a:off x="6285448" y="692696"/>
            <a:ext cx="2700000" cy="33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4000" rIns="103680" bIns="54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1500" b="1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Условные обозначения</a:t>
            </a:r>
            <a:endParaRPr lang="ru-RU" sz="1500" b="0" strike="noStrike" spc="-1" dirty="0">
              <a:latin typeface="Arial"/>
            </a:endParaRPr>
          </a:p>
        </p:txBody>
      </p:sp>
      <p:pic>
        <p:nvPicPr>
          <p:cNvPr id="122" name="Рисунок 121"/>
          <p:cNvPicPr/>
          <p:nvPr/>
        </p:nvPicPr>
        <p:blipFill>
          <a:blip r:embed="rId4" cstate="print"/>
          <a:stretch/>
        </p:blipFill>
        <p:spPr>
          <a:xfrm>
            <a:off x="6249144" y="980728"/>
            <a:ext cx="3148920" cy="13557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7" name="Table 2"/>
          <p:cNvGraphicFramePr/>
          <p:nvPr/>
        </p:nvGraphicFramePr>
        <p:xfrm>
          <a:off x="5673080" y="5229200"/>
          <a:ext cx="3744417" cy="1441615"/>
        </p:xfrm>
        <a:graphic>
          <a:graphicData uri="http://schemas.openxmlformats.org/drawingml/2006/table">
            <a:tbl>
              <a:tblPr/>
              <a:tblGrid>
                <a:gridCol w="1769951"/>
                <a:gridCol w="1019933"/>
                <a:gridCol w="954533"/>
              </a:tblGrid>
              <a:tr h="1836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  <a:endParaRPr lang="ru-RU" sz="800" b="0" strike="noStrike" spc="-1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  <a:tr h="393543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1F497D"/>
                          </a:solidFill>
                          <a:latin typeface="+mn-lt"/>
                        </a:rPr>
                        <a:t>Зам. начальника ГУАиГ Администрации ГО  г. Уфа РБ </a:t>
                      </a:r>
                      <a:endParaRPr lang="ru-RU" sz="800" b="0" strike="noStrike" spc="-1" dirty="0" smtClean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 smtClean="0">
                          <a:solidFill>
                            <a:schemeClr val="tx2"/>
                          </a:solidFill>
                          <a:latin typeface="+mj-lt"/>
                        </a:rPr>
                        <a:t>А.А. Байназарова</a:t>
                      </a:r>
                      <a:endParaRPr lang="ru-RU" sz="800" b="0" strike="noStrike" spc="-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360" marR="9360">
                    <a:lnL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  <a:tr h="2885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Начальник отдела ИТО </a:t>
                      </a:r>
                      <a:r>
                        <a:rPr lang="ru-RU" sz="800" b="0" strike="noStrike" spc="-1" dirty="0" err="1">
                          <a:solidFill>
                            <a:srgbClr val="1F497D"/>
                          </a:solidFill>
                          <a:latin typeface="Arial"/>
                        </a:rPr>
                        <a:t>ГУАиГ</a:t>
                      </a: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 Администрации ГО г. Уфа РБ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Р.Б. </a:t>
                      </a:r>
                      <a:r>
                        <a:rPr lang="ru-RU" sz="800" b="0" strike="noStrike" spc="-1" dirty="0" err="1">
                          <a:solidFill>
                            <a:srgbClr val="1F497D"/>
                          </a:solidFill>
                          <a:latin typeface="Arial"/>
                        </a:rPr>
                        <a:t>Бикшанова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 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  <a:tr h="1836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Главный инженер проекта 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К.Н. Козин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 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  <a:tr h="28607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1F497D"/>
                          </a:solidFill>
                          <a:latin typeface="+mn-lt"/>
                        </a:rPr>
                        <a:t>Главный специалист  МГП БГП</a:t>
                      </a:r>
                      <a:endParaRPr lang="ru-RU" sz="800" b="0" strike="noStrike" spc="-1" dirty="0" smtClean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А.А. Курочкин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6" name="Рисунок 15" descr="севе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8504" y="764704"/>
            <a:ext cx="683976" cy="65875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208584" y="3717032"/>
            <a:ext cx="19442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CustomShape 6"/>
          <p:cNvSpPr/>
          <p:nvPr/>
        </p:nvSpPr>
        <p:spPr>
          <a:xfrm>
            <a:off x="1136575" y="3613494"/>
            <a:ext cx="1880376" cy="2475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900" b="1" spc="-1" dirty="0" smtClean="0">
                <a:latin typeface="Arial"/>
                <a:ea typeface="Microsoft YaHei"/>
              </a:rPr>
              <a:t>Территории</a:t>
            </a:r>
            <a:endParaRPr lang="ru-RU" sz="900" b="0" strike="noStrike" spc="-1" dirty="0">
              <a:latin typeface="Arial"/>
            </a:endParaRPr>
          </a:p>
        </p:txBody>
      </p:sp>
      <p:pic>
        <p:nvPicPr>
          <p:cNvPr id="23" name="Рисунок 22" descr="территори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8544" y="3933056"/>
            <a:ext cx="2664296" cy="1134393"/>
          </a:xfrm>
          <a:prstGeom prst="rect">
            <a:avLst/>
          </a:prstGeom>
        </p:spPr>
      </p:pic>
      <p:sp>
        <p:nvSpPr>
          <p:cNvPr id="24" name="CustomShape 6"/>
          <p:cNvSpPr/>
          <p:nvPr/>
        </p:nvSpPr>
        <p:spPr>
          <a:xfrm>
            <a:off x="632520" y="5229200"/>
            <a:ext cx="4896544" cy="1217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700" b="1" spc="-1" dirty="0" smtClean="0">
                <a:solidFill>
                  <a:srgbClr val="1F497D"/>
                </a:solidFill>
                <a:ea typeface="Microsoft YaHei"/>
              </a:rPr>
              <a:t>      Проектом предусматривается реконструкция существующего участка тепломагистрали с заменой труб, конструкций ж/б лотка и реконструкция тепловых камер. </a:t>
            </a:r>
          </a:p>
          <a:p>
            <a:pPr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700" b="1" spc="-1" dirty="0" smtClean="0">
                <a:solidFill>
                  <a:srgbClr val="1F497D"/>
                </a:solidFill>
                <a:ea typeface="Microsoft YaHei"/>
              </a:rPr>
              <a:t>      Прокладка тепломагистрали предусматривается подземно по трассе существующей нитки. </a:t>
            </a:r>
          </a:p>
          <a:p>
            <a:pPr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700" b="1" spc="-1" dirty="0" smtClean="0">
                <a:solidFill>
                  <a:srgbClr val="1F497D"/>
                </a:solidFill>
                <a:ea typeface="Microsoft YaHei"/>
              </a:rPr>
              <a:t>      После завершения общестроительных работ предполагается </a:t>
            </a:r>
            <a:r>
              <a:rPr lang="ru-RU" sz="700" b="1" spc="-1" dirty="0" err="1" smtClean="0">
                <a:solidFill>
                  <a:srgbClr val="1F497D"/>
                </a:solidFill>
                <a:ea typeface="Microsoft YaHei"/>
              </a:rPr>
              <a:t>востановление</a:t>
            </a:r>
            <a:r>
              <a:rPr lang="ru-RU" sz="700" b="1" spc="-1" dirty="0" smtClean="0">
                <a:solidFill>
                  <a:srgbClr val="1F497D"/>
                </a:solidFill>
                <a:ea typeface="Microsoft YaHei"/>
              </a:rPr>
              <a:t> разрушенного благоустройства. </a:t>
            </a:r>
          </a:p>
          <a:p>
            <a:pPr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700" b="1" spc="-1" dirty="0" smtClean="0">
                <a:solidFill>
                  <a:srgbClr val="1F497D"/>
                </a:solidFill>
                <a:ea typeface="Microsoft YaHei"/>
              </a:rPr>
              <a:t>      Реконструкция участка тепломагистрали предусмотрено без разделения на очереди строительства.</a:t>
            </a:r>
            <a:endParaRPr lang="ru-RU" sz="700" spc="-1" dirty="0" smtClean="0">
              <a:ea typeface="Times New Roman"/>
            </a:endParaRPr>
          </a:p>
          <a:p>
            <a:pPr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700" b="1" dirty="0" smtClean="0">
                <a:solidFill>
                  <a:schemeClr val="tx2"/>
                </a:solidFill>
              </a:rPr>
              <a:t>    </a:t>
            </a:r>
          </a:p>
          <a:p>
            <a:pPr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700" b="1" dirty="0" smtClean="0">
                <a:solidFill>
                  <a:schemeClr val="tx2"/>
                </a:solidFill>
              </a:rPr>
              <a:t>      Изменение и корректировка действующих линий регулирования застройки данным проектом  не предусмотрено.</a:t>
            </a:r>
          </a:p>
          <a:p>
            <a:pPr algn="ctr"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endParaRPr lang="ru-RU" sz="900" b="0" strike="noStrike" spc="-1" dirty="0">
              <a:latin typeface="Arial"/>
            </a:endParaRPr>
          </a:p>
        </p:txBody>
      </p:sp>
      <p:sp>
        <p:nvSpPr>
          <p:cNvPr id="26" name="CustomShape 5"/>
          <p:cNvSpPr/>
          <p:nvPr/>
        </p:nvSpPr>
        <p:spPr>
          <a:xfrm>
            <a:off x="7833320" y="2492896"/>
            <a:ext cx="1800200" cy="57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1000" b="1" strike="noStrike" spc="-1" dirty="0">
                <a:solidFill>
                  <a:srgbClr val="A1467E"/>
                </a:solidFill>
                <a:latin typeface="Arial"/>
                <a:ea typeface="Microsoft YaHei"/>
              </a:rPr>
              <a:t>Точка подключения </a:t>
            </a:r>
            <a:endParaRPr lang="ru-RU" sz="1000" b="1" strike="noStrike" spc="-1" dirty="0" smtClean="0">
              <a:solidFill>
                <a:srgbClr val="A1467E"/>
              </a:solidFill>
              <a:latin typeface="Arial"/>
              <a:ea typeface="Microsoft YaHei"/>
            </a:endParaRPr>
          </a:p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1000" b="1" strike="noStrike" spc="-1" dirty="0" smtClean="0">
                <a:solidFill>
                  <a:srgbClr val="A1467E"/>
                </a:solidFill>
                <a:latin typeface="Arial"/>
                <a:ea typeface="Microsoft YaHei"/>
              </a:rPr>
              <a:t>реконструируемого </a:t>
            </a:r>
          </a:p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1000" b="1" strike="noStrike" spc="-1" dirty="0" smtClean="0">
                <a:solidFill>
                  <a:srgbClr val="A1467E"/>
                </a:solidFill>
                <a:latin typeface="Arial"/>
                <a:ea typeface="Microsoft YaHei"/>
              </a:rPr>
              <a:t>участка </a:t>
            </a:r>
            <a:r>
              <a:rPr lang="ru-RU" sz="1000" b="1" strike="noStrike" spc="-1" dirty="0">
                <a:solidFill>
                  <a:srgbClr val="A1467E"/>
                </a:solidFill>
                <a:latin typeface="Arial"/>
                <a:ea typeface="Microsoft YaHei"/>
              </a:rPr>
              <a:t>теплотрассы</a:t>
            </a:r>
            <a:endParaRPr lang="ru-RU" sz="1000" b="0" strike="noStrike" spc="-1" dirty="0">
              <a:solidFill>
                <a:srgbClr val="A1467E"/>
              </a:solidFill>
              <a:latin typeface="Arial"/>
            </a:endParaRPr>
          </a:p>
        </p:txBody>
      </p:sp>
      <p:sp>
        <p:nvSpPr>
          <p:cNvPr id="27" name="CustomShape 6"/>
          <p:cNvSpPr/>
          <p:nvPr/>
        </p:nvSpPr>
        <p:spPr>
          <a:xfrm>
            <a:off x="6897216" y="4509120"/>
            <a:ext cx="108000" cy="108000"/>
          </a:xfrm>
          <a:prstGeom prst="ellipse">
            <a:avLst/>
          </a:prstGeom>
          <a:solidFill>
            <a:srgbClr val="2A6099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CustomShape 7"/>
          <p:cNvSpPr/>
          <p:nvPr/>
        </p:nvSpPr>
        <p:spPr>
          <a:xfrm>
            <a:off x="1208584" y="1628800"/>
            <a:ext cx="846360" cy="23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 smtClean="0">
                <a:solidFill>
                  <a:srgbClr val="000000"/>
                </a:solidFill>
                <a:latin typeface="Arial"/>
                <a:ea typeface="Microsoft YaHei"/>
              </a:rPr>
              <a:t>ТК 1302/1</a:t>
            </a:r>
            <a:endParaRPr lang="ru-RU" sz="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Line 8"/>
          <p:cNvSpPr/>
          <p:nvPr/>
        </p:nvSpPr>
        <p:spPr>
          <a:xfrm flipH="1">
            <a:off x="6969224" y="2708920"/>
            <a:ext cx="936104" cy="1872208"/>
          </a:xfrm>
          <a:prstGeom prst="line">
            <a:avLst/>
          </a:prstGeom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Line 10"/>
          <p:cNvSpPr/>
          <p:nvPr/>
        </p:nvSpPr>
        <p:spPr>
          <a:xfrm>
            <a:off x="7905328" y="2708920"/>
            <a:ext cx="1368152" cy="0"/>
          </a:xfrm>
          <a:prstGeom prst="line">
            <a:avLst/>
          </a:prstGeom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" name="CustomShape 5"/>
          <p:cNvSpPr/>
          <p:nvPr/>
        </p:nvSpPr>
        <p:spPr>
          <a:xfrm>
            <a:off x="2360712" y="692696"/>
            <a:ext cx="1800200" cy="57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1000" b="1" strike="noStrike" spc="-1" dirty="0">
                <a:solidFill>
                  <a:srgbClr val="A1467E"/>
                </a:solidFill>
                <a:latin typeface="Arial"/>
                <a:ea typeface="Microsoft YaHei"/>
              </a:rPr>
              <a:t>Точка подключения </a:t>
            </a:r>
            <a:endParaRPr lang="ru-RU" sz="1000" b="1" strike="noStrike" spc="-1" dirty="0" smtClean="0">
              <a:solidFill>
                <a:srgbClr val="A1467E"/>
              </a:solidFill>
              <a:latin typeface="Arial"/>
              <a:ea typeface="Microsoft YaHei"/>
            </a:endParaRPr>
          </a:p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1000" b="1" strike="noStrike" spc="-1" dirty="0" smtClean="0">
                <a:solidFill>
                  <a:srgbClr val="A1467E"/>
                </a:solidFill>
                <a:latin typeface="Arial"/>
                <a:ea typeface="Microsoft YaHei"/>
              </a:rPr>
              <a:t>реконструируемого </a:t>
            </a:r>
          </a:p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1000" b="1" strike="noStrike" spc="-1" dirty="0" smtClean="0">
                <a:solidFill>
                  <a:srgbClr val="A1467E"/>
                </a:solidFill>
                <a:latin typeface="Arial"/>
                <a:ea typeface="Microsoft YaHei"/>
              </a:rPr>
              <a:t>участка </a:t>
            </a:r>
            <a:r>
              <a:rPr lang="ru-RU" sz="1000" b="1" strike="noStrike" spc="-1" dirty="0">
                <a:solidFill>
                  <a:srgbClr val="A1467E"/>
                </a:solidFill>
                <a:latin typeface="Arial"/>
                <a:ea typeface="Microsoft YaHei"/>
              </a:rPr>
              <a:t>теплотрассы</a:t>
            </a:r>
            <a:endParaRPr lang="ru-RU" sz="1000" b="0" strike="noStrike" spc="-1" dirty="0">
              <a:solidFill>
                <a:srgbClr val="A1467E"/>
              </a:solidFill>
              <a:latin typeface="Arial"/>
            </a:endParaRPr>
          </a:p>
        </p:txBody>
      </p:sp>
      <p:sp>
        <p:nvSpPr>
          <p:cNvPr id="32" name="CustomShape 6"/>
          <p:cNvSpPr/>
          <p:nvPr/>
        </p:nvSpPr>
        <p:spPr>
          <a:xfrm>
            <a:off x="1568624" y="1916832"/>
            <a:ext cx="108000" cy="108000"/>
          </a:xfrm>
          <a:prstGeom prst="ellipse">
            <a:avLst/>
          </a:prstGeom>
          <a:solidFill>
            <a:srgbClr val="2A6099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" name="Line 8"/>
          <p:cNvSpPr/>
          <p:nvPr/>
        </p:nvSpPr>
        <p:spPr>
          <a:xfrm flipH="1">
            <a:off x="1640632" y="908720"/>
            <a:ext cx="792088" cy="1080120"/>
          </a:xfrm>
          <a:prstGeom prst="line">
            <a:avLst/>
          </a:prstGeom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" name="Line 10"/>
          <p:cNvSpPr/>
          <p:nvPr/>
        </p:nvSpPr>
        <p:spPr>
          <a:xfrm>
            <a:off x="2432720" y="908720"/>
            <a:ext cx="1368152" cy="0"/>
          </a:xfrm>
          <a:prstGeom prst="line">
            <a:avLst/>
          </a:prstGeom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" name="CustomShape 7"/>
          <p:cNvSpPr/>
          <p:nvPr/>
        </p:nvSpPr>
        <p:spPr>
          <a:xfrm>
            <a:off x="6681192" y="4581128"/>
            <a:ext cx="846360" cy="23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 smtClean="0">
                <a:solidFill>
                  <a:srgbClr val="000000"/>
                </a:solidFill>
                <a:latin typeface="Arial"/>
                <a:ea typeface="Microsoft YaHei"/>
              </a:rPr>
              <a:t>ТК 1206/1</a:t>
            </a:r>
            <a:endParaRPr lang="ru-RU" sz="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транспор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8544" y="764704"/>
            <a:ext cx="6989064" cy="4474464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3" cstate="print"/>
          <a:stretch/>
        </p:blipFill>
        <p:spPr>
          <a:xfrm>
            <a:off x="6249144" y="980728"/>
            <a:ext cx="3148920" cy="1355760"/>
          </a:xfrm>
          <a:prstGeom prst="rect">
            <a:avLst/>
          </a:prstGeom>
          <a:ln w="0">
            <a:noFill/>
          </a:ln>
        </p:spPr>
      </p:pic>
      <p:sp>
        <p:nvSpPr>
          <p:cNvPr id="44" name="Прямоугольник 43"/>
          <p:cNvSpPr/>
          <p:nvPr/>
        </p:nvSpPr>
        <p:spPr>
          <a:xfrm>
            <a:off x="6177136" y="1772816"/>
            <a:ext cx="259228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6" name="CustomShape 1"/>
          <p:cNvSpPr/>
          <p:nvPr/>
        </p:nvSpPr>
        <p:spPr>
          <a:xfrm>
            <a:off x="9477360" y="6253200"/>
            <a:ext cx="415440" cy="33768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7280" tIns="53640" rIns="107280" bIns="536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254061"/>
                </a:solidFill>
                <a:latin typeface="Arial"/>
              </a:rPr>
              <a:t>7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452520" y="137160"/>
            <a:ext cx="9013680" cy="6485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120" algn="l"/>
                <a:tab pos="895680" algn="l"/>
                <a:tab pos="1344240" algn="l"/>
                <a:tab pos="1792800" algn="l"/>
                <a:tab pos="2241360" algn="l"/>
                <a:tab pos="2690280" algn="l"/>
                <a:tab pos="3138840" algn="l"/>
                <a:tab pos="3587400" algn="l"/>
                <a:tab pos="4035960" algn="l"/>
                <a:tab pos="4484520" algn="l"/>
                <a:tab pos="4933080" algn="l"/>
                <a:tab pos="5381640" algn="l"/>
                <a:tab pos="5830560" algn="l"/>
                <a:tab pos="6279120" algn="l"/>
                <a:tab pos="6727680" algn="l"/>
                <a:tab pos="7176240" algn="l"/>
                <a:tab pos="7624800" algn="l"/>
                <a:tab pos="8073360" algn="l"/>
                <a:tab pos="8521920" algn="l"/>
                <a:tab pos="8970840" algn="l"/>
              </a:tabLst>
            </a:pPr>
            <a:r>
              <a:rPr lang="ru-RU" sz="1200" b="1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Схема организации улично-дорожной сети</a:t>
            </a:r>
            <a:r>
              <a:rPr lang="ru-RU" sz="1200" b="1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. </a:t>
            </a:r>
            <a:r>
              <a:rPr lang="ru-RU" sz="1200" b="1" spc="-1" dirty="0" smtClean="0">
                <a:solidFill>
                  <a:srgbClr val="1F497D"/>
                </a:solidFill>
                <a:ea typeface="Microsoft YaHei"/>
              </a:rPr>
              <a:t>М 1:1000</a:t>
            </a:r>
            <a:r>
              <a:rPr lang="ru-RU" sz="1200" b="1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 </a:t>
            </a:r>
          </a:p>
          <a:p>
            <a:pPr algn="ctr">
              <a:lnSpc>
                <a:spcPct val="100000"/>
              </a:lnSpc>
              <a:tabLst>
                <a:tab pos="0" algn="l"/>
                <a:tab pos="447120" algn="l"/>
                <a:tab pos="895680" algn="l"/>
                <a:tab pos="1344240" algn="l"/>
                <a:tab pos="1792800" algn="l"/>
                <a:tab pos="2241360" algn="l"/>
                <a:tab pos="2690280" algn="l"/>
                <a:tab pos="3138840" algn="l"/>
                <a:tab pos="3587400" algn="l"/>
                <a:tab pos="4035960" algn="l"/>
                <a:tab pos="4484520" algn="l"/>
                <a:tab pos="4933080" algn="l"/>
                <a:tab pos="5381640" algn="l"/>
                <a:tab pos="5830560" algn="l"/>
                <a:tab pos="6279120" algn="l"/>
                <a:tab pos="6727680" algn="l"/>
                <a:tab pos="7176240" algn="l"/>
                <a:tab pos="7624800" algn="l"/>
                <a:tab pos="8073360" algn="l"/>
                <a:tab pos="8521920" algn="l"/>
                <a:tab pos="8970840" algn="l"/>
              </a:tabLst>
            </a:pPr>
            <a:r>
              <a:rPr lang="ru-RU" sz="1200" b="1" spc="-1" dirty="0" smtClean="0">
                <a:solidFill>
                  <a:schemeClr val="tx2"/>
                </a:solidFill>
                <a:latin typeface="Arial"/>
              </a:rPr>
              <a:t>Схема поперечных профилей уличной сети. </a:t>
            </a:r>
            <a:endParaRPr lang="ru-RU" sz="1200" b="1" strike="noStrike" spc="-1" dirty="0">
              <a:solidFill>
                <a:schemeClr val="tx2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120" algn="l"/>
                <a:tab pos="895680" algn="l"/>
                <a:tab pos="1344240" algn="l"/>
                <a:tab pos="1792800" algn="l"/>
                <a:tab pos="2241360" algn="l"/>
                <a:tab pos="2690280" algn="l"/>
                <a:tab pos="3138840" algn="l"/>
                <a:tab pos="3587400" algn="l"/>
                <a:tab pos="4035960" algn="l"/>
                <a:tab pos="4484520" algn="l"/>
                <a:tab pos="4933080" algn="l"/>
                <a:tab pos="5381640" algn="l"/>
                <a:tab pos="5830560" algn="l"/>
                <a:tab pos="6279120" algn="l"/>
                <a:tab pos="6727680" algn="l"/>
                <a:tab pos="7176240" algn="l"/>
                <a:tab pos="7624800" algn="l"/>
                <a:tab pos="8073360" algn="l"/>
                <a:tab pos="8521920" algn="l"/>
                <a:tab pos="8970840" algn="l"/>
              </a:tabLst>
            </a:pPr>
            <a:endParaRPr lang="ru-RU" sz="1200" b="0" strike="noStrike" spc="-1" dirty="0">
              <a:latin typeface="Arial"/>
            </a:endParaRPr>
          </a:p>
        </p:txBody>
      </p:sp>
      <p:pic>
        <p:nvPicPr>
          <p:cNvPr id="228" name="Picture 15_5"/>
          <p:cNvPicPr/>
          <p:nvPr/>
        </p:nvPicPr>
        <p:blipFill>
          <a:blip r:embed="rId4" cstate="print"/>
          <a:srcRect r="870" b="-19961"/>
          <a:stretch/>
        </p:blipFill>
        <p:spPr>
          <a:xfrm>
            <a:off x="465120" y="595800"/>
            <a:ext cx="8989560" cy="158400"/>
          </a:xfrm>
          <a:prstGeom prst="rect">
            <a:avLst/>
          </a:prstGeom>
          <a:ln w="9525">
            <a:noFill/>
          </a:ln>
        </p:spPr>
      </p:pic>
      <p:graphicFrame>
        <p:nvGraphicFramePr>
          <p:cNvPr id="17" name="Table 2"/>
          <p:cNvGraphicFramePr/>
          <p:nvPr/>
        </p:nvGraphicFramePr>
        <p:xfrm>
          <a:off x="5673080" y="5229200"/>
          <a:ext cx="3744417" cy="1441615"/>
        </p:xfrm>
        <a:graphic>
          <a:graphicData uri="http://schemas.openxmlformats.org/drawingml/2006/table">
            <a:tbl>
              <a:tblPr/>
              <a:tblGrid>
                <a:gridCol w="1769951"/>
                <a:gridCol w="1019933"/>
                <a:gridCol w="954533"/>
              </a:tblGrid>
              <a:tr h="1836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  <a:endParaRPr lang="ru-RU" sz="800" b="0" strike="noStrike" spc="-1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  <a:tr h="393543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1F497D"/>
                          </a:solidFill>
                          <a:latin typeface="+mn-lt"/>
                        </a:rPr>
                        <a:t>Зам. начальника ГУАиГ Администрации ГО  г. Уфа РБ </a:t>
                      </a:r>
                      <a:endParaRPr lang="ru-RU" sz="800" b="0" strike="noStrike" spc="-1" dirty="0" smtClean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 smtClean="0">
                          <a:solidFill>
                            <a:schemeClr val="tx2"/>
                          </a:solidFill>
                          <a:latin typeface="+mj-lt"/>
                        </a:rPr>
                        <a:t>А.А. Байназарова</a:t>
                      </a:r>
                      <a:endParaRPr lang="ru-RU" sz="800" b="0" strike="noStrike" spc="-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360" marR="9360">
                    <a:lnL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  <a:tr h="2885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Начальник отдела ИТО </a:t>
                      </a:r>
                      <a:r>
                        <a:rPr lang="ru-RU" sz="800" b="0" strike="noStrike" spc="-1" dirty="0" err="1">
                          <a:solidFill>
                            <a:srgbClr val="1F497D"/>
                          </a:solidFill>
                          <a:latin typeface="Arial"/>
                        </a:rPr>
                        <a:t>ГУАиГ</a:t>
                      </a: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 Администрации ГО г. Уфа РБ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Р.Б. </a:t>
                      </a:r>
                      <a:r>
                        <a:rPr lang="ru-RU" sz="800" b="0" strike="noStrike" spc="-1" dirty="0" err="1">
                          <a:solidFill>
                            <a:srgbClr val="1F497D"/>
                          </a:solidFill>
                          <a:latin typeface="Arial"/>
                        </a:rPr>
                        <a:t>Бикшанова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 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  <a:tr h="1836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Главный инженер проекта 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К.Н. Козин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 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  <a:tr h="28607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1F497D"/>
                          </a:solidFill>
                          <a:latin typeface="+mn-lt"/>
                        </a:rPr>
                        <a:t>Главный специалист  МГП БГП</a:t>
                      </a:r>
                      <a:endParaRPr lang="ru-RU" sz="800" b="0" strike="noStrike" spc="-1" dirty="0" smtClean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А.А. Курочкин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CustomShape 4"/>
          <p:cNvSpPr/>
          <p:nvPr/>
        </p:nvSpPr>
        <p:spPr>
          <a:xfrm>
            <a:off x="6285448" y="692696"/>
            <a:ext cx="2700000" cy="33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4000" rIns="103680" bIns="54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1500" b="1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Условные обозначения</a:t>
            </a:r>
            <a:endParaRPr lang="ru-RU" sz="1500" b="0" strike="noStrike" spc="-1" dirty="0">
              <a:latin typeface="Arial"/>
            </a:endParaRPr>
          </a:p>
        </p:txBody>
      </p:sp>
      <p:pic>
        <p:nvPicPr>
          <p:cNvPr id="19" name="Рисунок 18" descr="севе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8504" y="764704"/>
            <a:ext cx="683976" cy="658753"/>
          </a:xfrm>
          <a:prstGeom prst="rect">
            <a:avLst/>
          </a:prstGeom>
        </p:spPr>
      </p:pic>
      <p:sp>
        <p:nvSpPr>
          <p:cNvPr id="20" name="CustomShape 5"/>
          <p:cNvSpPr/>
          <p:nvPr/>
        </p:nvSpPr>
        <p:spPr>
          <a:xfrm>
            <a:off x="7617296" y="4437112"/>
            <a:ext cx="1800200" cy="57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1000" b="1" strike="noStrike" spc="-1" dirty="0">
                <a:solidFill>
                  <a:srgbClr val="A1467E"/>
                </a:solidFill>
                <a:latin typeface="Arial"/>
                <a:ea typeface="Microsoft YaHei"/>
              </a:rPr>
              <a:t>Точка подключения </a:t>
            </a:r>
            <a:endParaRPr lang="ru-RU" sz="1000" b="1" strike="noStrike" spc="-1" dirty="0" smtClean="0">
              <a:solidFill>
                <a:srgbClr val="A1467E"/>
              </a:solidFill>
              <a:latin typeface="Arial"/>
              <a:ea typeface="Microsoft YaHei"/>
            </a:endParaRPr>
          </a:p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1000" b="1" strike="noStrike" spc="-1" dirty="0" smtClean="0">
                <a:solidFill>
                  <a:srgbClr val="A1467E"/>
                </a:solidFill>
                <a:latin typeface="Arial"/>
                <a:ea typeface="Microsoft YaHei"/>
              </a:rPr>
              <a:t>реконструируемого </a:t>
            </a:r>
          </a:p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1000" b="1" strike="noStrike" spc="-1" dirty="0" smtClean="0">
                <a:solidFill>
                  <a:srgbClr val="A1467E"/>
                </a:solidFill>
                <a:latin typeface="Arial"/>
                <a:ea typeface="Microsoft YaHei"/>
              </a:rPr>
              <a:t>участка </a:t>
            </a:r>
            <a:r>
              <a:rPr lang="ru-RU" sz="1000" b="1" strike="noStrike" spc="-1" dirty="0">
                <a:solidFill>
                  <a:srgbClr val="A1467E"/>
                </a:solidFill>
                <a:latin typeface="Arial"/>
                <a:ea typeface="Microsoft YaHei"/>
              </a:rPr>
              <a:t>теплотрассы</a:t>
            </a:r>
            <a:endParaRPr lang="ru-RU" sz="1000" b="0" strike="noStrike" spc="-1" dirty="0">
              <a:solidFill>
                <a:srgbClr val="A1467E"/>
              </a:solidFill>
              <a:latin typeface="Arial"/>
            </a:endParaRPr>
          </a:p>
        </p:txBody>
      </p:sp>
      <p:sp>
        <p:nvSpPr>
          <p:cNvPr id="21" name="CustomShape 6"/>
          <p:cNvSpPr/>
          <p:nvPr/>
        </p:nvSpPr>
        <p:spPr>
          <a:xfrm>
            <a:off x="6897216" y="4509120"/>
            <a:ext cx="108000" cy="108000"/>
          </a:xfrm>
          <a:prstGeom prst="ellipse">
            <a:avLst/>
          </a:prstGeom>
          <a:solidFill>
            <a:srgbClr val="2A6099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Line 8"/>
          <p:cNvSpPr/>
          <p:nvPr/>
        </p:nvSpPr>
        <p:spPr>
          <a:xfrm flipH="1" flipV="1">
            <a:off x="6969224" y="4581128"/>
            <a:ext cx="720080" cy="72008"/>
          </a:xfrm>
          <a:prstGeom prst="line">
            <a:avLst/>
          </a:prstGeom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Line 10"/>
          <p:cNvSpPr/>
          <p:nvPr/>
        </p:nvSpPr>
        <p:spPr>
          <a:xfrm>
            <a:off x="7689304" y="4653136"/>
            <a:ext cx="1368152" cy="0"/>
          </a:xfrm>
          <a:prstGeom prst="line">
            <a:avLst/>
          </a:prstGeom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CustomShape 5"/>
          <p:cNvSpPr/>
          <p:nvPr/>
        </p:nvSpPr>
        <p:spPr>
          <a:xfrm>
            <a:off x="2360712" y="692696"/>
            <a:ext cx="1800200" cy="57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1000" b="1" strike="noStrike" spc="-1" dirty="0">
                <a:solidFill>
                  <a:srgbClr val="A1467E"/>
                </a:solidFill>
                <a:latin typeface="Arial"/>
                <a:ea typeface="Microsoft YaHei"/>
              </a:rPr>
              <a:t>Точка подключения </a:t>
            </a:r>
            <a:endParaRPr lang="ru-RU" sz="1000" b="1" strike="noStrike" spc="-1" dirty="0" smtClean="0">
              <a:solidFill>
                <a:srgbClr val="A1467E"/>
              </a:solidFill>
              <a:latin typeface="Arial"/>
              <a:ea typeface="Microsoft YaHei"/>
            </a:endParaRPr>
          </a:p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1000" b="1" strike="noStrike" spc="-1" dirty="0" smtClean="0">
                <a:solidFill>
                  <a:srgbClr val="A1467E"/>
                </a:solidFill>
                <a:latin typeface="Arial"/>
                <a:ea typeface="Microsoft YaHei"/>
              </a:rPr>
              <a:t>реконструируемого </a:t>
            </a:r>
          </a:p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1000" b="1" strike="noStrike" spc="-1" dirty="0" smtClean="0">
                <a:solidFill>
                  <a:srgbClr val="A1467E"/>
                </a:solidFill>
                <a:latin typeface="Arial"/>
                <a:ea typeface="Microsoft YaHei"/>
              </a:rPr>
              <a:t>участка </a:t>
            </a:r>
            <a:r>
              <a:rPr lang="ru-RU" sz="1000" b="1" strike="noStrike" spc="-1" dirty="0">
                <a:solidFill>
                  <a:srgbClr val="A1467E"/>
                </a:solidFill>
                <a:latin typeface="Arial"/>
                <a:ea typeface="Microsoft YaHei"/>
              </a:rPr>
              <a:t>теплотрассы</a:t>
            </a:r>
            <a:endParaRPr lang="ru-RU" sz="1000" b="0" strike="noStrike" spc="-1" dirty="0">
              <a:solidFill>
                <a:srgbClr val="A1467E"/>
              </a:solidFill>
              <a:latin typeface="Arial"/>
            </a:endParaRPr>
          </a:p>
        </p:txBody>
      </p:sp>
      <p:sp>
        <p:nvSpPr>
          <p:cNvPr id="25" name="CustomShape 6"/>
          <p:cNvSpPr/>
          <p:nvPr/>
        </p:nvSpPr>
        <p:spPr>
          <a:xfrm>
            <a:off x="1568624" y="1916832"/>
            <a:ext cx="108000" cy="108000"/>
          </a:xfrm>
          <a:prstGeom prst="ellipse">
            <a:avLst/>
          </a:prstGeom>
          <a:solidFill>
            <a:srgbClr val="2A6099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Line 8"/>
          <p:cNvSpPr/>
          <p:nvPr/>
        </p:nvSpPr>
        <p:spPr>
          <a:xfrm flipH="1">
            <a:off x="1640632" y="908720"/>
            <a:ext cx="792088" cy="1080120"/>
          </a:xfrm>
          <a:prstGeom prst="line">
            <a:avLst/>
          </a:prstGeom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Line 10"/>
          <p:cNvSpPr/>
          <p:nvPr/>
        </p:nvSpPr>
        <p:spPr>
          <a:xfrm>
            <a:off x="2432720" y="908720"/>
            <a:ext cx="1368152" cy="0"/>
          </a:xfrm>
          <a:prstGeom prst="line">
            <a:avLst/>
          </a:prstGeom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CustomShape 7"/>
          <p:cNvSpPr/>
          <p:nvPr/>
        </p:nvSpPr>
        <p:spPr>
          <a:xfrm>
            <a:off x="6681192" y="4581128"/>
            <a:ext cx="846360" cy="23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 smtClean="0">
                <a:solidFill>
                  <a:srgbClr val="000000"/>
                </a:solidFill>
                <a:latin typeface="Arial"/>
                <a:ea typeface="Microsoft YaHei"/>
              </a:rPr>
              <a:t>ТК 1206/1</a:t>
            </a:r>
            <a:endParaRPr lang="ru-RU" sz="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" name="Рисунок 28" descr="тип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8504" y="5164836"/>
            <a:ext cx="2595622" cy="1440160"/>
          </a:xfrm>
          <a:prstGeom prst="rect">
            <a:avLst/>
          </a:prstGeom>
        </p:spPr>
      </p:pic>
      <p:pic>
        <p:nvPicPr>
          <p:cNvPr id="30" name="Рисунок 29" descr="тип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0512" y="3284984"/>
            <a:ext cx="2281343" cy="1303788"/>
          </a:xfrm>
          <a:prstGeom prst="rect">
            <a:avLst/>
          </a:prstGeom>
        </p:spPr>
      </p:pic>
      <p:sp>
        <p:nvSpPr>
          <p:cNvPr id="31" name="CustomShape 6"/>
          <p:cNvSpPr/>
          <p:nvPr/>
        </p:nvSpPr>
        <p:spPr>
          <a:xfrm>
            <a:off x="488504" y="4797152"/>
            <a:ext cx="1880376" cy="2475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900" b="1" spc="-1" dirty="0" smtClean="0">
                <a:latin typeface="Arial"/>
                <a:ea typeface="Microsoft YaHei"/>
              </a:rPr>
              <a:t>ТИП 2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32" name="CustomShape 6"/>
          <p:cNvSpPr/>
          <p:nvPr/>
        </p:nvSpPr>
        <p:spPr>
          <a:xfrm>
            <a:off x="488504" y="2924944"/>
            <a:ext cx="1880376" cy="2475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900" b="1" spc="-1" dirty="0" smtClean="0">
                <a:latin typeface="Arial"/>
                <a:ea typeface="Microsoft YaHei"/>
              </a:rPr>
              <a:t>ТИП 1</a:t>
            </a:r>
            <a:endParaRPr lang="ru-RU" sz="900" b="0" strike="noStrike" spc="-1" dirty="0">
              <a:latin typeface="Arial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5241032" y="2708920"/>
            <a:ext cx="1728192" cy="8640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4088904" y="1844824"/>
            <a:ext cx="936104" cy="18722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stomShape 6"/>
          <p:cNvSpPr/>
          <p:nvPr/>
        </p:nvSpPr>
        <p:spPr>
          <a:xfrm>
            <a:off x="4448944" y="1844824"/>
            <a:ext cx="792088" cy="2475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900" b="1" spc="-1" dirty="0" smtClean="0">
                <a:latin typeface="Arial"/>
                <a:ea typeface="Microsoft YaHei"/>
              </a:rPr>
              <a:t>ТИП 2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39" name="CustomShape 6"/>
          <p:cNvSpPr/>
          <p:nvPr/>
        </p:nvSpPr>
        <p:spPr>
          <a:xfrm>
            <a:off x="6609184" y="3212976"/>
            <a:ext cx="792088" cy="2475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900" b="1" spc="-1" dirty="0" smtClean="0">
                <a:latin typeface="Arial"/>
                <a:ea typeface="Microsoft YaHei"/>
              </a:rPr>
              <a:t>ТИП 1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0" name="CustomShape 6"/>
          <p:cNvSpPr/>
          <p:nvPr/>
        </p:nvSpPr>
        <p:spPr>
          <a:xfrm>
            <a:off x="6249144" y="1772816"/>
            <a:ext cx="1880376" cy="2475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900" b="1" spc="-1" dirty="0" smtClean="0">
                <a:latin typeface="Arial"/>
                <a:ea typeface="Microsoft YaHei"/>
              </a:rPr>
              <a:t>Территории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1" name="CustomShape 6"/>
          <p:cNvSpPr/>
          <p:nvPr/>
        </p:nvSpPr>
        <p:spPr>
          <a:xfrm>
            <a:off x="3080792" y="4837630"/>
            <a:ext cx="1880376" cy="2475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900" b="1" spc="-1" dirty="0" smtClean="0">
                <a:latin typeface="Arial"/>
                <a:ea typeface="Microsoft YaHei"/>
              </a:rPr>
              <a:t>Организация транспорта</a:t>
            </a:r>
            <a:endParaRPr lang="ru-RU" sz="900" b="0" strike="noStrike" spc="-1" dirty="0">
              <a:latin typeface="Arial"/>
            </a:endParaRPr>
          </a:p>
        </p:txBody>
      </p:sp>
      <p:pic>
        <p:nvPicPr>
          <p:cNvPr id="43" name="Рисунок 42" descr="территории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21152" y="2006575"/>
            <a:ext cx="2664296" cy="1134393"/>
          </a:xfrm>
          <a:prstGeom prst="rect">
            <a:avLst/>
          </a:prstGeom>
        </p:spPr>
      </p:pic>
      <p:pic>
        <p:nvPicPr>
          <p:cNvPr id="45" name="Рисунок 44" descr="условники транспорт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80792" y="5128676"/>
            <a:ext cx="2556796" cy="1134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ме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8544" y="692696"/>
            <a:ext cx="6989064" cy="4511040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7545288" y="4869160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CustomShape 1"/>
          <p:cNvSpPr/>
          <p:nvPr/>
        </p:nvSpPr>
        <p:spPr>
          <a:xfrm>
            <a:off x="9477360" y="6253200"/>
            <a:ext cx="415440" cy="33768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7280" tIns="53640" rIns="107280" bIns="536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254061"/>
                </a:solidFill>
                <a:latin typeface="Arial"/>
              </a:rPr>
              <a:t>8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19" name="CustomShape 2"/>
          <p:cNvSpPr/>
          <p:nvPr/>
        </p:nvSpPr>
        <p:spPr>
          <a:xfrm>
            <a:off x="452520" y="137160"/>
            <a:ext cx="9013680" cy="6485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120" algn="l"/>
                <a:tab pos="895680" algn="l"/>
                <a:tab pos="1344240" algn="l"/>
                <a:tab pos="1792800" algn="l"/>
                <a:tab pos="2241360" algn="l"/>
                <a:tab pos="2690280" algn="l"/>
                <a:tab pos="3138840" algn="l"/>
                <a:tab pos="3587400" algn="l"/>
                <a:tab pos="4035960" algn="l"/>
                <a:tab pos="4484520" algn="l"/>
                <a:tab pos="4933080" algn="l"/>
                <a:tab pos="5381640" algn="l"/>
                <a:tab pos="5830560" algn="l"/>
                <a:tab pos="6279120" algn="l"/>
                <a:tab pos="6727680" algn="l"/>
                <a:tab pos="7176240" algn="l"/>
                <a:tab pos="7624800" algn="l"/>
                <a:tab pos="8073360" algn="l"/>
                <a:tab pos="8521920" algn="l"/>
                <a:tab pos="8970840" algn="l"/>
              </a:tabLst>
            </a:pPr>
            <a:r>
              <a:rPr lang="ru-RU" sz="1200" b="1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Разбивочный план межевания. </a:t>
            </a:r>
            <a:r>
              <a:rPr lang="ru-RU" sz="1200" b="1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М 1:1000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120" algn="l"/>
                <a:tab pos="895680" algn="l"/>
                <a:tab pos="1344240" algn="l"/>
                <a:tab pos="1792800" algn="l"/>
                <a:tab pos="2241360" algn="l"/>
                <a:tab pos="2690280" algn="l"/>
                <a:tab pos="3138840" algn="l"/>
                <a:tab pos="3587400" algn="l"/>
                <a:tab pos="4035960" algn="l"/>
                <a:tab pos="4484520" algn="l"/>
                <a:tab pos="4933080" algn="l"/>
                <a:tab pos="5381640" algn="l"/>
                <a:tab pos="5830560" algn="l"/>
                <a:tab pos="6279120" algn="l"/>
                <a:tab pos="6727680" algn="l"/>
                <a:tab pos="7176240" algn="l"/>
                <a:tab pos="7624800" algn="l"/>
                <a:tab pos="8073360" algn="l"/>
                <a:tab pos="8521920" algn="l"/>
                <a:tab pos="8970840" algn="l"/>
              </a:tabLst>
            </a:pP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120" algn="l"/>
                <a:tab pos="895680" algn="l"/>
                <a:tab pos="1344240" algn="l"/>
                <a:tab pos="1792800" algn="l"/>
                <a:tab pos="2241360" algn="l"/>
                <a:tab pos="2690280" algn="l"/>
                <a:tab pos="3138840" algn="l"/>
                <a:tab pos="3587400" algn="l"/>
                <a:tab pos="4035960" algn="l"/>
                <a:tab pos="4484520" algn="l"/>
                <a:tab pos="4933080" algn="l"/>
                <a:tab pos="5381640" algn="l"/>
                <a:tab pos="5830560" algn="l"/>
                <a:tab pos="6279120" algn="l"/>
                <a:tab pos="6727680" algn="l"/>
                <a:tab pos="7176240" algn="l"/>
                <a:tab pos="7624800" algn="l"/>
                <a:tab pos="8073360" algn="l"/>
                <a:tab pos="8521920" algn="l"/>
                <a:tab pos="8970840" algn="l"/>
              </a:tabLst>
            </a:pPr>
            <a:endParaRPr lang="ru-RU" sz="1200" b="0" strike="noStrike" spc="-1" dirty="0">
              <a:latin typeface="Arial"/>
            </a:endParaRPr>
          </a:p>
        </p:txBody>
      </p:sp>
      <p:pic>
        <p:nvPicPr>
          <p:cNvPr id="320" name="Picture 15_13"/>
          <p:cNvPicPr/>
          <p:nvPr/>
        </p:nvPicPr>
        <p:blipFill>
          <a:blip r:embed="rId3" cstate="print"/>
          <a:srcRect r="870" b="-19961"/>
          <a:stretch/>
        </p:blipFill>
        <p:spPr>
          <a:xfrm>
            <a:off x="465120" y="595800"/>
            <a:ext cx="8989560" cy="158400"/>
          </a:xfrm>
          <a:prstGeom prst="rect">
            <a:avLst/>
          </a:prstGeom>
          <a:ln w="9525">
            <a:noFill/>
          </a:ln>
        </p:spPr>
      </p:pic>
      <p:sp>
        <p:nvSpPr>
          <p:cNvPr id="323" name="CustomShape 4"/>
          <p:cNvSpPr/>
          <p:nvPr/>
        </p:nvSpPr>
        <p:spPr>
          <a:xfrm>
            <a:off x="5797080" y="778680"/>
            <a:ext cx="2700000" cy="33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4000" rIns="103680" bIns="54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1500" b="1" strike="noStrike" spc="-1">
                <a:solidFill>
                  <a:srgbClr val="1F497D"/>
                </a:solidFill>
                <a:latin typeface="Arial"/>
                <a:ea typeface="Microsoft YaHei"/>
              </a:rPr>
              <a:t>Условные обозначения</a:t>
            </a:r>
            <a:endParaRPr lang="ru-RU" sz="1500" b="0" strike="noStrike" spc="-1">
              <a:latin typeface="Arial"/>
            </a:endParaRPr>
          </a:p>
        </p:txBody>
      </p:sp>
      <p:pic>
        <p:nvPicPr>
          <p:cNvPr id="324" name="Рисунок 323"/>
          <p:cNvPicPr/>
          <p:nvPr/>
        </p:nvPicPr>
        <p:blipFill>
          <a:blip r:embed="rId4" cstate="print"/>
          <a:stretch/>
        </p:blipFill>
        <p:spPr>
          <a:xfrm>
            <a:off x="5887800" y="1258920"/>
            <a:ext cx="3148920" cy="1355760"/>
          </a:xfrm>
          <a:prstGeom prst="rect">
            <a:avLst/>
          </a:prstGeom>
          <a:ln w="0">
            <a:noFill/>
          </a:ln>
        </p:spPr>
      </p:pic>
      <p:pic>
        <p:nvPicPr>
          <p:cNvPr id="330" name="Рисунок 329"/>
          <p:cNvPicPr/>
          <p:nvPr/>
        </p:nvPicPr>
        <p:blipFill>
          <a:blip r:embed="rId5" cstate="print"/>
          <a:stretch/>
        </p:blipFill>
        <p:spPr>
          <a:xfrm>
            <a:off x="560512" y="3660264"/>
            <a:ext cx="2527560" cy="10648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8" name="Table 2"/>
          <p:cNvGraphicFramePr/>
          <p:nvPr/>
        </p:nvGraphicFramePr>
        <p:xfrm>
          <a:off x="5673080" y="5229200"/>
          <a:ext cx="3744417" cy="1441615"/>
        </p:xfrm>
        <a:graphic>
          <a:graphicData uri="http://schemas.openxmlformats.org/drawingml/2006/table">
            <a:tbl>
              <a:tblPr/>
              <a:tblGrid>
                <a:gridCol w="1769951"/>
                <a:gridCol w="1019933"/>
                <a:gridCol w="954533"/>
              </a:tblGrid>
              <a:tr h="1836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  <a:endParaRPr lang="ru-RU" sz="800" b="0" strike="noStrike" spc="-1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  <a:tr h="393543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1F497D"/>
                          </a:solidFill>
                          <a:latin typeface="+mn-lt"/>
                        </a:rPr>
                        <a:t>Зам. начальника ГУАиГ Администрации ГО  г. Уфа РБ </a:t>
                      </a:r>
                      <a:endParaRPr lang="ru-RU" sz="800" b="0" strike="noStrike" spc="-1" dirty="0" smtClean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 smtClean="0">
                          <a:solidFill>
                            <a:schemeClr val="tx2"/>
                          </a:solidFill>
                          <a:latin typeface="+mj-lt"/>
                        </a:rPr>
                        <a:t>А.А. Байназарова</a:t>
                      </a:r>
                      <a:endParaRPr lang="ru-RU" sz="800" b="0" strike="noStrike" spc="-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360" marR="9360">
                    <a:lnL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  <a:tr h="2885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Начальник отдела ИТО </a:t>
                      </a:r>
                      <a:r>
                        <a:rPr lang="ru-RU" sz="800" b="0" strike="noStrike" spc="-1" dirty="0" err="1">
                          <a:solidFill>
                            <a:srgbClr val="1F497D"/>
                          </a:solidFill>
                          <a:latin typeface="Arial"/>
                        </a:rPr>
                        <a:t>ГУАиГ</a:t>
                      </a: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 Администрации ГО г. Уфа РБ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Р.Б. </a:t>
                      </a:r>
                      <a:r>
                        <a:rPr lang="ru-RU" sz="800" b="0" strike="noStrike" spc="-1" dirty="0" err="1">
                          <a:solidFill>
                            <a:srgbClr val="1F497D"/>
                          </a:solidFill>
                          <a:latin typeface="Arial"/>
                        </a:rPr>
                        <a:t>Бикшанова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 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  <a:tr h="1836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Главный инженер проекта 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К.Н. Козин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 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  <a:tr h="28607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1F497D"/>
                          </a:solidFill>
                          <a:latin typeface="+mn-lt"/>
                        </a:rPr>
                        <a:t>Главный специалист  МГП БГП</a:t>
                      </a:r>
                      <a:endParaRPr lang="ru-RU" sz="800" b="0" strike="noStrike" spc="-1" dirty="0" smtClean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А.А. Курочкин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9" name="Рисунок 18" descr="севе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8504" y="764704"/>
            <a:ext cx="683976" cy="658753"/>
          </a:xfrm>
          <a:prstGeom prst="rect">
            <a:avLst/>
          </a:prstGeom>
        </p:spPr>
      </p:pic>
      <p:sp>
        <p:nvSpPr>
          <p:cNvPr id="20" name="CustomShape 6"/>
          <p:cNvSpPr/>
          <p:nvPr/>
        </p:nvSpPr>
        <p:spPr>
          <a:xfrm>
            <a:off x="6897216" y="4509120"/>
            <a:ext cx="108000" cy="108000"/>
          </a:xfrm>
          <a:prstGeom prst="ellipse">
            <a:avLst/>
          </a:prstGeom>
          <a:solidFill>
            <a:srgbClr val="2A6099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CustomShape 7"/>
          <p:cNvSpPr/>
          <p:nvPr/>
        </p:nvSpPr>
        <p:spPr>
          <a:xfrm>
            <a:off x="1208584" y="1628800"/>
            <a:ext cx="846360" cy="23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 smtClean="0">
                <a:solidFill>
                  <a:srgbClr val="000000"/>
                </a:solidFill>
                <a:latin typeface="Arial"/>
                <a:ea typeface="Microsoft YaHei"/>
              </a:rPr>
              <a:t>ТК 1302/1</a:t>
            </a:r>
            <a:endParaRPr lang="ru-RU" sz="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CustomShape 5"/>
          <p:cNvSpPr/>
          <p:nvPr/>
        </p:nvSpPr>
        <p:spPr>
          <a:xfrm>
            <a:off x="2360712" y="692696"/>
            <a:ext cx="1800200" cy="57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1000" b="1" strike="noStrike" spc="-1" dirty="0">
                <a:solidFill>
                  <a:srgbClr val="A1467E"/>
                </a:solidFill>
                <a:latin typeface="Arial"/>
                <a:ea typeface="Microsoft YaHei"/>
              </a:rPr>
              <a:t>Точка подключения </a:t>
            </a:r>
            <a:endParaRPr lang="ru-RU" sz="1000" b="1" strike="noStrike" spc="-1" dirty="0" smtClean="0">
              <a:solidFill>
                <a:srgbClr val="A1467E"/>
              </a:solidFill>
              <a:latin typeface="Arial"/>
              <a:ea typeface="Microsoft YaHei"/>
            </a:endParaRPr>
          </a:p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1000" b="1" strike="noStrike" spc="-1" dirty="0" smtClean="0">
                <a:solidFill>
                  <a:srgbClr val="A1467E"/>
                </a:solidFill>
                <a:latin typeface="Arial"/>
                <a:ea typeface="Microsoft YaHei"/>
              </a:rPr>
              <a:t>реконструируемого </a:t>
            </a:r>
          </a:p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1000" b="1" strike="noStrike" spc="-1" dirty="0" smtClean="0">
                <a:solidFill>
                  <a:srgbClr val="A1467E"/>
                </a:solidFill>
                <a:latin typeface="Arial"/>
                <a:ea typeface="Microsoft YaHei"/>
              </a:rPr>
              <a:t>участка </a:t>
            </a:r>
            <a:r>
              <a:rPr lang="ru-RU" sz="1000" b="1" strike="noStrike" spc="-1" dirty="0">
                <a:solidFill>
                  <a:srgbClr val="A1467E"/>
                </a:solidFill>
                <a:latin typeface="Arial"/>
                <a:ea typeface="Microsoft YaHei"/>
              </a:rPr>
              <a:t>теплотрассы</a:t>
            </a:r>
            <a:endParaRPr lang="ru-RU" sz="1000" b="0" strike="noStrike" spc="-1" dirty="0">
              <a:solidFill>
                <a:srgbClr val="A1467E"/>
              </a:solidFill>
              <a:latin typeface="Arial"/>
            </a:endParaRPr>
          </a:p>
        </p:txBody>
      </p:sp>
      <p:sp>
        <p:nvSpPr>
          <p:cNvPr id="23" name="CustomShape 6"/>
          <p:cNvSpPr/>
          <p:nvPr/>
        </p:nvSpPr>
        <p:spPr>
          <a:xfrm>
            <a:off x="1568624" y="1916832"/>
            <a:ext cx="108000" cy="108000"/>
          </a:xfrm>
          <a:prstGeom prst="ellipse">
            <a:avLst/>
          </a:prstGeom>
          <a:solidFill>
            <a:srgbClr val="2A6099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Line 8"/>
          <p:cNvSpPr/>
          <p:nvPr/>
        </p:nvSpPr>
        <p:spPr>
          <a:xfrm flipH="1">
            <a:off x="1640632" y="908720"/>
            <a:ext cx="792088" cy="1080120"/>
          </a:xfrm>
          <a:prstGeom prst="line">
            <a:avLst/>
          </a:prstGeom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Line 10"/>
          <p:cNvSpPr/>
          <p:nvPr/>
        </p:nvSpPr>
        <p:spPr>
          <a:xfrm>
            <a:off x="2432720" y="908720"/>
            <a:ext cx="1368152" cy="0"/>
          </a:xfrm>
          <a:prstGeom prst="line">
            <a:avLst/>
          </a:prstGeom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CustomShape 7"/>
          <p:cNvSpPr/>
          <p:nvPr/>
        </p:nvSpPr>
        <p:spPr>
          <a:xfrm>
            <a:off x="6681192" y="4581128"/>
            <a:ext cx="846360" cy="23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 smtClean="0">
                <a:solidFill>
                  <a:srgbClr val="000000"/>
                </a:solidFill>
                <a:latin typeface="Arial"/>
                <a:ea typeface="Microsoft YaHei"/>
              </a:rPr>
              <a:t>ТК 1206/1</a:t>
            </a:r>
            <a:endParaRPr lang="ru-RU" sz="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CustomShape 17"/>
          <p:cNvSpPr/>
          <p:nvPr/>
        </p:nvSpPr>
        <p:spPr>
          <a:xfrm>
            <a:off x="2576736" y="1700808"/>
            <a:ext cx="1016280" cy="3860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4000" rIns="103680" bIns="54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1800" b="1" strike="noStrike" spc="-1" dirty="0">
                <a:solidFill>
                  <a:srgbClr val="069A2E"/>
                </a:solidFill>
                <a:latin typeface="Arial"/>
                <a:ea typeface="Microsoft YaHei"/>
              </a:rPr>
              <a:t>ЗУ </a:t>
            </a:r>
            <a:r>
              <a:rPr lang="ru-RU" sz="1800" b="1" strike="noStrike" spc="-1" dirty="0" smtClean="0">
                <a:solidFill>
                  <a:srgbClr val="069A2E"/>
                </a:solidFill>
                <a:latin typeface="Arial"/>
                <a:ea typeface="Microsoft YaHei"/>
              </a:rPr>
              <a:t>1</a:t>
            </a:r>
            <a:endParaRPr lang="ru-RU" sz="1800" b="1" strike="noStrike" spc="-1" dirty="0">
              <a:solidFill>
                <a:srgbClr val="069A2E"/>
              </a:solidFill>
              <a:latin typeface="Arial"/>
            </a:endParaRPr>
          </a:p>
        </p:txBody>
      </p:sp>
      <p:sp>
        <p:nvSpPr>
          <p:cNvPr id="28" name="CustomShape 17"/>
          <p:cNvSpPr/>
          <p:nvPr/>
        </p:nvSpPr>
        <p:spPr>
          <a:xfrm>
            <a:off x="4664968" y="4293096"/>
            <a:ext cx="1016280" cy="3860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4000" rIns="103680" bIns="54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1800" b="1" strike="noStrike" spc="-1" dirty="0">
                <a:solidFill>
                  <a:srgbClr val="069A2E"/>
                </a:solidFill>
                <a:latin typeface="Arial"/>
                <a:ea typeface="Microsoft YaHei"/>
              </a:rPr>
              <a:t>ЗУ </a:t>
            </a:r>
            <a:r>
              <a:rPr lang="ru-RU" sz="1800" b="1" strike="noStrike" spc="-1" dirty="0" smtClean="0">
                <a:solidFill>
                  <a:srgbClr val="069A2E"/>
                </a:solidFill>
                <a:latin typeface="Arial"/>
                <a:ea typeface="Microsoft YaHei"/>
              </a:rPr>
              <a:t>2</a:t>
            </a:r>
            <a:endParaRPr lang="ru-RU" sz="1800" b="1" strike="noStrike" spc="-1" dirty="0">
              <a:solidFill>
                <a:srgbClr val="069A2E"/>
              </a:solidFill>
              <a:latin typeface="Arial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2792760" y="1988840"/>
            <a:ext cx="576064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2504728" y="1988840"/>
            <a:ext cx="288032" cy="288032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4880992" y="4653136"/>
            <a:ext cx="576064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5457056" y="4005064"/>
            <a:ext cx="432048" cy="648072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 descr="меж таб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0512" y="5013176"/>
            <a:ext cx="5040000" cy="1598600"/>
          </a:xfrm>
          <a:prstGeom prst="rect">
            <a:avLst/>
          </a:prstGeom>
        </p:spPr>
      </p:pic>
      <p:sp>
        <p:nvSpPr>
          <p:cNvPr id="36" name="CustomShape 17"/>
          <p:cNvSpPr/>
          <p:nvPr/>
        </p:nvSpPr>
        <p:spPr>
          <a:xfrm>
            <a:off x="2352544" y="6364800"/>
            <a:ext cx="1016280" cy="2321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4000" rIns="103680" bIns="54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 smtClean="0">
                <a:latin typeface="Arial"/>
                <a:ea typeface="Microsoft YaHei"/>
              </a:rPr>
              <a:t>1085,06</a:t>
            </a:r>
            <a:endParaRPr lang="ru-RU" sz="800" b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сервитут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8544" y="692696"/>
            <a:ext cx="6952488" cy="4474464"/>
          </a:xfrm>
          <a:prstGeom prst="rect">
            <a:avLst/>
          </a:prstGeom>
        </p:spPr>
      </p:pic>
      <p:pic>
        <p:nvPicPr>
          <p:cNvPr id="26" name="Рисунок 25" descr="условники сер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0512" y="3573016"/>
            <a:ext cx="2973272" cy="1008112"/>
          </a:xfrm>
          <a:prstGeom prst="rect">
            <a:avLst/>
          </a:prstGeom>
        </p:spPr>
      </p:pic>
      <p:sp>
        <p:nvSpPr>
          <p:cNvPr id="375" name="CustomShape 1"/>
          <p:cNvSpPr/>
          <p:nvPr/>
        </p:nvSpPr>
        <p:spPr>
          <a:xfrm>
            <a:off x="9477360" y="6253200"/>
            <a:ext cx="415440" cy="33768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7280" tIns="53640" rIns="107280" bIns="536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254061"/>
                </a:solidFill>
                <a:latin typeface="Arial"/>
              </a:rPr>
              <a:t>9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76" name="CustomShape 2"/>
          <p:cNvSpPr/>
          <p:nvPr/>
        </p:nvSpPr>
        <p:spPr>
          <a:xfrm>
            <a:off x="452520" y="137160"/>
            <a:ext cx="9013680" cy="64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120" algn="l"/>
                <a:tab pos="895680" algn="l"/>
                <a:tab pos="1344240" algn="l"/>
                <a:tab pos="1792800" algn="l"/>
                <a:tab pos="2241360" algn="l"/>
                <a:tab pos="2690280" algn="l"/>
                <a:tab pos="3138840" algn="l"/>
                <a:tab pos="3587400" algn="l"/>
                <a:tab pos="4035960" algn="l"/>
                <a:tab pos="4484520" algn="l"/>
                <a:tab pos="4933080" algn="l"/>
                <a:tab pos="5381640" algn="l"/>
                <a:tab pos="5830560" algn="l"/>
                <a:tab pos="6279120" algn="l"/>
                <a:tab pos="6727680" algn="l"/>
                <a:tab pos="7176240" algn="l"/>
                <a:tab pos="7624800" algn="l"/>
                <a:tab pos="8073360" algn="l"/>
                <a:tab pos="8521920" algn="l"/>
                <a:tab pos="8970840" algn="l"/>
              </a:tabLst>
            </a:pPr>
            <a:r>
              <a:rPr lang="ru-RU" sz="1200" b="1" strike="noStrike" spc="-1">
                <a:solidFill>
                  <a:srgbClr val="1F497D"/>
                </a:solidFill>
                <a:latin typeface="Arial"/>
                <a:ea typeface="Microsoft YaHei"/>
              </a:rPr>
              <a:t>План границ публичных сервитутов. (схема совмещения листов)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120" algn="l"/>
                <a:tab pos="895680" algn="l"/>
                <a:tab pos="1344240" algn="l"/>
                <a:tab pos="1792800" algn="l"/>
                <a:tab pos="2241360" algn="l"/>
                <a:tab pos="2690280" algn="l"/>
                <a:tab pos="3138840" algn="l"/>
                <a:tab pos="3587400" algn="l"/>
                <a:tab pos="4035960" algn="l"/>
                <a:tab pos="4484520" algn="l"/>
                <a:tab pos="4933080" algn="l"/>
                <a:tab pos="5381640" algn="l"/>
                <a:tab pos="5830560" algn="l"/>
                <a:tab pos="6279120" algn="l"/>
                <a:tab pos="6727680" algn="l"/>
                <a:tab pos="7176240" algn="l"/>
                <a:tab pos="7624800" algn="l"/>
                <a:tab pos="8073360" algn="l"/>
                <a:tab pos="8521920" algn="l"/>
                <a:tab pos="8970840" algn="l"/>
              </a:tabLst>
            </a:pP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120" algn="l"/>
                <a:tab pos="895680" algn="l"/>
                <a:tab pos="1344240" algn="l"/>
                <a:tab pos="1792800" algn="l"/>
                <a:tab pos="2241360" algn="l"/>
                <a:tab pos="2690280" algn="l"/>
                <a:tab pos="3138840" algn="l"/>
                <a:tab pos="3587400" algn="l"/>
                <a:tab pos="4035960" algn="l"/>
                <a:tab pos="4484520" algn="l"/>
                <a:tab pos="4933080" algn="l"/>
                <a:tab pos="5381640" algn="l"/>
                <a:tab pos="5830560" algn="l"/>
                <a:tab pos="6279120" algn="l"/>
                <a:tab pos="6727680" algn="l"/>
                <a:tab pos="7176240" algn="l"/>
                <a:tab pos="7624800" algn="l"/>
                <a:tab pos="8073360" algn="l"/>
                <a:tab pos="8521920" algn="l"/>
                <a:tab pos="8970840" algn="l"/>
              </a:tabLst>
            </a:pPr>
            <a:endParaRPr lang="ru-RU" sz="1200" b="0" strike="noStrike" spc="-1">
              <a:latin typeface="Arial"/>
            </a:endParaRPr>
          </a:p>
        </p:txBody>
      </p:sp>
      <p:pic>
        <p:nvPicPr>
          <p:cNvPr id="377" name="Picture 15_3"/>
          <p:cNvPicPr/>
          <p:nvPr/>
        </p:nvPicPr>
        <p:blipFill>
          <a:blip r:embed="rId4" cstate="print"/>
          <a:srcRect r="870" b="-19961"/>
          <a:stretch/>
        </p:blipFill>
        <p:spPr>
          <a:xfrm>
            <a:off x="465120" y="595800"/>
            <a:ext cx="8989560" cy="158400"/>
          </a:xfrm>
          <a:prstGeom prst="rect">
            <a:avLst/>
          </a:prstGeom>
          <a:ln w="9525">
            <a:noFill/>
          </a:ln>
        </p:spPr>
      </p:pic>
      <p:sp>
        <p:nvSpPr>
          <p:cNvPr id="380" name="CustomShape 4"/>
          <p:cNvSpPr/>
          <p:nvPr/>
        </p:nvSpPr>
        <p:spPr>
          <a:xfrm>
            <a:off x="5797080" y="778680"/>
            <a:ext cx="2700000" cy="33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4000" rIns="103680" bIns="54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1500" b="1" strike="noStrike" spc="-1">
                <a:solidFill>
                  <a:srgbClr val="1F497D"/>
                </a:solidFill>
                <a:latin typeface="Arial"/>
                <a:ea typeface="Microsoft YaHei"/>
              </a:rPr>
              <a:t>Условные обозначения</a:t>
            </a:r>
            <a:endParaRPr lang="ru-RU" sz="1500" b="0" strike="noStrike" spc="-1">
              <a:latin typeface="Arial"/>
            </a:endParaRPr>
          </a:p>
        </p:txBody>
      </p:sp>
      <p:pic>
        <p:nvPicPr>
          <p:cNvPr id="381" name="Рисунок 380"/>
          <p:cNvPicPr/>
          <p:nvPr/>
        </p:nvPicPr>
        <p:blipFill>
          <a:blip r:embed="rId5" cstate="print"/>
          <a:stretch/>
        </p:blipFill>
        <p:spPr>
          <a:xfrm>
            <a:off x="5887800" y="1258920"/>
            <a:ext cx="3148920" cy="13557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8" name="Table 2"/>
          <p:cNvGraphicFramePr/>
          <p:nvPr/>
        </p:nvGraphicFramePr>
        <p:xfrm>
          <a:off x="5673080" y="5229200"/>
          <a:ext cx="3744417" cy="1441615"/>
        </p:xfrm>
        <a:graphic>
          <a:graphicData uri="http://schemas.openxmlformats.org/drawingml/2006/table">
            <a:tbl>
              <a:tblPr/>
              <a:tblGrid>
                <a:gridCol w="1769951"/>
                <a:gridCol w="1019933"/>
                <a:gridCol w="954533"/>
              </a:tblGrid>
              <a:tr h="1836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  <a:endParaRPr lang="ru-RU" sz="800" b="0" strike="noStrike" spc="-1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  <a:tr h="393543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1F497D"/>
                          </a:solidFill>
                          <a:latin typeface="+mn-lt"/>
                        </a:rPr>
                        <a:t>Зам. начальника ГУАиГ Администрации ГО  г. Уфа РБ </a:t>
                      </a:r>
                      <a:endParaRPr lang="ru-RU" sz="800" b="0" strike="noStrike" spc="-1" dirty="0" smtClean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 smtClean="0">
                          <a:solidFill>
                            <a:schemeClr val="tx2"/>
                          </a:solidFill>
                          <a:latin typeface="+mj-lt"/>
                        </a:rPr>
                        <a:t>А.А. Байназарова</a:t>
                      </a:r>
                      <a:endParaRPr lang="ru-RU" sz="800" b="0" strike="noStrike" spc="-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360" marR="9360">
                    <a:lnL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  <a:tr h="2885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Начальник отдела ИТО </a:t>
                      </a:r>
                      <a:r>
                        <a:rPr lang="ru-RU" sz="800" b="0" strike="noStrike" spc="-1" dirty="0" err="1">
                          <a:solidFill>
                            <a:srgbClr val="1F497D"/>
                          </a:solidFill>
                          <a:latin typeface="Arial"/>
                        </a:rPr>
                        <a:t>ГУАиГ</a:t>
                      </a: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 Администрации ГО г. Уфа РБ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Р.Б. </a:t>
                      </a:r>
                      <a:r>
                        <a:rPr lang="ru-RU" sz="800" b="0" strike="noStrike" spc="-1" dirty="0" err="1">
                          <a:solidFill>
                            <a:srgbClr val="1F497D"/>
                          </a:solidFill>
                          <a:latin typeface="Arial"/>
                        </a:rPr>
                        <a:t>Бикшанова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 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  <a:tr h="1836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Главный инженер проекта 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К.Н. Козин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 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  <a:tr h="28607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1F497D"/>
                          </a:solidFill>
                          <a:latin typeface="+mn-lt"/>
                        </a:rPr>
                        <a:t>Главный специалист  МГП БГП</a:t>
                      </a:r>
                      <a:endParaRPr lang="ru-RU" sz="800" b="0" strike="noStrike" spc="-1" dirty="0" smtClean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1F497D"/>
                          </a:solidFill>
                          <a:latin typeface="Arial"/>
                        </a:rPr>
                        <a:t>А.А. Курочкин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360" marR="9360">
                    <a:lnL w="6480">
                      <a:solidFill>
                        <a:srgbClr val="1F497D"/>
                      </a:solidFill>
                    </a:lnL>
                    <a:lnR w="6480">
                      <a:solidFill>
                        <a:srgbClr val="1F497D"/>
                      </a:solidFill>
                    </a:lnR>
                    <a:lnT w="6480">
                      <a:solidFill>
                        <a:srgbClr val="1F497D"/>
                      </a:solidFill>
                    </a:lnT>
                    <a:lnB w="6480">
                      <a:solidFill>
                        <a:srgbClr val="1F497D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" name="Рисунок 19" descr="севе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8504" y="764704"/>
            <a:ext cx="683976" cy="658753"/>
          </a:xfrm>
          <a:prstGeom prst="rect">
            <a:avLst/>
          </a:prstGeom>
        </p:spPr>
      </p:pic>
      <p:sp>
        <p:nvSpPr>
          <p:cNvPr id="21" name="CustomShape 5"/>
          <p:cNvSpPr/>
          <p:nvPr/>
        </p:nvSpPr>
        <p:spPr>
          <a:xfrm>
            <a:off x="2360712" y="692696"/>
            <a:ext cx="1800200" cy="57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1000" b="1" strike="noStrike" spc="-1" dirty="0">
                <a:solidFill>
                  <a:srgbClr val="A1467E"/>
                </a:solidFill>
                <a:latin typeface="Arial"/>
                <a:ea typeface="Microsoft YaHei"/>
              </a:rPr>
              <a:t>Точка подключения </a:t>
            </a:r>
            <a:endParaRPr lang="ru-RU" sz="1000" b="1" strike="noStrike" spc="-1" dirty="0" smtClean="0">
              <a:solidFill>
                <a:srgbClr val="A1467E"/>
              </a:solidFill>
              <a:latin typeface="Arial"/>
              <a:ea typeface="Microsoft YaHei"/>
            </a:endParaRPr>
          </a:p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1000" b="1" strike="noStrike" spc="-1" dirty="0" smtClean="0">
                <a:solidFill>
                  <a:srgbClr val="A1467E"/>
                </a:solidFill>
                <a:latin typeface="Arial"/>
                <a:ea typeface="Microsoft YaHei"/>
              </a:rPr>
              <a:t>реконструируемого </a:t>
            </a:r>
          </a:p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1000" b="1" strike="noStrike" spc="-1" dirty="0" smtClean="0">
                <a:solidFill>
                  <a:srgbClr val="A1467E"/>
                </a:solidFill>
                <a:latin typeface="Arial"/>
                <a:ea typeface="Microsoft YaHei"/>
              </a:rPr>
              <a:t>участка </a:t>
            </a:r>
            <a:r>
              <a:rPr lang="ru-RU" sz="1000" b="1" strike="noStrike" spc="-1" dirty="0">
                <a:solidFill>
                  <a:srgbClr val="A1467E"/>
                </a:solidFill>
                <a:latin typeface="Arial"/>
                <a:ea typeface="Microsoft YaHei"/>
              </a:rPr>
              <a:t>теплотрассы</a:t>
            </a:r>
            <a:endParaRPr lang="ru-RU" sz="1000" b="0" strike="noStrike" spc="-1" dirty="0">
              <a:solidFill>
                <a:srgbClr val="A1467E"/>
              </a:solidFill>
              <a:latin typeface="Arial"/>
            </a:endParaRPr>
          </a:p>
        </p:txBody>
      </p:sp>
      <p:sp>
        <p:nvSpPr>
          <p:cNvPr id="22" name="Line 8"/>
          <p:cNvSpPr/>
          <p:nvPr/>
        </p:nvSpPr>
        <p:spPr>
          <a:xfrm flipH="1">
            <a:off x="1640632" y="908720"/>
            <a:ext cx="792088" cy="1080120"/>
          </a:xfrm>
          <a:prstGeom prst="line">
            <a:avLst/>
          </a:prstGeom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Line 10"/>
          <p:cNvSpPr/>
          <p:nvPr/>
        </p:nvSpPr>
        <p:spPr>
          <a:xfrm>
            <a:off x="2432720" y="908720"/>
            <a:ext cx="1368152" cy="0"/>
          </a:xfrm>
          <a:prstGeom prst="line">
            <a:avLst/>
          </a:prstGeom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Прямоугольник 24"/>
          <p:cNvSpPr/>
          <p:nvPr/>
        </p:nvSpPr>
        <p:spPr>
          <a:xfrm>
            <a:off x="7545288" y="4797152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 descr="серв таб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0512" y="5032848"/>
            <a:ext cx="5040000" cy="14204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Zased_W_</Template>
  <TotalTime>11137</TotalTime>
  <Words>1547</Words>
  <Application>Microsoft Office PowerPoint</Application>
  <PresentationFormat>Лист A4 (210x297 мм)</PresentationFormat>
  <Paragraphs>275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 Козин</cp:lastModifiedBy>
  <cp:revision>1276</cp:revision>
  <cp:lastPrinted>2021-05-20T11:19:46Z</cp:lastPrinted>
  <dcterms:created xsi:type="dcterms:W3CDTF">2014-06-03T04:33:56Z</dcterms:created>
  <dcterms:modified xsi:type="dcterms:W3CDTF">2021-10-29T08:54:12Z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ntentTypeId">
    <vt:lpwstr>0x0101001CC30A5895D31A43944F9FDBE11F8CF1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9</vt:i4>
  </property>
  <property fmtid="{D5CDD505-2E9C-101B-9397-08002B2CF9AE}" pid="9" name="PresentationFormat">
    <vt:lpwstr>Лист A4 (210x297 мм)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29</vt:i4>
  </property>
</Properties>
</file>